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tags/tag13.xml" ContentType="application/vnd.openxmlformats-officedocument.presentationml.tags+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Lst>
  <p:notesMasterIdLst>
    <p:notesMasterId r:id="rId210"/>
  </p:notesMasterIdLst>
  <p:handoutMasterIdLst>
    <p:handoutMasterId r:id="rId211"/>
  </p:handoutMasterIdLst>
  <p:sldIdLst>
    <p:sldId id="794" r:id="rId6"/>
    <p:sldId id="945" r:id="rId7"/>
    <p:sldId id="797" r:id="rId8"/>
    <p:sldId id="800" r:id="rId9"/>
    <p:sldId id="845" r:id="rId10"/>
    <p:sldId id="595" r:id="rId11"/>
    <p:sldId id="846" r:id="rId12"/>
    <p:sldId id="999" r:id="rId13"/>
    <p:sldId id="269" r:id="rId14"/>
    <p:sldId id="290" r:id="rId15"/>
    <p:sldId id="600" r:id="rId16"/>
    <p:sldId id="946" r:id="rId17"/>
    <p:sldId id="601" r:id="rId18"/>
    <p:sldId id="602" r:id="rId19"/>
    <p:sldId id="603" r:id="rId20"/>
    <p:sldId id="604" r:id="rId21"/>
    <p:sldId id="951" r:id="rId22"/>
    <p:sldId id="952" r:id="rId23"/>
    <p:sldId id="953" r:id="rId24"/>
    <p:sldId id="954" r:id="rId25"/>
    <p:sldId id="955" r:id="rId26"/>
    <p:sldId id="956" r:id="rId27"/>
    <p:sldId id="957" r:id="rId28"/>
    <p:sldId id="958" r:id="rId29"/>
    <p:sldId id="959" r:id="rId30"/>
    <p:sldId id="963" r:id="rId31"/>
    <p:sldId id="374" r:id="rId32"/>
    <p:sldId id="375" r:id="rId33"/>
    <p:sldId id="376" r:id="rId34"/>
    <p:sldId id="992" r:id="rId35"/>
    <p:sldId id="993" r:id="rId36"/>
    <p:sldId id="994" r:id="rId37"/>
    <p:sldId id="995" r:id="rId38"/>
    <p:sldId id="996" r:id="rId39"/>
    <p:sldId id="997" r:id="rId40"/>
    <p:sldId id="989" r:id="rId41"/>
    <p:sldId id="990" r:id="rId42"/>
    <p:sldId id="991" r:id="rId43"/>
    <p:sldId id="979" r:id="rId44"/>
    <p:sldId id="980" r:id="rId45"/>
    <p:sldId id="981" r:id="rId46"/>
    <p:sldId id="982" r:id="rId47"/>
    <p:sldId id="983" r:id="rId48"/>
    <p:sldId id="984" r:id="rId49"/>
    <p:sldId id="985" r:id="rId50"/>
    <p:sldId id="986" r:id="rId51"/>
    <p:sldId id="987" r:id="rId52"/>
    <p:sldId id="974" r:id="rId53"/>
    <p:sldId id="975" r:id="rId54"/>
    <p:sldId id="976" r:id="rId55"/>
    <p:sldId id="977" r:id="rId56"/>
    <p:sldId id="978" r:id="rId57"/>
    <p:sldId id="964" r:id="rId58"/>
    <p:sldId id="965" r:id="rId59"/>
    <p:sldId id="966" r:id="rId60"/>
    <p:sldId id="967" r:id="rId61"/>
    <p:sldId id="968" r:id="rId62"/>
    <p:sldId id="969" r:id="rId63"/>
    <p:sldId id="970" r:id="rId64"/>
    <p:sldId id="971" r:id="rId65"/>
    <p:sldId id="972" r:id="rId66"/>
    <p:sldId id="973" r:id="rId67"/>
    <p:sldId id="377" r:id="rId68"/>
    <p:sldId id="378" r:id="rId69"/>
    <p:sldId id="849" r:id="rId70"/>
    <p:sldId id="277" r:id="rId71"/>
    <p:sldId id="944" r:id="rId72"/>
    <p:sldId id="276" r:id="rId73"/>
    <p:sldId id="862" r:id="rId74"/>
    <p:sldId id="669" r:id="rId75"/>
    <p:sldId id="670" r:id="rId76"/>
    <p:sldId id="671" r:id="rId77"/>
    <p:sldId id="672" r:id="rId78"/>
    <p:sldId id="673" r:id="rId79"/>
    <p:sldId id="863" r:id="rId80"/>
    <p:sldId id="675" r:id="rId81"/>
    <p:sldId id="676" r:id="rId82"/>
    <p:sldId id="677" r:id="rId83"/>
    <p:sldId id="867" r:id="rId84"/>
    <p:sldId id="865" r:id="rId85"/>
    <p:sldId id="864" r:id="rId86"/>
    <p:sldId id="683" r:id="rId87"/>
    <p:sldId id="684" r:id="rId88"/>
    <p:sldId id="866" r:id="rId89"/>
    <p:sldId id="868" r:id="rId90"/>
    <p:sldId id="686" r:id="rId91"/>
    <p:sldId id="687" r:id="rId92"/>
    <p:sldId id="688" r:id="rId93"/>
    <p:sldId id="689" r:id="rId94"/>
    <p:sldId id="920" r:id="rId95"/>
    <p:sldId id="869" r:id="rId96"/>
    <p:sldId id="691" r:id="rId97"/>
    <p:sldId id="692" r:id="rId98"/>
    <p:sldId id="693" r:id="rId99"/>
    <p:sldId id="694" r:id="rId100"/>
    <p:sldId id="870" r:id="rId101"/>
    <p:sldId id="937" r:id="rId102"/>
    <p:sldId id="696" r:id="rId103"/>
    <p:sldId id="936" r:id="rId104"/>
    <p:sldId id="938" r:id="rId105"/>
    <p:sldId id="697" r:id="rId106"/>
    <p:sldId id="871" r:id="rId107"/>
    <p:sldId id="699" r:id="rId108"/>
    <p:sldId id="700" r:id="rId109"/>
    <p:sldId id="702" r:id="rId110"/>
    <p:sldId id="872" r:id="rId111"/>
    <p:sldId id="873" r:id="rId112"/>
    <p:sldId id="704" r:id="rId113"/>
    <p:sldId id="705" r:id="rId114"/>
    <p:sldId id="706" r:id="rId115"/>
    <p:sldId id="707" r:id="rId116"/>
    <p:sldId id="708" r:id="rId117"/>
    <p:sldId id="709" r:id="rId118"/>
    <p:sldId id="874" r:id="rId119"/>
    <p:sldId id="711" r:id="rId120"/>
    <p:sldId id="921" r:id="rId121"/>
    <p:sldId id="712" r:id="rId122"/>
    <p:sldId id="713" r:id="rId123"/>
    <p:sldId id="875" r:id="rId124"/>
    <p:sldId id="715" r:id="rId125"/>
    <p:sldId id="716" r:id="rId126"/>
    <p:sldId id="717" r:id="rId127"/>
    <p:sldId id="876" r:id="rId128"/>
    <p:sldId id="719" r:id="rId129"/>
    <p:sldId id="720" r:id="rId130"/>
    <p:sldId id="721" r:id="rId131"/>
    <p:sldId id="722" r:id="rId132"/>
    <p:sldId id="877" r:id="rId133"/>
    <p:sldId id="724" r:id="rId134"/>
    <p:sldId id="878" r:id="rId135"/>
    <p:sldId id="726" r:id="rId136"/>
    <p:sldId id="879" r:id="rId137"/>
    <p:sldId id="728" r:id="rId138"/>
    <p:sldId id="729" r:id="rId139"/>
    <p:sldId id="730" r:id="rId140"/>
    <p:sldId id="880" r:id="rId141"/>
    <p:sldId id="732" r:id="rId142"/>
    <p:sldId id="911" r:id="rId143"/>
    <p:sldId id="899" r:id="rId144"/>
    <p:sldId id="735" r:id="rId145"/>
    <p:sldId id="736" r:id="rId146"/>
    <p:sldId id="737" r:id="rId147"/>
    <p:sldId id="882" r:id="rId148"/>
    <p:sldId id="741" r:id="rId149"/>
    <p:sldId id="742" r:id="rId150"/>
    <p:sldId id="883" r:id="rId151"/>
    <p:sldId id="744" r:id="rId152"/>
    <p:sldId id="745" r:id="rId153"/>
    <p:sldId id="884" r:id="rId154"/>
    <p:sldId id="746" r:id="rId155"/>
    <p:sldId id="885" r:id="rId156"/>
    <p:sldId id="886" r:id="rId157"/>
    <p:sldId id="748" r:id="rId158"/>
    <p:sldId id="887" r:id="rId159"/>
    <p:sldId id="749" r:id="rId160"/>
    <p:sldId id="888" r:id="rId161"/>
    <p:sldId id="902" r:id="rId162"/>
    <p:sldId id="753" r:id="rId163"/>
    <p:sldId id="751" r:id="rId164"/>
    <p:sldId id="900" r:id="rId165"/>
    <p:sldId id="889" r:id="rId166"/>
    <p:sldId id="755" r:id="rId167"/>
    <p:sldId id="756" r:id="rId168"/>
    <p:sldId id="757" r:id="rId169"/>
    <p:sldId id="923" r:id="rId170"/>
    <p:sldId id="922" r:id="rId171"/>
    <p:sldId id="924" r:id="rId172"/>
    <p:sldId id="760" r:id="rId173"/>
    <p:sldId id="763" r:id="rId174"/>
    <p:sldId id="764" r:id="rId175"/>
    <p:sldId id="890" r:id="rId176"/>
    <p:sldId id="766" r:id="rId177"/>
    <p:sldId id="767" r:id="rId178"/>
    <p:sldId id="768" r:id="rId179"/>
    <p:sldId id="769" r:id="rId180"/>
    <p:sldId id="770" r:id="rId181"/>
    <p:sldId id="771" r:id="rId182"/>
    <p:sldId id="891" r:id="rId183"/>
    <p:sldId id="848" r:id="rId184"/>
    <p:sldId id="777" r:id="rId185"/>
    <p:sldId id="778" r:id="rId186"/>
    <p:sldId id="892" r:id="rId187"/>
    <p:sldId id="780" r:id="rId188"/>
    <p:sldId id="781" r:id="rId189"/>
    <p:sldId id="893" r:id="rId190"/>
    <p:sldId id="783" r:id="rId191"/>
    <p:sldId id="894" r:id="rId192"/>
    <p:sldId id="785" r:id="rId193"/>
    <p:sldId id="786" r:id="rId194"/>
    <p:sldId id="787" r:id="rId195"/>
    <p:sldId id="895" r:id="rId196"/>
    <p:sldId id="789" r:id="rId197"/>
    <p:sldId id="790" r:id="rId198"/>
    <p:sldId id="791" r:id="rId199"/>
    <p:sldId id="792" r:id="rId200"/>
    <p:sldId id="793" r:id="rId201"/>
    <p:sldId id="912" r:id="rId202"/>
    <p:sldId id="913" r:id="rId203"/>
    <p:sldId id="914" r:id="rId204"/>
    <p:sldId id="915" r:id="rId205"/>
    <p:sldId id="918" r:id="rId206"/>
    <p:sldId id="919" r:id="rId207"/>
    <p:sldId id="916" r:id="rId208"/>
    <p:sldId id="917" r:id="rId209"/>
  </p:sldIdLst>
  <p:sldSz cx="12192000" cy="6858000"/>
  <p:notesSz cx="7315200" cy="9601200"/>
  <p:custShowLst>
    <p:custShow name="Lecture:  Building Test Environments" id="0">
      <p:sldLst>
        <p:sld r:id="rId15"/>
      </p:sldLst>
    </p:custShow>
    <p:custShow name="Lecture:  Creating Test Cases" id="1">
      <p:sldLst/>
    </p:custShow>
    <p:custShow name="Lecture:  Test Case Fundamentals" id="2">
      <p:sldLst/>
    </p:custShow>
    <p:custShow name="Lecture:  Compound Tests" id="3">
      <p:sldLst/>
    </p:custShow>
    <p:custShow name="Lecture:  Code Coverage Basics" id="4">
      <p:sldLst>
        <p:sld r:id="rId32"/>
        <p:sld r:id="rId33"/>
        <p:sld r:id="rId34"/>
        <p:sld r:id="rId68"/>
        <p:sld r:id="rId69"/>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sld r:id="rId10"/>
        <p:sld r:id="rId12"/>
        <p:sld r:id="rId11"/>
        <p:sld r:id="rId16"/>
        <p:sld r:id="rId18"/>
        <p:sld r:id="rId19"/>
        <p:sld r:id="rId20"/>
        <p:sld r:id="rId21"/>
        <p:sld r:id="rId70"/>
      </p:sldLst>
    </p:custShow>
    <p:custShow name="Lecture:  Best Practices" id="20">
      <p:sldLst/>
    </p:custShow>
    <p:custShow name="Lecture:  Trouble Shooting" id="21">
      <p:sldLst/>
    </p:custShow>
    <p:custShow name="Lecture:  Debugging" id="22">
      <p:sldLst/>
    </p:custShow>
    <p:custShow name="Lecture:  Probe Points" id="23">
      <p:sldLst/>
    </p:custShow>
    <p:custShow name="Lab:  Building Envs" id="24">
      <p:sldLst>
        <p:sld r:id="rId74"/>
        <p:sld r:id="rId75"/>
        <p:sld r:id="rId76"/>
        <p:sld r:id="rId77"/>
        <p:sld r:id="rId78"/>
        <p:sld r:id="rId79"/>
      </p:sldLst>
    </p:custShow>
    <p:custShow name="Lab:  Creating Tests" id="25">
      <p:sldLst>
        <p:sld r:id="rId80"/>
        <p:sld r:id="rId81"/>
        <p:sld r:id="rId82"/>
        <p:sld r:id="rId83"/>
      </p:sldLst>
    </p:custShow>
    <p:custShow name="Lab:   Test Case Fundamentals" id="26">
      <p:sldLst>
        <p:sld r:id="rId84"/>
        <p:sld r:id="rId85"/>
        <p:sld r:id="rId86"/>
        <p:sld r:id="rId87"/>
        <p:sld r:id="rId88"/>
        <p:sld r:id="rId89"/>
      </p:sldLst>
    </p:custShow>
    <p:custShow name="Lab:  Comound Tests" id="27">
      <p:sldLst>
        <p:sld r:id="rId90"/>
        <p:sld r:id="rId91"/>
        <p:sld r:id="rId92"/>
        <p:sld r:id="rId93"/>
        <p:sld r:id="rId94"/>
        <p:sld r:id="rId95"/>
      </p:sldLst>
    </p:custShow>
    <p:custShow name="Lab:  Coverage Basics" id="28">
      <p:sldLst>
        <p:sld r:id="rId96"/>
        <p:sld r:id="rId97"/>
        <p:sld r:id="rId98"/>
        <p:sld r:id="rId99"/>
        <p:sld r:id="rId100"/>
      </p:sldLst>
    </p:custShow>
    <p:custShow name="Lab:  Test Reports" id="29">
      <p:sldLst>
        <p:sld r:id="rId101"/>
        <p:sld r:id="rId102"/>
        <p:sld r:id="rId103"/>
        <p:sld r:id="rId104"/>
        <p:sld r:id="rId105"/>
        <p:sld r:id="rId106"/>
      </p:sldLst>
    </p:custShow>
    <p:custShow name="Lab:  Regression Testing" id="30">
      <p:sldLst>
        <p:sld r:id="rId107"/>
        <p:sld r:id="rId108"/>
        <p:sld r:id="rId109"/>
        <p:sld r:id="rId110"/>
        <p:sld r:id="rId111"/>
      </p:sldLst>
    </p:custShow>
    <p:custShow name="Lab:  C++" id="31">
      <p:sldLst>
        <p:sld r:id="rId112"/>
        <p:sld r:id="rId113"/>
        <p:sld r:id="rId114"/>
        <p:sld r:id="rId115"/>
        <p:sld r:id="rId116"/>
        <p:sld r:id="rId117"/>
        <p:sld r:id="rId118"/>
      </p:sldLst>
    </p:custShow>
    <p:custShow name="Lab:  Test Case User Code" id="32">
      <p:sldLst>
        <p:sld r:id="rId119"/>
        <p:sld r:id="rId120"/>
        <p:sld r:id="rId121"/>
        <p:sld r:id="rId122"/>
        <p:sld r:id="rId123"/>
      </p:sldLst>
    </p:custShow>
    <p:custShow name="Lab:  Env User Code" id="33">
      <p:sldLst>
        <p:sld r:id="rId124"/>
        <p:sld r:id="rId125"/>
        <p:sld r:id="rId126"/>
        <p:sld r:id="rId127"/>
      </p:sldLst>
    </p:custShow>
    <p:custShow name="Lab:  Abstract Classes" id="34">
      <p:sldLst>
        <p:sld r:id="rId128"/>
        <p:sld r:id="rId129"/>
        <p:sld r:id="rId130"/>
        <p:sld r:id="rId131"/>
        <p:sld r:id="rId132"/>
      </p:sldLst>
    </p:custShow>
    <p:custShow name="Lab:  Include Paths" id="35">
      <p:sldLst>
        <p:sld r:id="rId133"/>
        <p:sld r:id="rId134"/>
        <p:sld r:id="rId135"/>
        <p:sld r:id="rId136"/>
      </p:sldLst>
    </p:custShow>
    <p:custShow name="Lab:  Env Build Errors" id="36">
      <p:sldLst>
        <p:sld r:id="rId137"/>
        <p:sld r:id="rId138"/>
        <p:sld r:id="rId139"/>
        <p:sld r:id="rId140"/>
      </p:sldLst>
    </p:custShow>
    <p:custShow name="Lab:  Stubbing Fundamentals" id="37">
      <p:sldLst>
        <p:sld r:id="rId141"/>
        <p:sld r:id="rId142"/>
        <p:sld r:id="rId143"/>
        <p:sld r:id="rId144"/>
        <p:sld r:id="rId145"/>
        <p:sld r:id="rId146"/>
        <p:sld r:id="rId147"/>
      </p:sldLst>
    </p:custShow>
    <p:custShow name="Lab:  CSV" id="38">
      <p:sldLst>
        <p:sld r:id="rId148"/>
        <p:sld r:id="rId149"/>
        <p:sld r:id="rId150"/>
      </p:sldLst>
    </p:custShow>
    <p:custShow name="Lab:  Additional Test Options" id="39">
      <p:sldLst>
        <p:sld r:id="rId151"/>
        <p:sld r:id="rId152"/>
        <p:sld r:id="rId153"/>
        <p:sld r:id="rId154"/>
        <p:sld r:id="rId155"/>
        <p:sld r:id="rId156"/>
      </p:sldLst>
    </p:custShow>
    <p:custShow name="Lab:  Coverage Options" id="40">
      <p:sldLst>
        <p:sld r:id="rId157"/>
        <p:sld r:id="rId158"/>
        <p:sld r:id="rId159"/>
        <p:sld r:id="rId160"/>
      </p:sldLst>
    </p:custShow>
    <p:custShow name="Lab:  MC/DC" id="41">
      <p:sldLst>
        <p:sld r:id="rId161"/>
        <p:sld r:id="rId162"/>
        <p:sld r:id="rId163"/>
        <p:sld r:id="rId164"/>
        <p:sld r:id="rId165"/>
      </p:sldLst>
    </p:custShow>
    <p:custShow name="Lab:  QA" id="42">
      <p:sldLst>
        <p:sld r:id="rId166"/>
        <p:sld r:id="rId167"/>
        <p:sld r:id="rId168"/>
        <p:sld r:id="rId169"/>
        <p:sld r:id="rId170"/>
        <p:sld r:id="rId171"/>
        <p:sld r:id="rId172"/>
        <p:sld r:id="rId173"/>
        <p:sld r:id="rId174"/>
        <p:sld r:id="rId175"/>
      </p:sldLst>
    </p:custShow>
    <p:custShow name="Lab:  Adv User Code" id="43">
      <p:sldLst>
        <p:sld r:id="rId176"/>
        <p:sld r:id="rId177"/>
        <p:sld r:id="rId178"/>
        <p:sld r:id="rId179"/>
        <p:sld r:id="rId180"/>
        <p:sld r:id="rId181"/>
        <p:sld r:id="rId182"/>
      </p:sldLst>
    </p:custShow>
    <p:custShow name="Lab:  RGW" id="44">
      <p:sldLst>
        <p:sld r:id="rId183"/>
        <p:sld r:id="rId184"/>
        <p:sld r:id="rId185"/>
        <p:sld r:id="rId186"/>
      </p:sldLst>
    </p:custShow>
    <p:custShow name="Lab:  Testing Hardware" id="45">
      <p:sldLst>
        <p:sld r:id="rId187"/>
        <p:sld r:id="rId188"/>
        <p:sld r:id="rId189"/>
      </p:sldLst>
    </p:custShow>
    <p:custShow name="Lab:  Trouble Shooting" id="46">
      <p:sldLst>
        <p:sld r:id="rId190"/>
        <p:sld r:id="rId191"/>
      </p:sldLst>
    </p:custShow>
    <p:custShow name="Lab:  Debugging" id="47">
      <p:sldLst>
        <p:sld r:id="rId192"/>
        <p:sld r:id="rId193"/>
        <p:sld r:id="rId194"/>
        <p:sld r:id="rId195"/>
      </p:sldLst>
    </p:custShow>
    <p:custShow name="Lab:  Probe Points" id="48">
      <p:sldLst>
        <p:sld r:id="rId196"/>
        <p:sld r:id="rId197"/>
        <p:sld r:id="rId198"/>
        <p:sld r:id="rId199"/>
        <p:sld r:id="rId200"/>
        <p:sld r:id="rId201"/>
      </p:sldLst>
    </p:custShow>
    <p:custShow name="Lab:  Advanced C++" id="49">
      <p:sldLst>
        <p:sld r:id="rId202"/>
        <p:sld r:id="rId203"/>
        <p:sld r:id="rId204"/>
        <p:sld r:id="rId205"/>
        <p:sld r:id="rId206"/>
        <p:sld r:id="rId207"/>
        <p:sld r:id="rId208"/>
        <p:sld r:id="rId209"/>
      </p:sldLst>
    </p:custShow>
  </p:custShowLst>
  <p:custDataLst>
    <p:tags r:id="rId212"/>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5"/>
            <p14:sldId id="797"/>
            <p14:sldId id="800"/>
          </p14:sldIdLst>
        </p14:section>
        <p14:section name="Lecture:  System Testing with VectorCAST/QA" id="{7B5C394B-E4BB-458B-A554-1DEDEFFBAAB3}">
          <p14:sldIdLst>
            <p14:sldId id="845"/>
            <p14:sldId id="595"/>
            <p14:sldId id="846"/>
            <p14:sldId id="999"/>
            <p14:sldId id="269"/>
            <p14:sldId id="290"/>
            <p14:sldId id="600"/>
            <p14:sldId id="946"/>
            <p14:sldId id="601"/>
            <p14:sldId id="602"/>
            <p14:sldId id="603"/>
            <p14:sldId id="604"/>
            <p14:sldId id="951"/>
            <p14:sldId id="952"/>
            <p14:sldId id="953"/>
            <p14:sldId id="954"/>
            <p14:sldId id="955"/>
            <p14:sldId id="956"/>
            <p14:sldId id="957"/>
            <p14:sldId id="958"/>
            <p14:sldId id="959"/>
            <p14:sldId id="963"/>
            <p14:sldId id="374"/>
            <p14:sldId id="375"/>
            <p14:sldId id="376"/>
            <p14:sldId id="992"/>
            <p14:sldId id="993"/>
            <p14:sldId id="994"/>
            <p14:sldId id="995"/>
            <p14:sldId id="996"/>
            <p14:sldId id="997"/>
            <p14:sldId id="989"/>
            <p14:sldId id="990"/>
            <p14:sldId id="991"/>
            <p14:sldId id="979"/>
            <p14:sldId id="980"/>
            <p14:sldId id="981"/>
            <p14:sldId id="982"/>
            <p14:sldId id="983"/>
            <p14:sldId id="984"/>
            <p14:sldId id="985"/>
            <p14:sldId id="986"/>
            <p14:sldId id="987"/>
            <p14:sldId id="974"/>
            <p14:sldId id="975"/>
            <p14:sldId id="976"/>
            <p14:sldId id="977"/>
            <p14:sldId id="978"/>
            <p14:sldId id="964"/>
            <p14:sldId id="965"/>
            <p14:sldId id="966"/>
            <p14:sldId id="967"/>
            <p14:sldId id="968"/>
            <p14:sldId id="969"/>
            <p14:sldId id="970"/>
            <p14:sldId id="971"/>
            <p14:sldId id="972"/>
            <p14:sldId id="973"/>
            <p14:sldId id="377"/>
            <p14:sldId id="378"/>
            <p14:sldId id="849"/>
            <p14:sldId id="277"/>
            <p14:sldId id="944"/>
            <p14:sldId id="276"/>
          </p14:sldIdLst>
        </p14:section>
        <p14:section name="Lab:  Building Test Environments" id="{D738DE49-3F41-4D9D-91E2-C68290D3FDB7}">
          <p14:sldIdLst>
            <p14:sldId id="862"/>
            <p14:sldId id="669"/>
            <p14:sldId id="670"/>
            <p14:sldId id="671"/>
            <p14:sldId id="672"/>
            <p14:sldId id="673"/>
          </p14:sldIdLst>
        </p14:section>
        <p14:section name="Lab:  Creating Test Cases" id="{23F4BB64-50F0-4C73-9AF9-B5F2D1E32E25}">
          <p14:sldIdLst>
            <p14:sldId id="863"/>
            <p14:sldId id="675"/>
            <p14:sldId id="676"/>
            <p14:sldId id="677"/>
          </p14:sldIdLst>
        </p14:section>
        <p14:section name="Lab:  Test Case Fundamentals" id="{415CDDD3-2431-4F71-97C4-B8386FCA7529}">
          <p14:sldIdLst>
            <p14:sldId id="867"/>
            <p14:sldId id="865"/>
            <p14:sldId id="864"/>
            <p14:sldId id="683"/>
            <p14:sldId id="684"/>
            <p14:sldId id="866"/>
          </p14:sldIdLst>
        </p14:section>
        <p14:section name="Lab:  Compound Tests" id="{050CE420-75F3-48E0-A24D-FB6A14568613}">
          <p14:sldIdLst>
            <p14:sldId id="868"/>
            <p14:sldId id="686"/>
            <p14:sldId id="687"/>
            <p14:sldId id="688"/>
            <p14:sldId id="689"/>
            <p14:sldId id="920"/>
          </p14:sldIdLst>
        </p14:section>
        <p14:section name="Lab:  Code Coverage Basics" id="{AF1209D0-862C-4825-8A6C-392E55C81F5B}">
          <p14:sldIdLst>
            <p14:sldId id="869"/>
            <p14:sldId id="691"/>
            <p14:sldId id="692"/>
            <p14:sldId id="693"/>
            <p14:sldId id="694"/>
          </p14:sldIdLst>
        </p14:section>
        <p14:section name="Lab:  Test Reports" id="{8B6EACAB-0773-44CC-A661-5684298307D0}">
          <p14:sldIdLst>
            <p14:sldId id="870"/>
            <p14:sldId id="937"/>
            <p14:sldId id="696"/>
            <p14:sldId id="936"/>
            <p14:sldId id="938"/>
            <p14:sldId id="697"/>
          </p14:sldIdLst>
        </p14:section>
        <p14:section name="Lab:  Regression Testing" id="{B9DECB07-7D21-4548-BFA8-6BCDD0703833}">
          <p14:sldIdLst>
            <p14:sldId id="871"/>
            <p14:sldId id="699"/>
            <p14:sldId id="700"/>
            <p14:sldId id="702"/>
            <p14:sldId id="872"/>
          </p14:sldIdLst>
        </p14:section>
        <p14:section name="Lab:  C++ Testing" id="{0E0EAD96-1FA8-4CC6-938E-D4752C0D72B3}">
          <p14:sldIdLst>
            <p14:sldId id="873"/>
            <p14:sldId id="704"/>
            <p14:sldId id="705"/>
            <p14:sldId id="706"/>
            <p14:sldId id="707"/>
            <p14:sldId id="708"/>
            <p14:sldId id="709"/>
          </p14:sldIdLst>
        </p14:section>
        <p14:section name="Lab: Test Case and Parameter User Code" id="{FED0762D-C462-46E9-8262-161953001179}">
          <p14:sldIdLst>
            <p14:sldId id="874"/>
            <p14:sldId id="711"/>
            <p14:sldId id="921"/>
            <p14:sldId id="712"/>
            <p14:sldId id="713"/>
          </p14:sldIdLst>
        </p14:section>
        <p14:section name="Lab:  Environment User Code" id="{1124E7B6-1162-4D5C-BE4A-EA0413FE4591}">
          <p14:sldIdLst>
            <p14:sldId id="875"/>
            <p14:sldId id="715"/>
            <p14:sldId id="716"/>
            <p14:sldId id="717"/>
          </p14:sldIdLst>
        </p14:section>
        <p14:section name="Lab:  Abstract Class and Template Testing" id="{7BAD1E64-9C26-4757-BDCD-A11AE420376C}">
          <p14:sldIdLst>
            <p14:sldId id="876"/>
            <p14:sldId id="719"/>
            <p14:sldId id="720"/>
            <p14:sldId id="721"/>
            <p14:sldId id="722"/>
          </p14:sldIdLst>
        </p14:section>
        <p14:section name="Lab:  Include Paths" id="{DAC327E9-F4F6-4F89-846F-7736DD54E06F}">
          <p14:sldIdLst>
            <p14:sldId id="877"/>
            <p14:sldId id="724"/>
            <p14:sldId id="878"/>
            <p14:sldId id="726"/>
          </p14:sldIdLst>
        </p14:section>
        <p14:section name="Lab: Environment Building Errors" id="{3BC042F5-788E-42AC-B202-5F2152FF4912}">
          <p14:sldIdLst>
            <p14:sldId id="879"/>
            <p14:sldId id="728"/>
            <p14:sldId id="729"/>
            <p14:sldId id="730"/>
          </p14:sldIdLst>
        </p14:section>
        <p14:section name="Lab:  Stubbing Fundamentals" id="{B4B5FDBB-6497-42D4-BCB8-FD77D7A4614F}">
          <p14:sldIdLst>
            <p14:sldId id="880"/>
            <p14:sldId id="732"/>
            <p14:sldId id="911"/>
            <p14:sldId id="899"/>
            <p14:sldId id="735"/>
            <p14:sldId id="736"/>
            <p14:sldId id="737"/>
          </p14:sldIdLst>
        </p14:section>
        <p14:section name="Lab: CSV Importing" id="{A5DD2614-D4F1-4E07-B75D-8B6876B37BCA}">
          <p14:sldIdLst>
            <p14:sldId id="882"/>
            <p14:sldId id="741"/>
            <p14:sldId id="742"/>
          </p14:sldIdLst>
        </p14:section>
        <p14:section name="Lab: Additional Test Case Options" id="{9A1D2ECE-9BC0-42CC-8BE6-5BD25B8E6B51}">
          <p14:sldIdLst>
            <p14:sldId id="883"/>
            <p14:sldId id="744"/>
            <p14:sldId id="745"/>
            <p14:sldId id="884"/>
            <p14:sldId id="746"/>
            <p14:sldId id="885"/>
          </p14:sldIdLst>
        </p14:section>
        <p14:section name="Lab: Code Coverage Options" id="{C76C4EFA-A4C6-47B3-AD1A-2FF2EF798495}">
          <p14:sldIdLst>
            <p14:sldId id="886"/>
            <p14:sldId id="748"/>
            <p14:sldId id="887"/>
            <p14:sldId id="749"/>
          </p14:sldIdLst>
        </p14:section>
        <p14:section name="Lab: MC/DC Testing" id="{D94488F1-BEF3-4ADF-AF17-A8BE9551FAB1}">
          <p14:sldIdLst>
            <p14:sldId id="888"/>
            <p14:sldId id="902"/>
            <p14:sldId id="753"/>
            <p14:sldId id="751"/>
            <p14:sldId id="900"/>
          </p14:sldIdLst>
        </p14:section>
        <p14:section name="Lab: System Testing with VectorCAST/QA" id="{4A9A029F-0D0B-4501-A30D-09D608BD5FE4}">
          <p14:sldIdLst>
            <p14:sldId id="889"/>
            <p14:sldId id="755"/>
            <p14:sldId id="756"/>
            <p14:sldId id="757"/>
            <p14:sldId id="923"/>
            <p14:sldId id="922"/>
            <p14:sldId id="924"/>
            <p14:sldId id="760"/>
            <p14:sldId id="763"/>
            <p14:sldId id="764"/>
          </p14:sldIdLst>
        </p14:section>
        <p14:section name="Lab: Advanced User Code" id="{9F9C5DF2-47A6-4A67-9541-3A0B3B13BF24}">
          <p14:sldIdLst>
            <p14:sldId id="890"/>
            <p14:sldId id="766"/>
            <p14:sldId id="767"/>
            <p14:sldId id="768"/>
            <p14:sldId id="769"/>
            <p14:sldId id="770"/>
            <p14:sldId id="771"/>
          </p14:sldIdLst>
        </p14:section>
        <p14:section name="Lab: Requirements Gateway (RGW)" id="{253DB88B-4786-4435-B60A-BAF2CA5CE200}">
          <p14:sldIdLst>
            <p14:sldId id="891"/>
            <p14:sldId id="848"/>
            <p14:sldId id="777"/>
            <p14:sldId id="778"/>
          </p14:sldIdLst>
        </p14:section>
        <p14:section name="Lab:  Testing Hardware Interfaces" id="{437FC403-C2DE-4946-AD6B-605A2EE0A585}">
          <p14:sldIdLst>
            <p14:sldId id="892"/>
            <p14:sldId id="780"/>
            <p14:sldId id="781"/>
          </p14:sldIdLst>
        </p14:section>
        <p14:section name="Lab:  Trouble Shooting Build Issues" id="{217E438E-B857-4534-A0E3-4A1E4DB04C47}">
          <p14:sldIdLst>
            <p14:sldId id="893"/>
            <p14:sldId id="783"/>
          </p14:sldIdLst>
        </p14:section>
        <p14:section name="Lab: Debugging Test Execution Issues" id="{8DFC7560-7237-433E-9EB7-D2BFDB03512B}">
          <p14:sldIdLst>
            <p14:sldId id="894"/>
            <p14:sldId id="785"/>
            <p14:sldId id="786"/>
            <p14:sldId id="787"/>
          </p14:sldIdLst>
        </p14:section>
        <p14:section name="Lab:  Probe Points" id="{5AEA6281-8EDC-4013-AD15-80E8940896D9}">
          <p14:sldIdLst>
            <p14:sldId id="895"/>
            <p14:sldId id="789"/>
            <p14:sldId id="790"/>
            <p14:sldId id="791"/>
            <p14:sldId id="792"/>
            <p14:sldId id="793"/>
          </p14:sldIdLst>
        </p14:section>
        <p14:section name="Advanced C++ Lab" id="{AD5F3647-02B3-4D35-98D9-06A8570402DD}">
          <p14:sldIdLst>
            <p14:sldId id="912"/>
            <p14:sldId id="913"/>
            <p14:sldId id="914"/>
            <p14:sldId id="915"/>
            <p14:sldId id="918"/>
            <p14:sldId id="919"/>
            <p14:sldId id="916"/>
            <p14:sldId id="9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818" autoAdjust="0"/>
    <p:restoredTop sz="75458" autoAdjust="0"/>
  </p:normalViewPr>
  <p:slideViewPr>
    <p:cSldViewPr snapToGrid="0" snapToObjects="1" showGuides="1">
      <p:cViewPr varScale="1">
        <p:scale>
          <a:sx n="86" d="100"/>
          <a:sy n="86" d="100"/>
        </p:scale>
        <p:origin x="732"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55" d="100"/>
          <a:sy n="55" d="100"/>
        </p:scale>
        <p:origin x="2928" y="5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16" Type="http://schemas.openxmlformats.org/officeDocument/2006/relationships/theme" Target="theme/theme1.xml"/><Relationship Id="rId211"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tags" Target="tags/tag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notesMaster" Target="notesMasters/notesMaster1.xml"/><Relationship Id="rId215" Type="http://schemas.openxmlformats.org/officeDocument/2006/relationships/viewProps" Target="view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65E156F9-7289-4C7B-8089-C37CD5951CB2}"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V7.0 | 2020-04-23</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   </a:t>
            </a:r>
          </a:p>
          <a:p>
            <a:endParaRPr lang="en-US" dirty="0"/>
          </a:p>
        </p:txBody>
      </p:sp>
      <p:sp>
        <p:nvSpPr>
          <p:cNvPr id="7" name="Folienbildplatzhalter 6">
            <a:extLst>
              <a:ext uri="{FF2B5EF4-FFF2-40B4-BE49-F238E27FC236}">
                <a16:creationId xmlns:a16="http://schemas.microsoft.com/office/drawing/2014/main" id="{99E2A6CB-F20A-451B-80FD-91D97303253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22786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   </a:t>
            </a:r>
          </a:p>
          <a:p>
            <a:endParaRPr lang="en-US" dirty="0"/>
          </a:p>
        </p:txBody>
      </p:sp>
      <p:sp>
        <p:nvSpPr>
          <p:cNvPr id="7" name="Folienbildplatzhalter 6">
            <a:extLst>
              <a:ext uri="{FF2B5EF4-FFF2-40B4-BE49-F238E27FC236}">
                <a16:creationId xmlns:a16="http://schemas.microsoft.com/office/drawing/2014/main" id="{99E2A6CB-F20A-451B-80FD-91D97303253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99629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EA0E971-C3E0-4196-86D8-827BCC556ADD}"/>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E84BADDC-C52A-4336-9A32-0B827E54DB1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5894249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7" name="Folienbildplatzhalter 6">
            <a:extLst>
              <a:ext uri="{FF2B5EF4-FFF2-40B4-BE49-F238E27FC236}">
                <a16:creationId xmlns:a16="http://schemas.microsoft.com/office/drawing/2014/main" id="{EEA53D16-B208-4421-962F-F934B6EF4CA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57843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E9613DF2-5E89-4857-8C64-B01635FA8CD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8C32191D-84F0-4235-AFE3-FF47E80B03C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599468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3B595A64-0182-4BDB-8649-B0133E0A260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01F7ACAB-737C-4AED-ADF7-37015206A68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9050648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5C47FBF-B775-42CD-B9AB-C05ADB550C88}"/>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8AFE5F02-C978-421D-BAC2-77345BC1A08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10944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6B8E649-8053-4C32-9049-6FED537B027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357B9C7-4AAA-4051-9B74-696A68DB56B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5348265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Whitebox is used so we can set expected values for the class data members</a:t>
            </a:r>
          </a:p>
          <a:p>
            <a:endParaRPr lang="en-US"/>
          </a:p>
          <a:p>
            <a:r>
              <a:rPr lang="en-US"/>
              <a:t>It does not matter what the input values are, say 1,2,3,4 for the 4 parameters</a:t>
            </a:r>
          </a:p>
          <a:p>
            <a:endParaRPr lang="en-US"/>
          </a:p>
          <a:p>
            <a:r>
              <a:rPr lang="en-US"/>
              <a:t>Note: since we are building a test case for the constructor, VC greys out the “input value” column for the sub-class and constructor</a:t>
            </a:r>
          </a:p>
          <a:p>
            <a:endParaRPr lang="en-US"/>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59FDE63D-A8CA-41FA-86DE-8CE3EBBE4F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415895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7B03110-400D-4FD1-A257-6781887056AC}"/>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FF36B48-106F-4BCA-B6A0-3E97A55BB02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160766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9CBD582-5DC5-4CA0-B940-BD4191DF2F7E}"/>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92D4FC6-67EB-49B6-BE4A-FFE2FFA72B5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8417510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4.1: Set the constructor parameter to be 3,3,5, 10</a:t>
            </a:r>
          </a:p>
          <a:p>
            <a:endParaRPr lang="en-US"/>
          </a:p>
          <a:p>
            <a:r>
              <a:rPr lang="en-US"/>
              <a:t>6.1: With the default constructor, you must set the members with the data</a:t>
            </a:r>
          </a:p>
          <a:p>
            <a:r>
              <a:rPr lang="en-US"/>
              <a:t>	You have visibility to the members because you are using whitebox</a:t>
            </a:r>
          </a:p>
          <a:p>
            <a:endParaRPr lang="en-US"/>
          </a:p>
          <a:p>
            <a:r>
              <a:rPr lang="en-US"/>
              <a:t> </a:t>
            </a:r>
          </a:p>
          <a:p>
            <a:endParaRPr lang="en-US" dirty="0"/>
          </a:p>
        </p:txBody>
      </p:sp>
      <p:sp>
        <p:nvSpPr>
          <p:cNvPr id="7" name="Folienbildplatzhalter 6">
            <a:extLst>
              <a:ext uri="{FF2B5EF4-FFF2-40B4-BE49-F238E27FC236}">
                <a16:creationId xmlns:a16="http://schemas.microsoft.com/office/drawing/2014/main" id="{30309CD5-CDE2-4E89-83CB-F77199071F6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433487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Auto init test to setup the class instance eliminates some of the repetitiveness of creating member function test cases</a:t>
            </a:r>
          </a:p>
          <a:p>
            <a:endParaRPr lang="en-US"/>
          </a:p>
          <a:p>
            <a:r>
              <a:rPr lang="en-US"/>
              <a:t>In order to avoid having to specify the class instance for every member function test case, create an &lt;&lt;INIT&gt;&gt; test case that initializes the class instance and make that an auto-init  test:</a:t>
            </a:r>
          </a:p>
          <a:p>
            <a:endParaRPr lang="en-US"/>
          </a:p>
          <a:p>
            <a:r>
              <a:rPr lang="en-US"/>
              <a:t>As discussed in previous modules You can also use the auto init case to setup any other global data that will be needed by all tests</a:t>
            </a:r>
          </a:p>
          <a:p>
            <a:endParaRPr lang="en-US" dirty="0"/>
          </a:p>
        </p:txBody>
      </p:sp>
      <p:sp>
        <p:nvSpPr>
          <p:cNvPr id="7" name="Folienbildplatzhalter 6">
            <a:extLst>
              <a:ext uri="{FF2B5EF4-FFF2-40B4-BE49-F238E27FC236}">
                <a16:creationId xmlns:a16="http://schemas.microsoft.com/office/drawing/2014/main" id="{75014DB1-D7FA-4F9C-8CD8-890ECF21E7A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73992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compound test for getArea() is more work than simply relying on the auto init test, but we want to be sure users know how to test using compounds as well.</a:t>
            </a:r>
          </a:p>
          <a:p>
            <a:endParaRPr lang="en-US"/>
          </a:p>
          <a:p>
            <a:r>
              <a:rPr lang="en-US"/>
              <a:t>You can multi-select the three test case names, and choose Compound Only all at once</a:t>
            </a:r>
          </a:p>
          <a:p>
            <a:endParaRPr lang="en-US"/>
          </a:p>
          <a:p>
            <a:endParaRPr lang="en-US" dirty="0"/>
          </a:p>
        </p:txBody>
      </p:sp>
      <p:sp>
        <p:nvSpPr>
          <p:cNvPr id="7" name="Folienbildplatzhalter 6">
            <a:extLst>
              <a:ext uri="{FF2B5EF4-FFF2-40B4-BE49-F238E27FC236}">
                <a16:creationId xmlns:a16="http://schemas.microsoft.com/office/drawing/2014/main" id="{62D9CFF5-8E52-4734-93B5-23DC8139532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270634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is a separate environment exercise to cover the inlines options.  </a:t>
            </a:r>
          </a:p>
          <a:p>
            <a:r>
              <a:rPr lang="en-US"/>
              <a:t>Using coverage for headers is to make more apparent the occasional difficulty in testing non-member inlines or classes that consist of inlines only.</a:t>
            </a:r>
          </a:p>
          <a:p>
            <a:endParaRPr lang="en-US"/>
          </a:p>
          <a:p>
            <a:r>
              <a:rPr lang="en-US"/>
              <a:t>Note that whether a function is testable does not affect whether it is coverable</a:t>
            </a:r>
            <a:endParaRPr lang="en-US" dirty="0"/>
          </a:p>
        </p:txBody>
      </p:sp>
      <p:sp>
        <p:nvSpPr>
          <p:cNvPr id="7" name="Folienbildplatzhalter 6">
            <a:extLst>
              <a:ext uri="{FF2B5EF4-FFF2-40B4-BE49-F238E27FC236}">
                <a16:creationId xmlns:a16="http://schemas.microsoft.com/office/drawing/2014/main" id="{A9FFBD62-D11F-4119-9462-4FE0773078F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97010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7027243-C56E-4CC7-9715-562E5AA9BBA7}"/>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222B414E-3303-4AC4-84FE-7A20CEC7129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91201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exercise, we’re going to look at how to test a set of APIs that open, manipulate, and close a file</a:t>
            </a:r>
          </a:p>
          <a:p>
            <a:r>
              <a:rPr lang="en-US" dirty="0"/>
              <a:t>Obviously, you cannot setup a file pointer with a static expression</a:t>
            </a:r>
          </a:p>
          <a:p>
            <a:r>
              <a:rPr lang="en-US" dirty="0"/>
              <a:t>But User Code makes this relatively easy</a:t>
            </a:r>
          </a:p>
          <a:p>
            <a:endParaRPr lang="en-US" dirty="0"/>
          </a:p>
          <a:p>
            <a:r>
              <a:rPr lang="en-US" dirty="0"/>
              <a:t>Important points: </a:t>
            </a:r>
          </a:p>
          <a:p>
            <a:r>
              <a:rPr lang="en-US" dirty="0"/>
              <a:t>We can use the return value from one function as an input value for another</a:t>
            </a:r>
          </a:p>
          <a:p>
            <a:pPr lvl="1"/>
            <a:r>
              <a:rPr lang="en-US" dirty="0"/>
              <a:t>To test all of the file APIs with the same file pointer, all Test Cases must be run consecutively within the same execution </a:t>
            </a:r>
          </a:p>
          <a:p>
            <a:pPr lvl="2"/>
            <a:r>
              <a:rPr lang="en-US" dirty="0"/>
              <a:t>Compound Test Cases to the rescue!</a:t>
            </a:r>
          </a:p>
          <a:p>
            <a:pPr lvl="1"/>
            <a:r>
              <a:rPr lang="en-US" dirty="0"/>
              <a:t>Did you remember to set the simple test cases as compound only?</a:t>
            </a:r>
          </a:p>
          <a:p>
            <a:endParaRPr lang="en-US" dirty="0"/>
          </a:p>
        </p:txBody>
      </p:sp>
      <p:sp>
        <p:nvSpPr>
          <p:cNvPr id="7" name="Folienbildplatzhalter 6">
            <a:extLst>
              <a:ext uri="{FF2B5EF4-FFF2-40B4-BE49-F238E27FC236}">
                <a16:creationId xmlns:a16="http://schemas.microsoft.com/office/drawing/2014/main" id="{73DFADF1-E463-45A5-BA5D-CAECB1B5053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679989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Note that it’s always a good idea to have </a:t>
            </a:r>
            <a:r>
              <a:rPr lang="en-US" dirty="0" err="1"/>
              <a:t>atleast</a:t>
            </a:r>
            <a:r>
              <a:rPr lang="en-US" dirty="0"/>
              <a:t> 1 expected value on each slot in the compound.  It makes debugging the test case much easier.</a:t>
            </a:r>
          </a:p>
          <a:p>
            <a:endParaRPr lang="en-US" dirty="0"/>
          </a:p>
        </p:txBody>
      </p:sp>
      <p:sp>
        <p:nvSpPr>
          <p:cNvPr id="7" name="Folienbildplatzhalter 6">
            <a:extLst>
              <a:ext uri="{FF2B5EF4-FFF2-40B4-BE49-F238E27FC236}">
                <a16:creationId xmlns:a16="http://schemas.microsoft.com/office/drawing/2014/main" id="{73DFADF1-E463-45A5-BA5D-CAECB1B5053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4256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Test for </a:t>
            </a:r>
            <a:r>
              <a:rPr lang="en-US" dirty="0" err="1"/>
              <a:t>ReadLine</a:t>
            </a:r>
            <a:r>
              <a:rPr lang="en-US" dirty="0"/>
              <a:t>:</a:t>
            </a:r>
          </a:p>
          <a:p>
            <a:pPr lvl="1"/>
            <a:r>
              <a:rPr lang="en-US" dirty="0"/>
              <a:t>Still using return value of </a:t>
            </a:r>
            <a:r>
              <a:rPr lang="en-US" dirty="0" err="1"/>
              <a:t>OpenFile</a:t>
            </a:r>
            <a:r>
              <a:rPr lang="en-US" dirty="0"/>
              <a:t> for </a:t>
            </a:r>
            <a:r>
              <a:rPr lang="en-US" dirty="0" err="1"/>
              <a:t>fp</a:t>
            </a:r>
            <a:r>
              <a:rPr lang="en-US" dirty="0"/>
              <a:t>, but need new </a:t>
            </a:r>
            <a:r>
              <a:rPr lang="en-US" dirty="0" err="1"/>
              <a:t>OpenFile</a:t>
            </a:r>
            <a:r>
              <a:rPr lang="en-US" dirty="0"/>
              <a:t> test case to open file in “F_READ” mode</a:t>
            </a:r>
          </a:p>
          <a:p>
            <a:pPr lvl="1"/>
            <a:r>
              <a:rPr lang="en-US" dirty="0"/>
              <a:t>Test case for </a:t>
            </a:r>
            <a:r>
              <a:rPr lang="en-US" dirty="0" err="1"/>
              <a:t>ReadLine</a:t>
            </a:r>
            <a:r>
              <a:rPr lang="en-US" dirty="0"/>
              <a:t> is tricky</a:t>
            </a:r>
          </a:p>
          <a:p>
            <a:pPr lvl="2"/>
            <a:r>
              <a:rPr lang="en-US" dirty="0"/>
              <a:t>Need to pass in a string for input parameter that is long enough to hold incoming value. </a:t>
            </a:r>
          </a:p>
          <a:p>
            <a:pPr lvl="3"/>
            <a:r>
              <a:rPr lang="en-US" dirty="0"/>
              <a:t>Q: How large should we make the input allocation? </a:t>
            </a:r>
          </a:p>
          <a:p>
            <a:pPr lvl="3"/>
            <a:r>
              <a:rPr lang="en-US" dirty="0"/>
              <a:t>A: At least as big as our expected output, but for a general solution as large as the function uses – 100 characters.</a:t>
            </a:r>
          </a:p>
          <a:p>
            <a:pPr lvl="2"/>
            <a:r>
              <a:rPr lang="en-US" dirty="0"/>
              <a:t>Several ways to accomplish allocation, but easiest is to pass in a long string of garbage (“</a:t>
            </a:r>
            <a:r>
              <a:rPr lang="en-US" dirty="0" err="1"/>
              <a:t>xxxxxxx</a:t>
            </a:r>
            <a:r>
              <a:rPr lang="en-US" dirty="0"/>
              <a:t>….”) and then expect correct output value</a:t>
            </a:r>
          </a:p>
          <a:p>
            <a:pPr lvl="1"/>
            <a:r>
              <a:rPr lang="en-US" dirty="0"/>
              <a:t>Build a compound test case for </a:t>
            </a:r>
            <a:r>
              <a:rPr lang="en-US" dirty="0" err="1"/>
              <a:t>OpenFile</a:t>
            </a:r>
            <a:r>
              <a:rPr lang="en-US" dirty="0"/>
              <a:t> (in read mode), </a:t>
            </a:r>
            <a:r>
              <a:rPr lang="en-US" dirty="0" err="1"/>
              <a:t>ReadLine</a:t>
            </a:r>
            <a:r>
              <a:rPr lang="en-US" dirty="0"/>
              <a:t>, and </a:t>
            </a:r>
            <a:r>
              <a:rPr lang="en-US" dirty="0" err="1"/>
              <a:t>CloseFile</a:t>
            </a:r>
            <a:endParaRPr lang="en-US" dirty="0"/>
          </a:p>
          <a:p>
            <a:pPr lvl="1"/>
            <a:r>
              <a:rPr lang="en-US" dirty="0"/>
              <a:t>Set all simple tests as “Compound Only”</a:t>
            </a:r>
          </a:p>
          <a:p>
            <a:pPr marL="0" lvl="1" indent="0">
              <a:buNone/>
            </a:pPr>
            <a:endParaRPr lang="en-US" dirty="0"/>
          </a:p>
          <a:p>
            <a:pPr marL="0" lvl="1" indent="0">
              <a:buNone/>
            </a:pPr>
            <a:r>
              <a:rPr lang="en-US" dirty="0"/>
              <a:t>Other ways to allocate the string:</a:t>
            </a:r>
          </a:p>
          <a:p>
            <a:pPr marL="372600" lvl="2" indent="-228600">
              <a:buFont typeface="+mj-lt"/>
              <a:buAutoNum type="arabicParenR"/>
            </a:pPr>
            <a:r>
              <a:rPr lang="en-US" dirty="0"/>
              <a:t>Change </a:t>
            </a:r>
            <a:r>
              <a:rPr lang="en-US" dirty="0" err="1"/>
              <a:t>StringDisplayMode</a:t>
            </a:r>
            <a:r>
              <a:rPr lang="en-US" dirty="0"/>
              <a:t> to pointer, but this is cumbersome because you have to enter the chars individually</a:t>
            </a:r>
          </a:p>
          <a:p>
            <a:pPr marL="372600" lvl="2" indent="-228600">
              <a:buFont typeface="+mj-lt"/>
              <a:buAutoNum type="arabicParenR"/>
            </a:pPr>
            <a:r>
              <a:rPr lang="en-US" dirty="0"/>
              <a:t>Write user code on the input side to do a manual malloc.  This seems to be the most flexible approach</a:t>
            </a:r>
          </a:p>
          <a:p>
            <a:pPr marL="0" lvl="1" indent="0">
              <a:buNone/>
            </a:pPr>
            <a:endParaRPr lang="en-US" dirty="0"/>
          </a:p>
          <a:p>
            <a:pPr lvl="0"/>
            <a:r>
              <a:rPr lang="en-US" dirty="0"/>
              <a:t>Note on the last question.  The reason that only entering 1 X still seems to work is that VectorCAST allocates a buffer of 2 bytes (for the char plus the null), and when the write occurs, that buffer gets overrun.  However, you are just overrunning the heap and it probably won’t be a problem unless the additional mallocs/frees were used.  Definitely something you don’t want to do, but you get away with it here.</a:t>
            </a:r>
          </a:p>
          <a:p>
            <a:endParaRPr lang="en-US" dirty="0"/>
          </a:p>
        </p:txBody>
      </p:sp>
      <p:sp>
        <p:nvSpPr>
          <p:cNvPr id="7" name="Folienbildplatzhalter 6">
            <a:extLst>
              <a:ext uri="{FF2B5EF4-FFF2-40B4-BE49-F238E27FC236}">
                <a16:creationId xmlns:a16="http://schemas.microsoft.com/office/drawing/2014/main" id="{E10C7991-4825-43D2-A95E-93CA9719E98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598243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What we’re looking at: </a:t>
            </a:r>
          </a:p>
          <a:p>
            <a:r>
              <a:rPr lang="en-US"/>
              <a:t>Q: “How do I create tests that have complex inputs?” </a:t>
            </a:r>
          </a:p>
          <a:p>
            <a:r>
              <a:rPr lang="en-US"/>
              <a:t>A: “Parameter and Test Case User Code allow you to handle complex cases.” </a:t>
            </a:r>
          </a:p>
          <a:p>
            <a:endParaRPr lang="en-US"/>
          </a:p>
          <a:p>
            <a:r>
              <a:rPr lang="en-US"/>
              <a:t>Important points: </a:t>
            </a:r>
          </a:p>
          <a:p>
            <a:pPr lvl="1"/>
            <a:r>
              <a:rPr lang="en-US"/>
              <a:t>Test Case User Code is useful to run code prior to the Test Case function executing, or to clean up after the test completes</a:t>
            </a:r>
          </a:p>
          <a:p>
            <a:endParaRPr lang="en-US" dirty="0"/>
          </a:p>
        </p:txBody>
      </p:sp>
      <p:sp>
        <p:nvSpPr>
          <p:cNvPr id="7" name="Folienbildplatzhalter 6">
            <a:extLst>
              <a:ext uri="{FF2B5EF4-FFF2-40B4-BE49-F238E27FC236}">
                <a16:creationId xmlns:a16="http://schemas.microsoft.com/office/drawing/2014/main" id="{200FD965-6F6E-43A5-8096-7C67769A26E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27463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856CE7C9-8547-4171-A1E4-E3466E84EC19}"/>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0214555C-BC4A-441B-A399-E9F3A4AFAEE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999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Code Coverage Mechanics</a:t>
            </a:r>
          </a:p>
          <a:p>
            <a:endParaRPr lang="en-US"/>
          </a:p>
          <a:p>
            <a:r>
              <a:rPr lang="en-US"/>
              <a:t>Regardless of I/O mechanism, a bit array is used in memory to collect coverage info</a:t>
            </a:r>
          </a:p>
          <a:p>
            <a:endParaRPr lang="en-US"/>
          </a:p>
          <a:p>
            <a:r>
              <a:rPr lang="en-US"/>
              <a:t>Real-Time – first time statement/branch is hit, data is output and flag is set; when flag is set, no output necessary</a:t>
            </a:r>
          </a:p>
          <a:p>
            <a:endParaRPr lang="en-US"/>
          </a:p>
          <a:p>
            <a:r>
              <a:rPr lang="en-US"/>
              <a:t>Buffered – whenever statement/branch is hit, flag is set; when harness is complete, all ‘set’ flags are output</a:t>
            </a:r>
          </a:p>
          <a:p>
            <a:endParaRPr lang="en-US"/>
          </a:p>
          <a:p>
            <a:r>
              <a:rPr lang="en-US"/>
              <a:t>Animation – no flags; output every time statement/branch is hit (used for Coverage Animation)</a:t>
            </a:r>
          </a:p>
          <a:p>
            <a:r>
              <a:rPr lang="en-US"/>
              <a:t>	</a:t>
            </a:r>
            <a:endParaRPr lang="en-US" dirty="0"/>
          </a:p>
        </p:txBody>
      </p:sp>
      <p:sp>
        <p:nvSpPr>
          <p:cNvPr id="5" name="Folienbildplatzhalter 4">
            <a:extLst>
              <a:ext uri="{FF2B5EF4-FFF2-40B4-BE49-F238E27FC236}">
                <a16:creationId xmlns:a16="http://schemas.microsoft.com/office/drawing/2014/main" id="{09C5D626-D8D6-4253-AF23-3E66BE33E3D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778819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User Globals Setup:</a:t>
            </a:r>
          </a:p>
          <a:p>
            <a:endParaRPr lang="en-US"/>
          </a:p>
          <a:p>
            <a:r>
              <a:rPr lang="en-US"/>
              <a:t>What we’re looking at: </a:t>
            </a:r>
          </a:p>
          <a:p>
            <a:r>
              <a:rPr lang="en-US"/>
              <a:t>Q: “How do I handle functions that take “void *” parameters?” </a:t>
            </a:r>
          </a:p>
          <a:p>
            <a:r>
              <a:rPr lang="en-US"/>
              <a:t>A: “Create a User Global of the right type to hold the input parameter.” </a:t>
            </a:r>
          </a:p>
          <a:p>
            <a:endParaRPr lang="en-US"/>
          </a:p>
          <a:p>
            <a:r>
              <a:rPr lang="en-US"/>
              <a:t>Don’t forget: </a:t>
            </a:r>
          </a:p>
          <a:p>
            <a:r>
              <a:rPr lang="en-US"/>
              <a:t>User Globals need VCAST_USER_GLOBALS_EXTERN  macro to ensure proper harness link</a:t>
            </a:r>
          </a:p>
          <a:p>
            <a:r>
              <a:rPr lang="en-US"/>
              <a:t>But they do not need to be inside the extern “C” block (for mixed c/c++ environments they do)</a:t>
            </a:r>
          </a:p>
          <a:p>
            <a:endParaRPr lang="en-US"/>
          </a:p>
          <a:p>
            <a:r>
              <a:rPr lang="en-US"/>
              <a:t>Declarations should look like this:</a:t>
            </a:r>
          </a:p>
          <a:p>
            <a:r>
              <a:rPr lang="en-US"/>
              <a:t>VCAST_USER_GLOBALS_EXTERN AltitudeCmdT myAltitude;</a:t>
            </a:r>
          </a:p>
          <a:p>
            <a:r>
              <a:rPr lang="en-US"/>
              <a:t>VCAST_USER_GLOBALS_EXTERN CourseCmdT myCourse;</a:t>
            </a:r>
          </a:p>
          <a:p>
            <a:endParaRPr lang="en-US"/>
          </a:p>
          <a:p>
            <a:r>
              <a:rPr lang="en-US"/>
              <a:t>Test Case Setup</a:t>
            </a:r>
          </a:p>
          <a:p>
            <a:r>
              <a:rPr lang="en-US"/>
              <a:t>You need 4 tests.</a:t>
            </a:r>
          </a:p>
          <a:p>
            <a:r>
              <a:rPr lang="en-US"/>
              <a:t>Here is an example Test Script:</a:t>
            </a:r>
          </a:p>
          <a:p>
            <a:r>
              <a:rPr lang="en-US"/>
              <a:t>	InstructorFiles: ProcessMessage.tst</a:t>
            </a:r>
          </a:p>
          <a:p>
            <a:endParaRPr lang="en-US" dirty="0"/>
          </a:p>
        </p:txBody>
      </p:sp>
      <p:sp>
        <p:nvSpPr>
          <p:cNvPr id="7" name="Folienbildplatzhalter 6">
            <a:extLst>
              <a:ext uri="{FF2B5EF4-FFF2-40B4-BE49-F238E27FC236}">
                <a16:creationId xmlns:a16="http://schemas.microsoft.com/office/drawing/2014/main" id="{0BE6E5AD-FB61-46F2-BDB7-80AEB01A8F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25651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User Globals Setup:</a:t>
            </a:r>
          </a:p>
          <a:p>
            <a:endParaRPr lang="en-US"/>
          </a:p>
          <a:p>
            <a:r>
              <a:rPr lang="en-US"/>
              <a:t>What we’re looking at: </a:t>
            </a:r>
          </a:p>
          <a:p>
            <a:r>
              <a:rPr lang="en-US"/>
              <a:t>Q: “How do I handle functions that take “void *” parameters?” </a:t>
            </a:r>
          </a:p>
          <a:p>
            <a:r>
              <a:rPr lang="en-US"/>
              <a:t>A: “Create a User Global of the right type to hold the input parameter.” </a:t>
            </a:r>
          </a:p>
          <a:p>
            <a:endParaRPr lang="en-US"/>
          </a:p>
          <a:p>
            <a:r>
              <a:rPr lang="en-US"/>
              <a:t>Don’t forget: </a:t>
            </a:r>
          </a:p>
          <a:p>
            <a:r>
              <a:rPr lang="en-US"/>
              <a:t>User Globals need VCAST_USER_GLOBALS_EXTERN  macro to ensure proper harness link</a:t>
            </a:r>
          </a:p>
          <a:p>
            <a:r>
              <a:rPr lang="en-US"/>
              <a:t>But they do not need to be inside the extern “C” block (for mixed c/c++ environments they do)</a:t>
            </a:r>
          </a:p>
          <a:p>
            <a:endParaRPr lang="en-US"/>
          </a:p>
          <a:p>
            <a:r>
              <a:rPr lang="en-US"/>
              <a:t>Declarations should look like this:</a:t>
            </a:r>
          </a:p>
          <a:p>
            <a:r>
              <a:rPr lang="en-US"/>
              <a:t>VCAST_USER_GLOBALS_EXTERN AltitudeCmdT myAltitude;</a:t>
            </a:r>
          </a:p>
          <a:p>
            <a:r>
              <a:rPr lang="en-US"/>
              <a:t>VCAST_USER_GLOBALS_EXTERN CourseCmdT myCourse;</a:t>
            </a:r>
          </a:p>
          <a:p>
            <a:endParaRPr lang="en-US"/>
          </a:p>
          <a:p>
            <a:r>
              <a:rPr lang="en-US"/>
              <a:t>Test Case Setup</a:t>
            </a:r>
          </a:p>
          <a:p>
            <a:r>
              <a:rPr lang="en-US"/>
              <a:t>You need 4 tests.</a:t>
            </a:r>
          </a:p>
          <a:p>
            <a:r>
              <a:rPr lang="en-US"/>
              <a:t>Here is an example Test Script:</a:t>
            </a:r>
          </a:p>
          <a:p>
            <a:r>
              <a:rPr lang="en-US"/>
              <a:t>	InstructorFiles: ProcessMessage.tst</a:t>
            </a:r>
          </a:p>
          <a:p>
            <a:endParaRPr lang="en-US" dirty="0"/>
          </a:p>
        </p:txBody>
      </p:sp>
      <p:sp>
        <p:nvSpPr>
          <p:cNvPr id="7" name="Folienbildplatzhalter 6">
            <a:extLst>
              <a:ext uri="{FF2B5EF4-FFF2-40B4-BE49-F238E27FC236}">
                <a16:creationId xmlns:a16="http://schemas.microsoft.com/office/drawing/2014/main" id="{92F34ECD-D1A4-458B-8E07-01DC7EB1A32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857407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User Globals Setup:</a:t>
            </a:r>
          </a:p>
          <a:p>
            <a:endParaRPr lang="en-US"/>
          </a:p>
          <a:p>
            <a:r>
              <a:rPr lang="en-US"/>
              <a:t>What we’re looking at: </a:t>
            </a:r>
          </a:p>
          <a:p>
            <a:r>
              <a:rPr lang="en-US"/>
              <a:t>Q: “How do I handle functions that take “void *” parameters?” </a:t>
            </a:r>
          </a:p>
          <a:p>
            <a:r>
              <a:rPr lang="en-US"/>
              <a:t>A: “Create a User Global of the right type to hold the input parameter.” </a:t>
            </a:r>
          </a:p>
          <a:p>
            <a:endParaRPr lang="en-US"/>
          </a:p>
          <a:p>
            <a:r>
              <a:rPr lang="en-US"/>
              <a:t>Don’t forget: </a:t>
            </a:r>
          </a:p>
          <a:p>
            <a:r>
              <a:rPr lang="en-US"/>
              <a:t>User Globals need VCAST_USER_GLOBALS_EXTERN  macro to ensure proper harness link</a:t>
            </a:r>
          </a:p>
          <a:p>
            <a:r>
              <a:rPr lang="en-US"/>
              <a:t>But they do not need to be inside the extern “C” block (for mixed c/c++ environments they do)</a:t>
            </a:r>
          </a:p>
          <a:p>
            <a:endParaRPr lang="en-US"/>
          </a:p>
          <a:p>
            <a:r>
              <a:rPr lang="en-US"/>
              <a:t>Declarations should look like this:</a:t>
            </a:r>
          </a:p>
          <a:p>
            <a:r>
              <a:rPr lang="en-US"/>
              <a:t>VCAST_USER_GLOBALS_EXTERN AltitudeCmdT myAltitude;</a:t>
            </a:r>
          </a:p>
          <a:p>
            <a:r>
              <a:rPr lang="en-US"/>
              <a:t>VCAST_USER_GLOBALS_EXTERN CourseCmdT myCourse;</a:t>
            </a:r>
          </a:p>
          <a:p>
            <a:endParaRPr lang="en-US"/>
          </a:p>
          <a:p>
            <a:r>
              <a:rPr lang="en-US"/>
              <a:t>Test Case Setup</a:t>
            </a:r>
          </a:p>
          <a:p>
            <a:r>
              <a:rPr lang="en-US"/>
              <a:t>You need 4 tests.</a:t>
            </a:r>
          </a:p>
          <a:p>
            <a:r>
              <a:rPr lang="en-US"/>
              <a:t>Here is an example Test Script:</a:t>
            </a:r>
          </a:p>
          <a:p>
            <a:r>
              <a:rPr lang="en-US"/>
              <a:t>	InstructorFiles: ProcessMessage.tst</a:t>
            </a:r>
          </a:p>
          <a:p>
            <a:endParaRPr lang="en-US" dirty="0"/>
          </a:p>
        </p:txBody>
      </p:sp>
      <p:sp>
        <p:nvSpPr>
          <p:cNvPr id="7" name="Folienbildplatzhalter 6">
            <a:extLst>
              <a:ext uri="{FF2B5EF4-FFF2-40B4-BE49-F238E27FC236}">
                <a16:creationId xmlns:a16="http://schemas.microsoft.com/office/drawing/2014/main" id="{0FCDD1FC-3DB5-4441-85BE-A693E817C36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387872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A6492E48-CA5E-44F3-8F2D-10827E8C8EEB}"/>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6E741715-3052-4F5D-9CE9-A1C2CA05608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667920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&lt;&lt;abstract&gt;&gt; will appear under “Shape instance” because no concrete subclasses exist within the UUT translation unit</a:t>
            </a:r>
          </a:p>
          <a:p>
            <a:endParaRPr lang="en-US" dirty="0"/>
          </a:p>
          <a:p>
            <a:r>
              <a:rPr lang="en-US" dirty="0" err="1"/>
              <a:t>DummyShape</a:t>
            </a:r>
            <a:r>
              <a:rPr lang="en-US" dirty="0"/>
              <a:t> must override all pure virtual functions of Shape to make it a concrete subclass</a:t>
            </a:r>
          </a:p>
          <a:p>
            <a:endParaRPr lang="en-US" dirty="0"/>
          </a:p>
          <a:p>
            <a:r>
              <a:rPr lang="en-US" dirty="0"/>
              <a:t>Hopefully they remember where to put this, that is the point of the lab!!</a:t>
            </a:r>
          </a:p>
          <a:p>
            <a:endParaRPr lang="en-US" dirty="0"/>
          </a:p>
          <a:p>
            <a:r>
              <a:rPr lang="en-US" dirty="0"/>
              <a:t>It goes into Unit Appendix User Code.  Environment -&gt; User Code -&gt; Edit</a:t>
            </a:r>
          </a:p>
          <a:p>
            <a:endParaRPr lang="en-US" dirty="0"/>
          </a:p>
          <a:p>
            <a:r>
              <a:rPr lang="en-US" dirty="0"/>
              <a:t>#including header files gives VectorCAST enough information to create an instance of the child.  </a:t>
            </a:r>
          </a:p>
          <a:p>
            <a:endParaRPr lang="en-US" dirty="0"/>
          </a:p>
          <a:p>
            <a:r>
              <a:rPr lang="en-US" dirty="0"/>
              <a:t>The tool does not need access to the definitions of the member functions – they will be stubbed in necessary.</a:t>
            </a:r>
          </a:p>
          <a:p>
            <a:endParaRPr lang="en-US" dirty="0"/>
          </a:p>
          <a:p>
            <a:endParaRPr lang="en-US" dirty="0"/>
          </a:p>
        </p:txBody>
      </p:sp>
      <p:sp>
        <p:nvSpPr>
          <p:cNvPr id="7" name="Folienbildplatzhalter 6">
            <a:extLst>
              <a:ext uri="{FF2B5EF4-FFF2-40B4-BE49-F238E27FC236}">
                <a16:creationId xmlns:a16="http://schemas.microsoft.com/office/drawing/2014/main" id="{27191B72-C18B-4FF1-8E31-AC768416C2B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114368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All we are trying to prove here is that you cannot test Shape::getX without a concrete subclass because you cannot initialize the class instance.  </a:t>
            </a:r>
          </a:p>
          <a:p>
            <a:endParaRPr lang="en-US"/>
          </a:p>
          <a:p>
            <a:r>
              <a:rPr lang="en-US"/>
              <a:t>The steps to get a passing test case are just icing on the cake.</a:t>
            </a:r>
            <a:endParaRPr lang="en-US" dirty="0"/>
          </a:p>
        </p:txBody>
      </p:sp>
      <p:sp>
        <p:nvSpPr>
          <p:cNvPr id="7" name="Folienbildplatzhalter 6">
            <a:extLst>
              <a:ext uri="{FF2B5EF4-FFF2-40B4-BE49-F238E27FC236}">
                <a16:creationId xmlns:a16="http://schemas.microsoft.com/office/drawing/2014/main" id="{28DC24E7-F181-4563-8344-0DFC605ED4C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94465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2: There are no testable functions because no template instances exist within the UUT.  </a:t>
            </a:r>
          </a:p>
          <a:p>
            <a:endParaRPr lang="en-US" dirty="0"/>
          </a:p>
          <a:p>
            <a:r>
              <a:rPr lang="en-US" dirty="0"/>
              <a:t>The user must add an instance for testable functions to be displayed. </a:t>
            </a:r>
          </a:p>
          <a:p>
            <a:endParaRPr lang="en-US" dirty="0"/>
          </a:p>
          <a:p>
            <a:r>
              <a:rPr lang="en-US" dirty="0"/>
              <a:t>If an instance existed within the UUT, it would have been displayed and no user code would have been necessary</a:t>
            </a:r>
          </a:p>
          <a:p>
            <a:endParaRPr lang="en-US" dirty="0"/>
          </a:p>
          <a:p>
            <a:r>
              <a:rPr lang="en-US" dirty="0"/>
              <a:t>4 and 5: 	Insert these declarations into the Unit Appendix User Code</a:t>
            </a:r>
          </a:p>
          <a:p>
            <a:r>
              <a:rPr lang="en-US" dirty="0"/>
              <a:t>	Environment -&gt; User Code -&gt; Edit</a:t>
            </a:r>
          </a:p>
          <a:p>
            <a:endParaRPr lang="en-US" dirty="0"/>
          </a:p>
          <a:p>
            <a:r>
              <a:rPr lang="en-US" dirty="0"/>
              <a:t>	Notice that we use two different types of syntax!</a:t>
            </a:r>
          </a:p>
          <a:p>
            <a:endParaRPr lang="en-US" dirty="0"/>
          </a:p>
          <a:p>
            <a:r>
              <a:rPr lang="en-US" dirty="0"/>
              <a:t>7. In general, users will test templates with a representative sub-set of possible instantiating types.</a:t>
            </a:r>
          </a:p>
          <a:p>
            <a:endParaRPr lang="en-US" dirty="0"/>
          </a:p>
        </p:txBody>
      </p:sp>
      <p:sp>
        <p:nvSpPr>
          <p:cNvPr id="7" name="Folienbildplatzhalter 6">
            <a:extLst>
              <a:ext uri="{FF2B5EF4-FFF2-40B4-BE49-F238E27FC236}">
                <a16:creationId xmlns:a16="http://schemas.microsoft.com/office/drawing/2014/main" id="{16CA8179-4B96-4943-8F1C-62613AE36AB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885300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point here is to show that coverage is not instance-specific (unless, of course, there is a template specialization)</a:t>
            </a:r>
          </a:p>
          <a:p>
            <a:endParaRPr lang="en-US"/>
          </a:p>
          <a:p>
            <a:r>
              <a:rPr lang="en-US"/>
              <a:t>Also to show that the coverage of the template is cumulative, even if it is called with different instances!!</a:t>
            </a:r>
          </a:p>
          <a:p>
            <a:endParaRPr lang="en-US"/>
          </a:p>
          <a:p>
            <a:endParaRPr lang="en-US" dirty="0"/>
          </a:p>
        </p:txBody>
      </p:sp>
      <p:sp>
        <p:nvSpPr>
          <p:cNvPr id="7" name="Folienbildplatzhalter 6">
            <a:extLst>
              <a:ext uri="{FF2B5EF4-FFF2-40B4-BE49-F238E27FC236}">
                <a16:creationId xmlns:a16="http://schemas.microsoft.com/office/drawing/2014/main" id="{5B07E2C7-A452-4B8C-8E80-879F4C70BD5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256574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DF65FDB0-1CE5-4864-BACA-67BEF60FFCEE}"/>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0410853-D73D-41BA-BCBE-E568AF70BD8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306454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1.5: The environment will have 2 directories at step 5. </a:t>
            </a:r>
          </a:p>
          <a:p>
            <a:endParaRPr lang="en-US"/>
          </a:p>
          <a:p>
            <a:r>
              <a:rPr lang="en-US"/>
              <a:t>2.1: INPUTS: Min 12, Sec: 55, Sec: 6.   EXPECTED: MIN 13, sec 1</a:t>
            </a:r>
          </a:p>
          <a:p>
            <a:endParaRPr lang="en-GB"/>
          </a:p>
          <a:p>
            <a:r>
              <a:rPr lang="en-GB"/>
              <a:t>4. If you have this situation where you are using types in your test, then the </a:t>
            </a:r>
          </a:p>
          <a:p>
            <a:r>
              <a:rPr lang="en-GB"/>
              <a:t>	directory containing the header file defining those types should be</a:t>
            </a:r>
          </a:p>
          <a:p>
            <a:r>
              <a:rPr lang="en-GB"/>
              <a:t>	type-handled or search</a:t>
            </a:r>
            <a:endParaRPr lang="en-GB" dirty="0"/>
          </a:p>
        </p:txBody>
      </p:sp>
      <p:sp>
        <p:nvSpPr>
          <p:cNvPr id="7" name="Folienbildplatzhalter 6">
            <a:extLst>
              <a:ext uri="{FF2B5EF4-FFF2-40B4-BE49-F238E27FC236}">
                <a16:creationId xmlns:a16="http://schemas.microsoft.com/office/drawing/2014/main" id="{D7C430AB-85FD-43EF-8694-443739F4DF6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593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A5BD8B-582A-49D8-9BB8-CADC2394CCFC}"/>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ECC72C7-22AC-42B0-974F-D6AB6A59102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9184601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1.5: The environment will have 2 directories at step 5. </a:t>
            </a:r>
          </a:p>
          <a:p>
            <a:endParaRPr lang="en-US"/>
          </a:p>
          <a:p>
            <a:r>
              <a:rPr lang="en-US"/>
              <a:t>2.1: INPUTS: Min 12, Sec: 55, Sec: 6.   EXPECTED: MIN 13, sec 1</a:t>
            </a:r>
          </a:p>
          <a:p>
            <a:endParaRPr lang="en-GB"/>
          </a:p>
          <a:p>
            <a:r>
              <a:rPr lang="en-GB"/>
              <a:t>4. If you have this situation where you are using types in your test, then the </a:t>
            </a:r>
          </a:p>
          <a:p>
            <a:r>
              <a:rPr lang="en-GB"/>
              <a:t>	directory containing the header file defining those types should be</a:t>
            </a:r>
          </a:p>
          <a:p>
            <a:r>
              <a:rPr lang="en-GB"/>
              <a:t>	type-handled or search</a:t>
            </a:r>
            <a:endParaRPr lang="en-GB" dirty="0"/>
          </a:p>
        </p:txBody>
      </p:sp>
      <p:sp>
        <p:nvSpPr>
          <p:cNvPr id="7" name="Folienbildplatzhalter 6">
            <a:extLst>
              <a:ext uri="{FF2B5EF4-FFF2-40B4-BE49-F238E27FC236}">
                <a16:creationId xmlns:a16="http://schemas.microsoft.com/office/drawing/2014/main" id="{257F5D2B-A24F-4FD9-B13A-5716EC7B87A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016258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1.5: The environment will have 2 directories at step 5. </a:t>
            </a:r>
          </a:p>
          <a:p>
            <a:endParaRPr lang="en-US"/>
          </a:p>
          <a:p>
            <a:r>
              <a:rPr lang="en-US"/>
              <a:t>2.1: INPUTS: Min 12, Sec: 55, Sec: 6.   EXPECTED: MIN 13, sec 1</a:t>
            </a:r>
          </a:p>
          <a:p>
            <a:endParaRPr lang="en-GB"/>
          </a:p>
          <a:p>
            <a:r>
              <a:rPr lang="en-GB"/>
              <a:t>4. If you have this situation where you are using types in your test, then the </a:t>
            </a:r>
          </a:p>
          <a:p>
            <a:r>
              <a:rPr lang="en-GB"/>
              <a:t>	directory containing the header file defining those types should be</a:t>
            </a:r>
          </a:p>
          <a:p>
            <a:r>
              <a:rPr lang="en-GB"/>
              <a:t>	type-handled or search</a:t>
            </a:r>
            <a:endParaRPr lang="en-GB" dirty="0"/>
          </a:p>
        </p:txBody>
      </p:sp>
      <p:sp>
        <p:nvSpPr>
          <p:cNvPr id="7" name="Folienbildplatzhalter 6">
            <a:extLst>
              <a:ext uri="{FF2B5EF4-FFF2-40B4-BE49-F238E27FC236}">
                <a16:creationId xmlns:a16="http://schemas.microsoft.com/office/drawing/2014/main" id="{9802D31A-BE52-4641-86B8-3BAD64A5E14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539772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1E3A7FC-65A1-4B61-B7F7-006C26EFF8C2}"/>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801A981E-E0F3-4DFA-A6F2-F2E5B17760D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032676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Macro can also be specified using Tool -&gt; Options dialog before Environment Wizard is started MAXIMUM_MEMORY_SIZE=100</a:t>
            </a:r>
          </a:p>
          <a:p>
            <a:endParaRPr lang="en-US"/>
          </a:p>
          <a:p>
            <a:endParaRPr lang="en-US" dirty="0"/>
          </a:p>
        </p:txBody>
      </p:sp>
      <p:sp>
        <p:nvSpPr>
          <p:cNvPr id="7" name="Folienbildplatzhalter 6">
            <a:extLst>
              <a:ext uri="{FF2B5EF4-FFF2-40B4-BE49-F238E27FC236}">
                <a16:creationId xmlns:a16="http://schemas.microsoft.com/office/drawing/2014/main" id="{519E10A0-1819-48D9-88DD-4800C7AD292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669462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E57D40D-C69E-43B4-A039-93FB133F3CC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B242B9C-6D6A-426F-87CA-9AFDE5184D49}"/>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273229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Note:  This lab needs to be re-worked!  Test Script Maintenance will now auto-fix any changes like this, so the lab needs to highlight that feature.</a:t>
            </a:r>
          </a:p>
          <a:p>
            <a:endParaRPr lang="en-US"/>
          </a:p>
          <a:p>
            <a:endParaRPr lang="en-US" dirty="0"/>
          </a:p>
        </p:txBody>
      </p:sp>
      <p:sp>
        <p:nvSpPr>
          <p:cNvPr id="7" name="Folienbildplatzhalter 6">
            <a:extLst>
              <a:ext uri="{FF2B5EF4-FFF2-40B4-BE49-F238E27FC236}">
                <a16:creationId xmlns:a16="http://schemas.microsoft.com/office/drawing/2014/main" id="{D81E602D-6D78-45BE-A50D-FBEF9C402C9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7497639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E8CFD5C1-161B-4B38-B6DA-5FB027BC754B}"/>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453E242-79C6-4468-82C5-3B046827588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7166818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Key point here is that if we had not stubbed malloc, we would NEVER be able to get into the  malloc returned null branch of the IF</a:t>
            </a:r>
          </a:p>
          <a:p>
            <a:r>
              <a:rPr lang="en-US"/>
              <a:t>A nice feature of Library stubbing is that you could front-end any library routine (to capture diag info, or whatever), and then call the real routine from your stub.</a:t>
            </a:r>
          </a:p>
          <a:p>
            <a:r>
              <a:rPr lang="en-US"/>
              <a:t>For a stubbed function, where the function prototypes do not have names, parameters are given names like: VCAST_PARAM_n. where n is the position of the parameter in the formal list.  For example, the MinGW prototype in stdlib.h for malloc, looks like this: malloc (size_t)/  If the prototype DID have a parameter name, you would use that name in the user code</a:t>
            </a:r>
          </a:p>
          <a:p>
            <a:r>
              <a:rPr lang="en-US"/>
              <a:t>	</a:t>
            </a:r>
          </a:p>
          <a:p>
            <a:endParaRPr lang="en-US"/>
          </a:p>
          <a:p>
            <a:endParaRPr lang="en-US" dirty="0"/>
          </a:p>
        </p:txBody>
      </p:sp>
      <p:sp>
        <p:nvSpPr>
          <p:cNvPr id="7" name="Folienbildplatzhalter 6">
            <a:extLst>
              <a:ext uri="{FF2B5EF4-FFF2-40B4-BE49-F238E27FC236}">
                <a16:creationId xmlns:a16="http://schemas.microsoft.com/office/drawing/2014/main" id="{B297FBC7-42C2-47A2-A794-DABEC1C08AB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2370206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1.0 If we want to test a function that takes a function pointer as an argument,</a:t>
            </a:r>
          </a:p>
          <a:p>
            <a:pPr lvl="2"/>
            <a:r>
              <a:rPr lang="en-US" dirty="0"/>
              <a:t>We can pass the address of a function that is defined in a UUT or</a:t>
            </a:r>
          </a:p>
          <a:p>
            <a:pPr lvl="2"/>
            <a:r>
              <a:rPr lang="en-US" dirty="0"/>
              <a:t>We can create a user defined “stubbed” function for this purpose</a:t>
            </a:r>
          </a:p>
          <a:p>
            <a:pPr lvl="2"/>
            <a:endParaRPr lang="en-US" dirty="0"/>
          </a:p>
          <a:p>
            <a:r>
              <a:rPr lang="en-US" dirty="0"/>
              <a:t>3.2.4 Note that the function we define matches the prototype of the function pointer parameter namely, it is a void function that returns an int.</a:t>
            </a:r>
          </a:p>
          <a:p>
            <a:endParaRPr lang="en-US" dirty="0"/>
          </a:p>
          <a:p>
            <a:r>
              <a:rPr lang="en-US" dirty="0"/>
              <a:t>3.3 Note that VC would not normally stub this function, because it is not “called” by the UUT however, it will be called when we pass it as a function pointer in our test if we don’t stub it, we will get a run-time error</a:t>
            </a:r>
          </a:p>
          <a:p>
            <a:endParaRPr lang="en-US" dirty="0"/>
          </a:p>
          <a:p>
            <a:endParaRPr lang="en-US" dirty="0"/>
          </a:p>
          <a:p>
            <a:endParaRPr lang="en-US" dirty="0"/>
          </a:p>
          <a:p>
            <a:endParaRPr lang="en-US" dirty="0"/>
          </a:p>
          <a:p>
            <a:endParaRPr lang="en-US" dirty="0"/>
          </a:p>
          <a:p>
            <a:endParaRPr lang="en-US" dirty="0"/>
          </a:p>
        </p:txBody>
      </p:sp>
      <p:sp>
        <p:nvSpPr>
          <p:cNvPr id="7" name="Folienbildplatzhalter 6">
            <a:extLst>
              <a:ext uri="{FF2B5EF4-FFF2-40B4-BE49-F238E27FC236}">
                <a16:creationId xmlns:a16="http://schemas.microsoft.com/office/drawing/2014/main" id="{6B63FCF5-F9B7-409D-B5D0-4E6A80401B2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101957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B0FDACA0-33C7-4F9B-9987-97597251D04C}"/>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B1BF656-AFCA-4FB3-BF1D-3894D969864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90835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C56D42-E922-4433-B502-6B16905D6DD0}"/>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66A584F3-73E1-497E-9DCD-25BF8AB2520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1070255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When doing the range test, the results for the 2nd string will have some of the contents of the 1st string.  That’s because we are not spanning the entire range.  Setting the option should fix the problem.</a:t>
            </a:r>
          </a:p>
          <a:p>
            <a:endParaRPr lang="en-US" dirty="0"/>
          </a:p>
        </p:txBody>
      </p:sp>
      <p:sp>
        <p:nvSpPr>
          <p:cNvPr id="7" name="Folienbildplatzhalter 6">
            <a:extLst>
              <a:ext uri="{FF2B5EF4-FFF2-40B4-BE49-F238E27FC236}">
                <a16:creationId xmlns:a16="http://schemas.microsoft.com/office/drawing/2014/main" id="{DDECFE6B-DE13-43C5-945B-4BCB614F0CA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4531689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1890724-C85F-411B-8E01-63004BEAAF91}"/>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CE0EE62-229D-4E5D-A6F0-1B3327F2770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700778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It is not possible to get 100% code coverage (unless you consider CBA).  You can only cover one of the branches, depending on the value of the constant.</a:t>
            </a:r>
          </a:p>
          <a:p>
            <a:endParaRPr lang="en-US"/>
          </a:p>
          <a:p>
            <a:r>
              <a:rPr lang="en-US"/>
              <a:t>This may be a good time to discuss CBA (Coverage By Analysis).</a:t>
            </a:r>
          </a:p>
          <a:p>
            <a:endParaRPr lang="en-US" dirty="0"/>
          </a:p>
        </p:txBody>
      </p:sp>
      <p:sp>
        <p:nvSpPr>
          <p:cNvPr id="7" name="Folienbildplatzhalter 6">
            <a:extLst>
              <a:ext uri="{FF2B5EF4-FFF2-40B4-BE49-F238E27FC236}">
                <a16:creationId xmlns:a16="http://schemas.microsoft.com/office/drawing/2014/main" id="{E7560B35-3C55-4719-BF44-27AA46D9F1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621180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0A5A5F27-2DDC-4FA8-B884-6DC2B8CB8427}"/>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5A6806E-1012-4683-B776-4EABEC9E8BA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56022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lab is probably better to do together as a group, with help from the instructor.</a:t>
            </a:r>
          </a:p>
          <a:p>
            <a:r>
              <a:rPr lang="en-US"/>
              <a:t>If you do not set the Number of rows before start of data to be 1, there</a:t>
            </a:r>
          </a:p>
          <a:p>
            <a:r>
              <a:rPr lang="en-US"/>
              <a:t>	will be a script import error, when it reads the first row as “data”</a:t>
            </a:r>
          </a:p>
          <a:p>
            <a:r>
              <a:rPr lang="en-US"/>
              <a:t>	There should be 42 tests generated if you do it right, and they all pass</a:t>
            </a:r>
          </a:p>
          <a:p>
            <a:endParaRPr lang="en-US"/>
          </a:p>
          <a:p>
            <a:r>
              <a:rPr lang="en-US"/>
              <a:t>Just drag the columns down to X, Y, B and return parameters</a:t>
            </a:r>
          </a:p>
          <a:p>
            <a:endParaRPr lang="en-US"/>
          </a:p>
          <a:p>
            <a:r>
              <a:rPr lang="en-US"/>
              <a:t>On “findX”, there will be 2 failures because of divide zero</a:t>
            </a:r>
          </a:p>
          <a:p>
            <a:endParaRPr lang="en-US"/>
          </a:p>
          <a:p>
            <a:r>
              <a:rPr lang="en-US"/>
              <a:t>Test cases can be fixed by changing the code to check for a Zero Denominator, or by selecting NaN as the expected value.</a:t>
            </a:r>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44B941A6-72D4-46EC-9185-E908351278C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9365246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icon is very hard to find, but is handy to hide/display the Map Info next to the data.</a:t>
            </a:r>
            <a:endParaRPr lang="en-US" dirty="0"/>
          </a:p>
        </p:txBody>
      </p:sp>
      <p:sp>
        <p:nvSpPr>
          <p:cNvPr id="7" name="Folienbildplatzhalter 6">
            <a:extLst>
              <a:ext uri="{FF2B5EF4-FFF2-40B4-BE49-F238E27FC236}">
                <a16:creationId xmlns:a16="http://schemas.microsoft.com/office/drawing/2014/main" id="{B496A97D-C85F-4075-8889-881F70B9AB8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164455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A5C231A9-F3BB-43B8-AB20-7B71982A06D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BA2B5FA0-5034-4C33-830E-6E246EBE22F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914330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intent of this exercise is to show that Dragging &amp; Dropping does not copy over the calling parameters, but it does copy over the global data &amp; stubs.  Both computeBaseArea &amp; computeVolume use the same global data and stubs, so little work was needed when the test case was copied over.</a:t>
            </a:r>
          </a:p>
          <a:p>
            <a:endParaRPr lang="en-US"/>
          </a:p>
          <a:p>
            <a:r>
              <a:rPr lang="en-US"/>
              <a:t>Not copying over the calling params is okay.  Calling params are usually different between functions anyways.  Copying the global data &amp; stubs can be a bigger time saver.  If you find yourself doing this a lot, you may ultimately want to drag this up to an Init test case and make it AutoInit.</a:t>
            </a:r>
          </a:p>
          <a:p>
            <a:endParaRPr lang="en-US"/>
          </a:p>
          <a:p>
            <a:endParaRPr lang="en-US" dirty="0"/>
          </a:p>
        </p:txBody>
      </p:sp>
      <p:sp>
        <p:nvSpPr>
          <p:cNvPr id="7" name="Folienbildplatzhalter 6">
            <a:extLst>
              <a:ext uri="{FF2B5EF4-FFF2-40B4-BE49-F238E27FC236}">
                <a16:creationId xmlns:a16="http://schemas.microsoft.com/office/drawing/2014/main" id="{FC8B513E-4437-4521-8B72-7681443E9AA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563908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Remember you can copy paste values right click, or ctrl-c ctrl-v</a:t>
            </a:r>
          </a:p>
          <a:p>
            <a:endParaRPr lang="en-US"/>
          </a:p>
          <a:p>
            <a:r>
              <a:rPr lang="en-US"/>
              <a:t>6 Range Iterations, 12 total events</a:t>
            </a:r>
          </a:p>
          <a:p>
            <a:endParaRPr lang="en-US"/>
          </a:p>
          <a:p>
            <a:r>
              <a:rPr lang="en-US"/>
              <a:t>Number of Range Integrations is always the number of partitions plus 1.  The exception to that rule is if the number of partitions is set to zero.  In that case, there will affectively be 1 partition &amp; 2 range iterations.</a:t>
            </a:r>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C792E80D-CB8D-4B7F-A0F8-55EF823F2C9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870364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Remember you can copy paste values right click, or ctrl-c ctrl-v</a:t>
            </a:r>
          </a:p>
          <a:p>
            <a:endParaRPr lang="en-US"/>
          </a:p>
          <a:p>
            <a:r>
              <a:rPr lang="en-US"/>
              <a:t>6 Range Iterations, 12 total events</a:t>
            </a:r>
          </a:p>
          <a:p>
            <a:endParaRPr lang="en-US"/>
          </a:p>
          <a:p>
            <a:r>
              <a:rPr lang="en-US"/>
              <a:t>Number of Range Integrations is always the number of partitions plus 1.  The exception to that rule is if the number of partitions is set to zero.  In that case, there will affectively be 1 partition &amp; 2 range iterations.</a:t>
            </a:r>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0DC5CAD7-CD54-4DDD-88D1-1B343FD3180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3261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2E16AE8-869B-4885-90B7-708C04E31BEC}"/>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FADA695E-9B8A-4480-9F4A-E157F2F9320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7105946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2.2: Remember you can control the columns being search via  the pull down list next to the “FIND” Button in the search bar</a:t>
            </a:r>
          </a:p>
          <a:p>
            <a:endParaRPr lang="en-US"/>
          </a:p>
          <a:p>
            <a:r>
              <a:rPr lang="en-US"/>
              <a:t>4.4: The globals: dimensionX,Y,Z  are not used in function: controlFlowExample</a:t>
            </a:r>
          </a:p>
          <a:p>
            <a:endParaRPr lang="en-US" dirty="0"/>
          </a:p>
        </p:txBody>
      </p:sp>
      <p:sp>
        <p:nvSpPr>
          <p:cNvPr id="7" name="Folienbildplatzhalter 6">
            <a:extLst>
              <a:ext uri="{FF2B5EF4-FFF2-40B4-BE49-F238E27FC236}">
                <a16:creationId xmlns:a16="http://schemas.microsoft.com/office/drawing/2014/main" id="{AABD68A7-1C29-47B4-A7BF-8E949F47F34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132792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2.2: Remember you can control the columns being search via  the pull down list next to the “FIND” Button in the search bar</a:t>
            </a:r>
          </a:p>
          <a:p>
            <a:endParaRPr lang="en-US"/>
          </a:p>
          <a:p>
            <a:r>
              <a:rPr lang="en-US"/>
              <a:t>4.4: The globals: dimensionX,Y,Z  are not used in function: controlFlowExample</a:t>
            </a:r>
          </a:p>
          <a:p>
            <a:endParaRPr lang="en-US" dirty="0"/>
          </a:p>
        </p:txBody>
      </p:sp>
      <p:sp>
        <p:nvSpPr>
          <p:cNvPr id="7" name="Folienbildplatzhalter 6">
            <a:extLst>
              <a:ext uri="{FF2B5EF4-FFF2-40B4-BE49-F238E27FC236}">
                <a16:creationId xmlns:a16="http://schemas.microsoft.com/office/drawing/2014/main" id="{74F86375-268F-4022-8791-651330D9631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506226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104D64D-4E53-4E97-A679-FD3A086FB6BD}"/>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5026FB5-573B-4D99-AF44-9C43ADC4948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131780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F7C705EC-2632-4434-912D-D77215D2A0D4}"/>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05EC7EA3-B2B8-4EF0-92FA-3973DF2CBA3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2865618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E94EC832-6B6B-409A-BC78-C06A621F3760}"/>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221CA23B-4751-4D00-9AEA-3F076E50D3D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083941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1.5/6 - TRACE should be shown as covered in “utilities”, but not in “data”</a:t>
            </a:r>
          </a:p>
          <a:p>
            <a:r>
              <a:rPr lang="en-US"/>
              <a:t>1.10 – TRACE should now be shown as covered in both modules</a:t>
            </a:r>
          </a:p>
          <a:p>
            <a:r>
              <a:rPr lang="en-US"/>
              <a:t>2.7  Add test for Feb 2004 to gain full coverage</a:t>
            </a:r>
          </a:p>
          <a:p>
            <a:endParaRPr lang="en-US"/>
          </a:p>
          <a:p>
            <a:endParaRPr lang="en-US" dirty="0"/>
          </a:p>
        </p:txBody>
      </p:sp>
      <p:sp>
        <p:nvSpPr>
          <p:cNvPr id="7" name="Folienbildplatzhalter 6">
            <a:extLst>
              <a:ext uri="{FF2B5EF4-FFF2-40B4-BE49-F238E27FC236}">
                <a16:creationId xmlns:a16="http://schemas.microsoft.com/office/drawing/2014/main" id="{2EEC8083-335E-4BD1-AE52-AE6E48EF0D9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268790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05F833A-2336-4AFB-8B2E-B3A7B576890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518DB2C-6659-4210-A320-4AA852DD90D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6267944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main point of the 1st part of this lab is that tests should be written from requirements, and then MC/DC analysis should be done to verify that the tests provide sufficient structural coverage.</a:t>
            </a:r>
          </a:p>
          <a:p>
            <a:endParaRPr lang="en-US"/>
          </a:p>
          <a:p>
            <a:r>
              <a:rPr lang="en-US"/>
              <a:t>The 2nd part of this lab has the students more focused on writing tests just for the purpose of satisfying MC/DC.  This should not be the usual approach, but it’s a good exercise to understand the fundamentals of MC/DC.</a:t>
            </a:r>
          </a:p>
          <a:p>
            <a:endParaRPr lang="en-US" dirty="0"/>
          </a:p>
        </p:txBody>
      </p:sp>
      <p:sp>
        <p:nvSpPr>
          <p:cNvPr id="7" name="Folienbildplatzhalter 6">
            <a:extLst>
              <a:ext uri="{FF2B5EF4-FFF2-40B4-BE49-F238E27FC236}">
                <a16:creationId xmlns:a16="http://schemas.microsoft.com/office/drawing/2014/main" id="{FA793D10-E8DA-424B-84AF-E5EB839C31C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4014869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Highlight the differences between the Coverage Viewer on Branch vs. MC/DC</a:t>
            </a:r>
          </a:p>
          <a:p>
            <a:r>
              <a:rPr lang="en-US" dirty="0"/>
              <a:t> </a:t>
            </a:r>
          </a:p>
          <a:p>
            <a:r>
              <a:rPr lang="en-US" dirty="0"/>
              <a:t>The general rule for how many tests are required to satisfy MC/DC is N+1, or 4 in this case.  How many tests did the students write?</a:t>
            </a:r>
          </a:p>
          <a:p>
            <a:endParaRPr lang="en-US" dirty="0"/>
          </a:p>
          <a:p>
            <a:r>
              <a:rPr lang="en-US" dirty="0"/>
              <a:t>Here are 4 tests that satisfy MC/DC:</a:t>
            </a:r>
          </a:p>
          <a:p>
            <a:endParaRPr lang="en-US" dirty="0"/>
          </a:p>
          <a:p>
            <a:r>
              <a:rPr lang="en-US" dirty="0"/>
              <a:t>Time = 1200, Day = Mon, Res = 1</a:t>
            </a:r>
          </a:p>
          <a:p>
            <a:r>
              <a:rPr lang="en-US" dirty="0"/>
              <a:t>Time = 1200, Day = Sun,  Res = 0</a:t>
            </a:r>
          </a:p>
          <a:p>
            <a:r>
              <a:rPr lang="en-US" dirty="0"/>
              <a:t>Time = 0000, Day = Mon, Res = 0</a:t>
            </a:r>
          </a:p>
          <a:p>
            <a:r>
              <a:rPr lang="en-US" dirty="0"/>
              <a:t>Time = 2000, Day = Mon, Res = 0</a:t>
            </a:r>
          </a:p>
          <a:p>
            <a:pPr lvl="1"/>
            <a:endParaRPr lang="en-US" dirty="0"/>
          </a:p>
        </p:txBody>
      </p:sp>
      <p:sp>
        <p:nvSpPr>
          <p:cNvPr id="7" name="Folienbildplatzhalter 6">
            <a:extLst>
              <a:ext uri="{FF2B5EF4-FFF2-40B4-BE49-F238E27FC236}">
                <a16:creationId xmlns:a16="http://schemas.microsoft.com/office/drawing/2014/main" id="{DBE7A82C-778F-41C0-9D50-682074BEDA9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473885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r>
              <a:rPr lang="en-US" dirty="0" err="1"/>
              <a:t>ViewEquivalenceMatrices</a:t>
            </a:r>
            <a:r>
              <a:rPr lang="en-US" dirty="0"/>
              <a:t>” is good from a static </a:t>
            </a:r>
            <a:r>
              <a:rPr lang="en-US" dirty="0" err="1"/>
              <a:t>anlaysis</a:t>
            </a:r>
            <a:r>
              <a:rPr lang="en-US" dirty="0"/>
              <a:t> point of view, but once you have run 1 test case, you can see the same info from the Coverage Viewer when you select the arrow.</a:t>
            </a:r>
          </a:p>
          <a:p>
            <a:endParaRPr lang="en-US" dirty="0"/>
          </a:p>
          <a:p>
            <a:r>
              <a:rPr lang="en-US" dirty="0"/>
              <a:t>You may want to talk about the suggested naming convention before they start the lab.  They can use this convention, or develop their own.</a:t>
            </a:r>
          </a:p>
          <a:p>
            <a:endParaRPr lang="en-US" dirty="0"/>
          </a:p>
          <a:p>
            <a:r>
              <a:rPr lang="en-US" dirty="0"/>
              <a:t>PairA_Row3_TFT_T</a:t>
            </a:r>
          </a:p>
          <a:p>
            <a:pPr lvl="1"/>
            <a:r>
              <a:rPr lang="en-US" dirty="0"/>
              <a:t>Row3 is one of the Rows for the Pair for </a:t>
            </a:r>
            <a:r>
              <a:rPr lang="en-US" dirty="0" err="1"/>
              <a:t>Subcondition</a:t>
            </a:r>
            <a:r>
              <a:rPr lang="en-US" dirty="0"/>
              <a:t> A.  The values of A-B-C are T-F-T, and the result is T</a:t>
            </a:r>
          </a:p>
          <a:p>
            <a:pPr lvl="1"/>
            <a:endParaRPr lang="en-US" dirty="0"/>
          </a:p>
          <a:p>
            <a:pPr lvl="0"/>
            <a:r>
              <a:rPr lang="en-US" dirty="0"/>
              <a:t>They student may end up with 6 test cases (2 rows for each pair), but then should realize they can eliminate duplicates and hopefully get back to N+1 (or 4 in total).</a:t>
            </a:r>
          </a:p>
          <a:p>
            <a:pPr lvl="0"/>
            <a:endParaRPr lang="en-US" dirty="0"/>
          </a:p>
          <a:p>
            <a:endParaRPr lang="en-US" dirty="0"/>
          </a:p>
          <a:p>
            <a:r>
              <a:rPr lang="en-US" dirty="0"/>
              <a:t>4.1: TTT / FTT give you pair coverage for “a”</a:t>
            </a:r>
          </a:p>
          <a:p>
            <a:r>
              <a:rPr lang="en-US" dirty="0"/>
              <a:t>4.2: Add TFF to complete the “pair” for “b”, add  TFT to complete the “pair” for “c”</a:t>
            </a:r>
          </a:p>
          <a:p>
            <a:endParaRPr lang="en-US" dirty="0"/>
          </a:p>
          <a:p>
            <a:r>
              <a:rPr lang="en-US" dirty="0"/>
              <a:t>Start a discussion about the fact that there is short circuiting</a:t>
            </a:r>
          </a:p>
          <a:p>
            <a:endParaRPr lang="en-US" dirty="0"/>
          </a:p>
          <a:p>
            <a:r>
              <a:rPr lang="en-US" dirty="0"/>
              <a:t>For example, turn on the coverage check for TTT only, notice that rows 1 and 2 are “covered”</a:t>
            </a:r>
          </a:p>
          <a:p>
            <a:endParaRPr lang="en-US" dirty="0"/>
          </a:p>
          <a:p>
            <a:r>
              <a:rPr lang="en-US" dirty="0"/>
              <a:t>This is because Once you have TT c does not matter!</a:t>
            </a:r>
          </a:p>
          <a:p>
            <a:endParaRPr lang="en-US" dirty="0"/>
          </a:p>
          <a:p>
            <a:endParaRPr lang="en-US" dirty="0"/>
          </a:p>
          <a:p>
            <a:endParaRPr lang="en-US" dirty="0"/>
          </a:p>
          <a:p>
            <a:endParaRPr lang="en-US" dirty="0"/>
          </a:p>
        </p:txBody>
      </p:sp>
      <p:sp>
        <p:nvSpPr>
          <p:cNvPr id="7" name="Folienbildplatzhalter 6">
            <a:extLst>
              <a:ext uri="{FF2B5EF4-FFF2-40B4-BE49-F238E27FC236}">
                <a16:creationId xmlns:a16="http://schemas.microsoft.com/office/drawing/2014/main" id="{29C18A75-4936-4E31-BFCF-49C6458F6BA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5871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114A965-AD85-477C-BDB9-D80E064C1121}"/>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66E0DF1-E5E3-45F7-AE8A-982C1450381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009685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bug occurs when a bad day is entered.  E.g., enter a value of 8 for the day &amp; 1200 for the time.  You would expect that the business would be closed, but the function returns “open”</a:t>
            </a:r>
          </a:p>
          <a:p>
            <a:r>
              <a:rPr lang="en-US" dirty="0"/>
              <a:t>Also, there may be a bug because a time of Monday at 800 is “closed”.  The requirements should probably be more clear on that.</a:t>
            </a:r>
          </a:p>
          <a:p>
            <a:r>
              <a:rPr lang="en-US" dirty="0"/>
              <a:t>MC/DC does not necessarily find bugs, it just confirms that the code (as written) has been fully executed.  i.e., “MC/DC is necessary, but not sufficient”.</a:t>
            </a:r>
          </a:p>
          <a:p>
            <a:r>
              <a:rPr lang="en-US" dirty="0"/>
              <a:t>Testing should always be done from a functional requirement point of view (i.e. Part 1).  MC/DC is a confirmation that those tests meet structural testing guidelines.</a:t>
            </a:r>
          </a:p>
          <a:p>
            <a:r>
              <a:rPr lang="en-US" dirty="0"/>
              <a:t>Here are some other functional tests that may be good to add:</a:t>
            </a:r>
          </a:p>
          <a:p>
            <a:pPr lvl="1"/>
            <a:r>
              <a:rPr lang="en-US" dirty="0"/>
              <a:t>A combination test across all days of the week &amp; a list of times.  E.g., using a range on all the days (i.e. </a:t>
            </a:r>
            <a:r>
              <a:rPr lang="en-US" dirty="0" err="1"/>
              <a:t>Mon..Sun</a:t>
            </a:r>
            <a:r>
              <a:rPr lang="en-US" dirty="0"/>
              <a:t>/1), and a list on the times (0,900,1800).  Show how “set expected values from actual results” may be useful here on the return value (i.e., it basically shows the order of the combinations).</a:t>
            </a:r>
          </a:p>
          <a:p>
            <a:pPr lvl="1"/>
            <a:r>
              <a:rPr lang="en-US" dirty="0"/>
              <a:t>End point testing on the time parameter, e.g.:</a:t>
            </a:r>
          </a:p>
          <a:p>
            <a:pPr lvl="2"/>
            <a:r>
              <a:rPr lang="en-US" dirty="0"/>
              <a:t>Times of 759,800,801,1659,1700,1701</a:t>
            </a:r>
          </a:p>
          <a:p>
            <a:pPr lvl="1"/>
            <a:r>
              <a:rPr lang="en-US" dirty="0"/>
              <a:t>Negative values for day and time</a:t>
            </a:r>
          </a:p>
          <a:p>
            <a:pPr lvl="1"/>
            <a:r>
              <a:rPr lang="en-US" dirty="0"/>
              <a:t>Way out of range values for day &amp; time (e.g. 1,000,000 for time, and maybe 60,000 for day – note that day is probably an unsigned short.).  Point out that sometimes, </a:t>
            </a:r>
            <a:r>
              <a:rPr lang="en-US" dirty="0" err="1"/>
              <a:t>enums</a:t>
            </a:r>
            <a:r>
              <a:rPr lang="en-US" dirty="0"/>
              <a:t> are used as indexes into arrays, so testing with large values is a good test.</a:t>
            </a:r>
          </a:p>
          <a:p>
            <a:pPr lvl="1"/>
            <a:endParaRPr lang="en-US" dirty="0"/>
          </a:p>
          <a:p>
            <a:pPr lvl="0"/>
            <a:r>
              <a:rPr lang="en-US" dirty="0"/>
              <a:t>Take away points:</a:t>
            </a:r>
          </a:p>
          <a:p>
            <a:pPr lvl="0"/>
            <a:endParaRPr lang="en-US" dirty="0"/>
          </a:p>
          <a:p>
            <a:pPr lvl="0"/>
            <a:r>
              <a:rPr lang="en-US" dirty="0"/>
              <a:t>MC/DC does not guarantee proper functional testing</a:t>
            </a:r>
          </a:p>
          <a:p>
            <a:pPr lvl="0"/>
            <a:r>
              <a:rPr lang="en-US" dirty="0"/>
              <a:t>Small/trivial functions sometimes require many tests.  It all depends on the interface, and not the # of lines of code.</a:t>
            </a:r>
          </a:p>
          <a:p>
            <a:pPr lvl="0"/>
            <a:endParaRPr lang="en-US" dirty="0"/>
          </a:p>
          <a:p>
            <a:pPr lvl="1"/>
            <a:endParaRPr lang="en-US" dirty="0"/>
          </a:p>
        </p:txBody>
      </p:sp>
      <p:sp>
        <p:nvSpPr>
          <p:cNvPr id="7" name="Folienbildplatzhalter 6">
            <a:extLst>
              <a:ext uri="{FF2B5EF4-FFF2-40B4-BE49-F238E27FC236}">
                <a16:creationId xmlns:a16="http://schemas.microsoft.com/office/drawing/2014/main" id="{67F921F3-42CC-4CB2-B3C0-CBBD76F90E0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4654139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C80A7EF0-70CA-4B66-B172-45C2BD47F5C8}"/>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1367CA6E-0B28-48E2-8C04-4DEB2F540D1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393272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several goals of this lab:</a:t>
            </a:r>
          </a:p>
          <a:p>
            <a:endParaRPr lang="en-US" dirty="0"/>
          </a:p>
          <a:p>
            <a:pPr lvl="1"/>
            <a:r>
              <a:rPr lang="en-US" dirty="0"/>
              <a:t>Understand the fundamentals of the legacy Cover product.  i.e.:</a:t>
            </a:r>
          </a:p>
          <a:p>
            <a:pPr lvl="2"/>
            <a:r>
              <a:rPr lang="en-US" dirty="0"/>
              <a:t>Instrument from a Cover env</a:t>
            </a:r>
          </a:p>
          <a:p>
            <a:pPr lvl="2"/>
            <a:r>
              <a:rPr lang="en-US" dirty="0"/>
              <a:t>Build the Executable outside of Cover</a:t>
            </a:r>
          </a:p>
          <a:p>
            <a:pPr lvl="2"/>
            <a:r>
              <a:rPr lang="en-US" dirty="0"/>
              <a:t>Perform System Testing with a Human Interface (this is how most customer do their System Testing)</a:t>
            </a:r>
          </a:p>
          <a:p>
            <a:pPr lvl="2"/>
            <a:r>
              <a:rPr lang="en-US" dirty="0"/>
              <a:t>Import results back into the Cover env</a:t>
            </a:r>
          </a:p>
          <a:p>
            <a:pPr lvl="1"/>
            <a:r>
              <a:rPr lang="en-US" dirty="0"/>
              <a:t>Figure out how to do System Testing from a Script, outside of VC.  If the tests can’t be scripted, then QA is not as effective</a:t>
            </a:r>
          </a:p>
          <a:p>
            <a:pPr lvl="1"/>
            <a:r>
              <a:rPr lang="en-US" dirty="0"/>
              <a:t>Build the executable from within VC, but still run the tests outside of VC, either with a script of with the Human Interface</a:t>
            </a:r>
          </a:p>
          <a:p>
            <a:pPr lvl="1"/>
            <a:r>
              <a:rPr lang="en-US" dirty="0"/>
              <a:t>Then, build &amp; execute tests from VC</a:t>
            </a:r>
          </a:p>
          <a:p>
            <a:pPr lvl="1"/>
            <a:r>
              <a:rPr lang="en-US" dirty="0"/>
              <a:t>And Finally, integrate System Test Results with UT</a:t>
            </a:r>
          </a:p>
          <a:p>
            <a:pPr lvl="1"/>
            <a:endParaRPr lang="en-US" dirty="0"/>
          </a:p>
        </p:txBody>
      </p:sp>
      <p:sp>
        <p:nvSpPr>
          <p:cNvPr id="7" name="Folienbildplatzhalter 6">
            <a:extLst>
              <a:ext uri="{FF2B5EF4-FFF2-40B4-BE49-F238E27FC236}">
                <a16:creationId xmlns:a16="http://schemas.microsoft.com/office/drawing/2014/main" id="{6DA5630A-24E8-4216-B062-F09D6F96507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1865430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Note:  This lab assumes that the Cover Env will be created in the VectorCAST project created from the prior UT labs</a:t>
            </a:r>
          </a:p>
          <a:p>
            <a:endParaRPr lang="en-US" dirty="0"/>
          </a:p>
        </p:txBody>
      </p:sp>
      <p:sp>
        <p:nvSpPr>
          <p:cNvPr id="7" name="Folienbildplatzhalter 6">
            <a:extLst>
              <a:ext uri="{FF2B5EF4-FFF2-40B4-BE49-F238E27FC236}">
                <a16:creationId xmlns:a16="http://schemas.microsoft.com/office/drawing/2014/main" id="{3429ABD3-E18E-4C61-8CBE-9AD02C484B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04695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Folienbildplatzhalter 6">
            <a:extLst>
              <a:ext uri="{FF2B5EF4-FFF2-40B4-BE49-F238E27FC236}">
                <a16:creationId xmlns:a16="http://schemas.microsoft.com/office/drawing/2014/main" id="{7FCB60B0-1DE6-4385-BB6E-CD2D238FD61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2424225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Edit the Python Script to do the Build from QA</a:t>
            </a:r>
          </a:p>
          <a:p>
            <a:endParaRPr lang="en-US" dirty="0"/>
          </a:p>
        </p:txBody>
      </p:sp>
      <p:sp>
        <p:nvSpPr>
          <p:cNvPr id="7" name="Folienbildplatzhalter 6">
            <a:extLst>
              <a:ext uri="{FF2B5EF4-FFF2-40B4-BE49-F238E27FC236}">
                <a16:creationId xmlns:a16="http://schemas.microsoft.com/office/drawing/2014/main" id="{7F3CC99D-B2BF-47B6-8BB8-D3DCD63DBD9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350993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slide is basically using the Legacy version of VC, where building &amp; executing is done outside of VC</a:t>
            </a:r>
            <a:endParaRPr lang="en-US" dirty="0"/>
          </a:p>
        </p:txBody>
      </p:sp>
      <p:sp>
        <p:nvSpPr>
          <p:cNvPr id="7" name="Folienbildplatzhalter 6">
            <a:extLst>
              <a:ext uri="{FF2B5EF4-FFF2-40B4-BE49-F238E27FC236}">
                <a16:creationId xmlns:a16="http://schemas.microsoft.com/office/drawing/2014/main" id="{7FCB60B0-1DE6-4385-BB6E-CD2D238FD61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007769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slide is basically using the Legacy version of VC, where building &amp; executing is done outside of VC</a:t>
            </a:r>
            <a:endParaRPr lang="en-US" dirty="0"/>
          </a:p>
        </p:txBody>
      </p:sp>
      <p:sp>
        <p:nvSpPr>
          <p:cNvPr id="7" name="Folienbildplatzhalter 6">
            <a:extLst>
              <a:ext uri="{FF2B5EF4-FFF2-40B4-BE49-F238E27FC236}">
                <a16:creationId xmlns:a16="http://schemas.microsoft.com/office/drawing/2014/main" id="{7FCB60B0-1DE6-4385-BB6E-CD2D238FD61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063687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build is being done now from VC, but the exaction is done outside of VC</a:t>
            </a:r>
            <a:endParaRPr lang="en-US" dirty="0"/>
          </a:p>
        </p:txBody>
      </p:sp>
      <p:sp>
        <p:nvSpPr>
          <p:cNvPr id="7" name="Folienbildplatzhalter 6">
            <a:extLst>
              <a:ext uri="{FF2B5EF4-FFF2-40B4-BE49-F238E27FC236}">
                <a16:creationId xmlns:a16="http://schemas.microsoft.com/office/drawing/2014/main" id="{67A4E364-D37C-48E3-98DB-FCB306D23EB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6185814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FB4967D-770D-4444-9698-A5D2566AA749}"/>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F12F472-C8CF-4EF7-A810-CEC8F3125E3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93596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7A7AC55B-D2A1-4095-B38A-D710C0B05ED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17460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Integrate System Test with Unit Test by importing the System Test Results back in to a UT environment</a:t>
            </a:r>
          </a:p>
          <a:p>
            <a:endParaRPr lang="en-US" dirty="0"/>
          </a:p>
        </p:txBody>
      </p:sp>
      <p:sp>
        <p:nvSpPr>
          <p:cNvPr id="7" name="Folienbildplatzhalter 6">
            <a:extLst>
              <a:ext uri="{FF2B5EF4-FFF2-40B4-BE49-F238E27FC236}">
                <a16:creationId xmlns:a16="http://schemas.microsoft.com/office/drawing/2014/main" id="{975C2F7D-F25E-43BB-AEC4-0701968861A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6057323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C57C2BB4-AAFA-4A26-9B05-0D4E23E505AA}"/>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1AD5FA2-5C46-4C95-B525-74995C58536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488935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a:t>The intent of this lab is twofold:</a:t>
            </a:r>
          </a:p>
          <a:p>
            <a:endParaRPr lang="en-GB"/>
          </a:p>
          <a:p>
            <a:pPr lvl="1"/>
            <a:r>
              <a:rPr lang="en-GB"/>
              <a:t>Shows how you can test the upper layers of a device driver without needing the hardware</a:t>
            </a:r>
          </a:p>
          <a:p>
            <a:pPr lvl="1"/>
            <a:r>
              <a:rPr lang="en-GB"/>
              <a:t>Combines the different types of User Code into one example</a:t>
            </a:r>
          </a:p>
          <a:p>
            <a:pPr lvl="1"/>
            <a:endParaRPr lang="en-GB" dirty="0"/>
          </a:p>
        </p:txBody>
      </p:sp>
      <p:sp>
        <p:nvSpPr>
          <p:cNvPr id="7" name="Folienbildplatzhalter 6">
            <a:extLst>
              <a:ext uri="{FF2B5EF4-FFF2-40B4-BE49-F238E27FC236}">
                <a16:creationId xmlns:a16="http://schemas.microsoft.com/office/drawing/2014/main" id="{2C1CD95F-8043-4F5F-8E51-CC92C2F0888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851916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D15794A6-F45B-46EE-9FA6-ABA4A5855F5E}"/>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F77AED3-0F8A-4DE0-AC75-5656B92409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806677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8877F622-7785-4C4E-8EDA-2F295E2AECDD}"/>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3EE7E89-8349-4B54-94DE-CC61BE678A1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904021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A59ACDFA-EE1D-47C2-83B4-F0120F7ADE30}"/>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6E4D316-11FE-42D1-BCA7-37E06799744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0352569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0DFE6E6-E2E0-44C2-A249-9E5FDEC5E63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E6458A3-F721-47CB-80C4-A05E3EAAC8E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735624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2A3AC6E-8581-4713-A170-64FF25298EF4}"/>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2697B1F-EC8D-49B7-86F3-07DEDE481B2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245017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95A290E3-81A7-449B-9E53-255B3D4A827B}"/>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E4B3C2EF-4E58-43D0-B013-FE27DE46E2E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8315581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VectorCAST/Requirements Gateway for requirements traceability</a:t>
            </a:r>
          </a:p>
          <a:p>
            <a:endParaRPr lang="en-US" dirty="0"/>
          </a:p>
          <a:p>
            <a:r>
              <a:rPr lang="en-US" dirty="0"/>
              <a:t>allows you to map VectorCAST requirements to test cases and it writes the information back</a:t>
            </a:r>
          </a:p>
          <a:p>
            <a:r>
              <a:rPr lang="en-US" dirty="0"/>
              <a:t>pass/fail information and coverage information sent back to the requirements database</a:t>
            </a:r>
          </a:p>
          <a:p>
            <a:endParaRPr lang="en-US" dirty="0"/>
          </a:p>
        </p:txBody>
      </p:sp>
      <p:sp>
        <p:nvSpPr>
          <p:cNvPr id="7" name="Folienbildplatzhalter 6">
            <a:extLst>
              <a:ext uri="{FF2B5EF4-FFF2-40B4-BE49-F238E27FC236}">
                <a16:creationId xmlns:a16="http://schemas.microsoft.com/office/drawing/2014/main" id="{6BB1CC12-1158-4AF6-9912-4F970F7DCA5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3677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8FDF09EA-97F5-4BB3-9699-5D8DC7FE98C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524011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3624D20E-8ADF-4992-86D0-5D4653B9BA28}"/>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1BDA660-4E82-45C9-A43C-406B4CFD97D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2527613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4E11108-18B0-46B4-B073-F6DF655D331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467E873-9E60-420D-8794-7EA0F2E8A1D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2159121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BA3729F1-E577-4D60-8245-42AE055152EE}"/>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4D2BBF3-700D-47CB-9C9D-A4B55018DE3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8560811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Note that you can only test out this function on the target because it touches the hardware directly</a:t>
            </a:r>
            <a:endParaRPr lang="en-US" dirty="0"/>
          </a:p>
        </p:txBody>
      </p:sp>
      <p:sp>
        <p:nvSpPr>
          <p:cNvPr id="7" name="Folienbildplatzhalter 6">
            <a:extLst>
              <a:ext uri="{FF2B5EF4-FFF2-40B4-BE49-F238E27FC236}">
                <a16:creationId xmlns:a16="http://schemas.microsoft.com/office/drawing/2014/main" id="{40614097-9986-4230-BFD8-B6F3DF2F612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280158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function can be tested on the host or target because you can easily stub out the hardware interface functions.</a:t>
            </a:r>
          </a:p>
          <a:p>
            <a:endParaRPr lang="en-US"/>
          </a:p>
          <a:p>
            <a:r>
              <a:rPr lang="en-US"/>
              <a:t>Note also that since these functions are “inlined”, there is no execution overhead.</a:t>
            </a:r>
          </a:p>
          <a:p>
            <a:endParaRPr lang="en-US" dirty="0"/>
          </a:p>
        </p:txBody>
      </p:sp>
      <p:sp>
        <p:nvSpPr>
          <p:cNvPr id="7" name="Folienbildplatzhalter 6">
            <a:extLst>
              <a:ext uri="{FF2B5EF4-FFF2-40B4-BE49-F238E27FC236}">
                <a16:creationId xmlns:a16="http://schemas.microsoft.com/office/drawing/2014/main" id="{318B1CC8-E126-4066-8DE4-3D92F9361E8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4596841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9C5B608-56B1-438D-8750-5DF7C95155DC}"/>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BD9E8437-D333-4676-8DDC-2E279BDD6D9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070773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5E2667F-FF67-4278-B841-47C0396B0BA9}"/>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3B1EC0D-FDE0-467A-8C7F-634C59F4AC1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2603670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B5A00F5E-F925-43C7-A47B-560AB47C2D5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678D1515-6C97-474E-95F2-E6914E98DD9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77712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Instructor should prepare themselves for using the GDB debugger before doing this lab.</a:t>
            </a:r>
          </a:p>
          <a:p>
            <a:endParaRPr lang="en-US" dirty="0"/>
          </a:p>
        </p:txBody>
      </p:sp>
      <p:sp>
        <p:nvSpPr>
          <p:cNvPr id="7" name="Folienbildplatzhalter 6">
            <a:extLst>
              <a:ext uri="{FF2B5EF4-FFF2-40B4-BE49-F238E27FC236}">
                <a16:creationId xmlns:a16="http://schemas.microsoft.com/office/drawing/2014/main" id="{5058DD21-0544-4020-B258-1886DB8934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250816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part of the lab may be too much for most classes, but it’s at least good to make note of.</a:t>
            </a:r>
          </a:p>
          <a:p>
            <a:endParaRPr lang="en-US"/>
          </a:p>
          <a:p>
            <a:r>
              <a:rPr lang="en-US"/>
              <a:t>It shows how to search Harness Files to figure out how &amp; where stub code is implemented.</a:t>
            </a:r>
          </a:p>
          <a:p>
            <a:endParaRPr lang="en-US"/>
          </a:p>
          <a:p>
            <a:r>
              <a:rPr lang="en-US"/>
              <a:t>Note that if the input Table is not 3, you do not get to the offending code.</a:t>
            </a:r>
          </a:p>
          <a:p>
            <a:endParaRPr lang="en-US" dirty="0"/>
          </a:p>
        </p:txBody>
      </p:sp>
      <p:sp>
        <p:nvSpPr>
          <p:cNvPr id="7" name="Folienbildplatzhalter 6">
            <a:extLst>
              <a:ext uri="{FF2B5EF4-FFF2-40B4-BE49-F238E27FC236}">
                <a16:creationId xmlns:a16="http://schemas.microsoft.com/office/drawing/2014/main" id="{7F9828B0-689D-402B-ADFB-655C37E90C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25799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If you don’t leverage the time and money spent on testing, you are wasting time and money</a:t>
            </a:r>
          </a:p>
          <a:p>
            <a:endParaRPr lang="en-US" dirty="0"/>
          </a:p>
          <a:p>
            <a:pPr lvl="1"/>
            <a:r>
              <a:rPr lang="en-US" dirty="0"/>
              <a:t>You _WILL_ introduce bugs when you change your application, no doubt!</a:t>
            </a:r>
          </a:p>
          <a:p>
            <a:endParaRPr lang="en-US" dirty="0"/>
          </a:p>
          <a:p>
            <a:pPr lvl="1"/>
            <a:r>
              <a:rPr lang="en-US" dirty="0"/>
              <a:t>Finite number of patches to be reviewed</a:t>
            </a:r>
          </a:p>
          <a:p>
            <a:pPr lvl="1"/>
            <a:r>
              <a:rPr lang="en-US" dirty="0"/>
              <a:t>Conversely months later it may take days to find the source of the bug</a:t>
            </a:r>
          </a:p>
          <a:p>
            <a:endParaRPr lang="en-US" dirty="0"/>
          </a:p>
          <a:p>
            <a:pPr lvl="1"/>
            <a:r>
              <a:rPr lang="en-US" dirty="0"/>
              <a:t>The biggest reason that engineers don’t re-factor code is the lack of adequate test cases</a:t>
            </a:r>
          </a:p>
          <a:p>
            <a:pPr lvl="1"/>
            <a:endParaRPr lang="en-US" dirty="0"/>
          </a:p>
          <a:p>
            <a:pPr lvl="1"/>
            <a:r>
              <a:rPr lang="en-US" dirty="0"/>
              <a:t>Re-factoring code is risky – I might break something!</a:t>
            </a:r>
          </a:p>
          <a:p>
            <a:pPr lvl="1"/>
            <a:r>
              <a:rPr lang="en-US" dirty="0"/>
              <a:t>Robust test infrastructure means code can be re-factored with confidence</a:t>
            </a:r>
          </a:p>
          <a:p>
            <a:pPr lvl="1"/>
            <a:endParaRPr lang="en-US" dirty="0"/>
          </a:p>
          <a:p>
            <a:pPr lvl="1"/>
            <a:r>
              <a:rPr lang="en-US" dirty="0"/>
              <a:t>Minimal maintenance required if tests are constantly maintained</a:t>
            </a:r>
          </a:p>
          <a:p>
            <a:pPr lvl="1"/>
            <a:r>
              <a:rPr lang="en-US" dirty="0"/>
              <a:t>Huge effort if tests are updated only at release time</a:t>
            </a:r>
          </a:p>
          <a:p>
            <a:endParaRPr lang="en-US" dirty="0"/>
          </a:p>
          <a:p>
            <a:endParaRPr lang="en-US" dirty="0"/>
          </a:p>
        </p:txBody>
      </p:sp>
      <p:sp>
        <p:nvSpPr>
          <p:cNvPr id="5" name="Folienbildplatzhalter 4">
            <a:extLst>
              <a:ext uri="{FF2B5EF4-FFF2-40B4-BE49-F238E27FC236}">
                <a16:creationId xmlns:a16="http://schemas.microsoft.com/office/drawing/2014/main" id="{9B0E461A-8FA1-43C2-A151-73637602FA2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450353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C1EAE06-8C60-4ADE-A9A3-1661AD6BC64A}"/>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DAD0571-927C-4424-896F-4AB4B60F9B7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66289865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29CF7A8-BCBA-45D1-9AF9-50A9F59C614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CC923901-D4B3-4FF6-AA21-384465192EC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5564497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The first 2 parts of the lab are for the purpose of going thru the mechanics of probe points.  They don’t really solve any problems.</a:t>
            </a:r>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2511796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C5835FF-17F5-4EF0-BC88-47A4ED2763FA}"/>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EFB482A-D7AB-4CC0-B723-A0E86DABD0C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9172988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I</a:t>
            </a:r>
          </a:p>
        </p:txBody>
      </p:sp>
      <p:sp>
        <p:nvSpPr>
          <p:cNvPr id="5" name="Folienbildplatzhalter 4">
            <a:extLst>
              <a:ext uri="{FF2B5EF4-FFF2-40B4-BE49-F238E27FC236}">
                <a16:creationId xmlns:a16="http://schemas.microsoft.com/office/drawing/2014/main" id="{20AB612F-FAA0-4475-BCF6-FB3691394FC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8281587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1) Without Probe Points, you would have to test this code with a Compound Test because there was no way to access or modify the local static variable.  With a probe point, you can simple force the condition “</a:t>
            </a:r>
            <a:r>
              <a:rPr lang="en-US" dirty="0" err="1"/>
              <a:t>open_count</a:t>
            </a:r>
            <a:r>
              <a:rPr lang="en-US" dirty="0"/>
              <a:t> == 3”.  This will only require one test.</a:t>
            </a:r>
          </a:p>
          <a:p>
            <a:endParaRPr lang="en-US" dirty="0"/>
          </a:p>
          <a:p>
            <a:r>
              <a:rPr lang="en-US" dirty="0"/>
              <a:t>2) To avoid the Seg Fault, you can use “#if(0)/#endif” to no op the offending line.  Then you can use “</a:t>
            </a:r>
            <a:r>
              <a:rPr lang="en-US" dirty="0" err="1"/>
              <a:t>vcast_test_name_equals</a:t>
            </a:r>
            <a:r>
              <a:rPr lang="en-US" dirty="0"/>
              <a:t>()” with 2 tests to get to both paths of the if statement.  Also, it might be good to show how you can make use of a global variable with probe points to get the same affect, by setting VECTORCAST_INT1 in the test case, and then check VECTORCAST_INT1 in the probe point code.</a:t>
            </a:r>
          </a:p>
          <a:p>
            <a:endParaRPr lang="en-US" dirty="0"/>
          </a:p>
          <a:p>
            <a:r>
              <a:rPr lang="en-US" dirty="0"/>
              <a:t>3) Breaking out of infinite loops has always been an issue in Unit Testing.  Now with probe points, you can simply break out of the loop after 1 iteration or use a counter to break out after N iterations.  Note the usage of a </a:t>
            </a:r>
            <a:r>
              <a:rPr lang="en-US" dirty="0" err="1"/>
              <a:t>FileScope</a:t>
            </a:r>
            <a:r>
              <a:rPr lang="en-US" dirty="0"/>
              <a:t> variable for the loop count.</a:t>
            </a:r>
          </a:p>
          <a:p>
            <a:endParaRPr lang="en-US" dirty="0"/>
          </a:p>
          <a:p>
            <a:r>
              <a:rPr lang="en-US" dirty="0"/>
              <a:t>Solutions on following slide</a:t>
            </a:r>
          </a:p>
        </p:txBody>
      </p:sp>
      <p:sp>
        <p:nvSpPr>
          <p:cNvPr id="5" name="Folienbildplatzhalter 4">
            <a:extLst>
              <a:ext uri="{FF2B5EF4-FFF2-40B4-BE49-F238E27FC236}">
                <a16:creationId xmlns:a16="http://schemas.microsoft.com/office/drawing/2014/main" id="{7A20296D-8B29-4970-A159-546022D244E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562632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Instructor should be prepared to show code coverage to verify that the probe points were implemented properly.</a:t>
            </a:r>
          </a:p>
          <a:p>
            <a:endParaRPr lang="en-US"/>
          </a:p>
          <a:p>
            <a:endParaRPr lang="en-US"/>
          </a:p>
          <a:p>
            <a:endParaRPr lang="en-US"/>
          </a:p>
          <a:p>
            <a:endParaRPr lang="en-US" dirty="0"/>
          </a:p>
        </p:txBody>
      </p:sp>
      <p:sp>
        <p:nvSpPr>
          <p:cNvPr id="5" name="Folienbildplatzhalter 4">
            <a:extLst>
              <a:ext uri="{FF2B5EF4-FFF2-40B4-BE49-F238E27FC236}">
                <a16:creationId xmlns:a16="http://schemas.microsoft.com/office/drawing/2014/main" id="{6CA45531-9CF9-433B-ABDB-B58752F4F4B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5017706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29CF7A8-BCBA-45D1-9AF9-50A9F59C614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CC923901-D4B3-4FF6-AA21-384465192EC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213813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err="1"/>
              <a:t>mTaxRate</a:t>
            </a:r>
            <a:r>
              <a:rPr lang="en-US" dirty="0"/>
              <a:t> gets set by the Derived class, but </a:t>
            </a:r>
            <a:r>
              <a:rPr lang="en-US" dirty="0" err="1"/>
              <a:t>mCashOnHand</a:t>
            </a:r>
            <a:r>
              <a:rPr lang="en-US" dirty="0"/>
              <a:t> is set by the Base Class, which is not inside of the UUT.</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0024393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42722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means that you are not changing test code when the application changes</a:t>
            </a:r>
          </a:p>
          <a:p>
            <a:endParaRPr lang="en-US" dirty="0"/>
          </a:p>
          <a:p>
            <a:r>
              <a:rPr lang="en-US" dirty="0"/>
              <a:t>Because of this decoupling of the test data from the test harness, there</a:t>
            </a:r>
          </a:p>
          <a:p>
            <a:r>
              <a:rPr lang="en-US" dirty="0"/>
              <a:t>Is very little maintenance of the tests needed to re-use them as the code changes</a:t>
            </a:r>
          </a:p>
          <a:p>
            <a:endParaRPr lang="en-US" dirty="0"/>
          </a:p>
          <a:p>
            <a:r>
              <a:rPr lang="en-US" dirty="0"/>
              <a:t>If you have the same version of the tool, the same tests, and the same source code</a:t>
            </a:r>
          </a:p>
          <a:p>
            <a:r>
              <a:rPr lang="en-US" dirty="0"/>
              <a:t>You can ALWAYS  re-run the same test, even 10 years from now.</a:t>
            </a:r>
          </a:p>
          <a:p>
            <a:endParaRPr lang="en-US" dirty="0"/>
          </a:p>
          <a:p>
            <a:endParaRPr lang="en-US" dirty="0"/>
          </a:p>
        </p:txBody>
      </p:sp>
      <p:sp>
        <p:nvSpPr>
          <p:cNvPr id="5" name="Folienbildplatzhalter 4">
            <a:extLst>
              <a:ext uri="{FF2B5EF4-FFF2-40B4-BE49-F238E27FC236}">
                <a16:creationId xmlns:a16="http://schemas.microsoft.com/office/drawing/2014/main" id="{37AB7474-8529-416F-8273-DE2479542C6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851928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Note that the </a:t>
            </a:r>
            <a:r>
              <a:rPr lang="en-US" dirty="0" err="1"/>
              <a:t>PayrollSystem</a:t>
            </a:r>
            <a:r>
              <a:rPr lang="en-US" dirty="0"/>
              <a:t> points to an array of Employee objects.  Think of the Employee class as a utility class that we want to use, but don’t want to test.</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9580907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Hiding the Base Class &amp; the Employee Class doesn’t change how things work, but it eliminates clutter in the environment tree.</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2009734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97857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Notes on the Method Variables:</a:t>
            </a:r>
          </a:p>
          <a:p>
            <a:endParaRPr lang="en-US" dirty="0"/>
          </a:p>
          <a:p>
            <a:r>
              <a:rPr lang="en-US" dirty="0" err="1"/>
              <a:t>mTotalPayroll</a:t>
            </a:r>
            <a:endParaRPr lang="en-US" dirty="0"/>
          </a:p>
          <a:p>
            <a:pPr marL="315450" lvl="1" indent="-171450">
              <a:buFont typeface="Arial" panose="020B0604020202020204" pitchFamily="34" charset="0"/>
              <a:buChar char="•"/>
            </a:pPr>
            <a:r>
              <a:rPr lang="en-US" dirty="0"/>
              <a:t>Sum of all current employees salaries.  Should increase when adding employees and decrease when removing employees</a:t>
            </a:r>
          </a:p>
          <a:p>
            <a:r>
              <a:rPr lang="en-US" dirty="0" err="1"/>
              <a:t>mNumEmployees</a:t>
            </a:r>
            <a:endParaRPr lang="en-US" dirty="0"/>
          </a:p>
          <a:p>
            <a:pPr marL="315450" lvl="1" indent="-171450">
              <a:buFont typeface="Arial" panose="020B0604020202020204" pitchFamily="34" charset="0"/>
              <a:buChar char="•"/>
            </a:pPr>
            <a:r>
              <a:rPr lang="en-US" dirty="0"/>
              <a:t>Total number of current employees</a:t>
            </a:r>
          </a:p>
          <a:p>
            <a:r>
              <a:rPr lang="en-US" dirty="0" err="1"/>
              <a:t>mCashOnHand</a:t>
            </a:r>
            <a:endParaRPr lang="en-US" dirty="0"/>
          </a:p>
          <a:p>
            <a:pPr marL="315450" lvl="1" indent="-171450">
              <a:buFont typeface="Arial" panose="020B0604020202020204" pitchFamily="34" charset="0"/>
              <a:buChar char="•"/>
            </a:pPr>
            <a:r>
              <a:rPr lang="en-US" dirty="0"/>
              <a:t>Gets initialized by the constructor</a:t>
            </a:r>
          </a:p>
          <a:p>
            <a:pPr marL="315450" lvl="1" indent="-171450">
              <a:buFont typeface="Arial" panose="020B0604020202020204" pitchFamily="34" charset="0"/>
              <a:buChar char="•"/>
            </a:pPr>
            <a:r>
              <a:rPr lang="en-US" dirty="0"/>
              <a:t>Is incremented by </a:t>
            </a:r>
            <a:r>
              <a:rPr lang="en-US" dirty="0" err="1"/>
              <a:t>addCash</a:t>
            </a:r>
            <a:r>
              <a:rPr lang="en-US" dirty="0"/>
              <a:t>()</a:t>
            </a:r>
          </a:p>
          <a:p>
            <a:pPr marL="315450" lvl="1" indent="-171450">
              <a:buFont typeface="Arial" panose="020B0604020202020204" pitchFamily="34" charset="0"/>
              <a:buChar char="•"/>
            </a:pPr>
            <a:r>
              <a:rPr lang="en-US" dirty="0"/>
              <a:t>Is decremented by </a:t>
            </a:r>
            <a:r>
              <a:rPr lang="en-US" dirty="0" err="1"/>
              <a:t>runPayroll</a:t>
            </a:r>
            <a:r>
              <a:rPr lang="en-US" dirty="0"/>
              <a:t>() (by a value of </a:t>
            </a:r>
            <a:r>
              <a:rPr lang="en-US" dirty="0" err="1"/>
              <a:t>mTotalPayroll</a:t>
            </a:r>
            <a:r>
              <a:rPr lang="en-US" dirty="0"/>
              <a:t>)</a:t>
            </a:r>
          </a:p>
          <a:p>
            <a:pPr marL="3154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Other things to test?</a:t>
            </a:r>
          </a:p>
          <a:p>
            <a:pPr marL="315450" lvl="1" indent="-171450">
              <a:buFont typeface="Arial" panose="020B0604020202020204" pitchFamily="34" charset="0"/>
              <a:buChar char="•"/>
            </a:pPr>
            <a:r>
              <a:rPr lang="en-US" dirty="0"/>
              <a:t>How much code coverage?  If less than 100%, then more testing is required.  Note, though, that you won’t see coverage on the base class unless it’s visible!</a:t>
            </a:r>
          </a:p>
          <a:p>
            <a:pPr marL="315450" lvl="1" indent="-171450">
              <a:buFont typeface="Arial" panose="020B0604020202020204" pitchFamily="34" charset="0"/>
              <a:buChar char="•"/>
            </a:pPr>
            <a:r>
              <a:rPr lang="en-US" dirty="0"/>
              <a:t>Use the iterator in a compound to exceed the max number of employees</a:t>
            </a:r>
          </a:p>
          <a:p>
            <a:pPr marL="459450" lvl="2" indent="-171450">
              <a:buFont typeface="Wingdings" panose="05000000000000000000" pitchFamily="2" charset="2"/>
              <a:buChar char="Ø"/>
            </a:pPr>
            <a:r>
              <a:rPr lang="en-US" dirty="0"/>
              <a:t>That might not work if duplicate employees cannot be added.  Might have to write user code to make each name unique.</a:t>
            </a:r>
          </a:p>
          <a:p>
            <a:pPr marL="459450" lvl="2" indent="-171450">
              <a:buFont typeface="Wingdings" panose="05000000000000000000" pitchFamily="2" charset="2"/>
              <a:buChar char="Ø"/>
            </a:pPr>
            <a:r>
              <a:rPr lang="en-US" dirty="0"/>
              <a:t>A fun thing to do here would be to redefine the MAX employees using Prefix User Code.  Then, you can do your bounds check with less iterations.</a:t>
            </a:r>
          </a:p>
          <a:p>
            <a:pPr marL="315450" lvl="1" indent="-171450">
              <a:buFont typeface="Wingdings" panose="05000000000000000000" pitchFamily="2" charset="2"/>
              <a:buChar char="§"/>
            </a:pPr>
            <a:r>
              <a:rPr lang="en-US" dirty="0"/>
              <a:t>Is the total tax getting calculated correctly?</a:t>
            </a:r>
          </a:p>
          <a:p>
            <a:pPr marL="315450" lvl="1" indent="-171450">
              <a:buFont typeface="Wingdings" panose="05000000000000000000" pitchFamily="2" charset="2"/>
              <a:buChar char="§"/>
            </a:pPr>
            <a:r>
              <a:rPr lang="en-US" dirty="0"/>
              <a:t>What happens when Cash On Hand goes below zero?</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021916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08365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24121DC-4802-42E9-901E-1EC6CB9F2C94}"/>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8758DE99-7D85-4339-BCB3-FD082E634870}"/>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21190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clicast is the name of the executable for the command line tool</a:t>
            </a:r>
          </a:p>
          <a:p>
            <a:endParaRPr lang="en-US" dirty="0"/>
          </a:p>
          <a:p>
            <a:r>
              <a:rPr lang="en-US" dirty="0"/>
              <a:t>It is located in the normal installation directory %VECTORCAST_DIR%   $VECTORCAST_DIR</a:t>
            </a:r>
          </a:p>
          <a:p>
            <a:endParaRPr lang="en-US" dirty="0"/>
          </a:p>
          <a:p>
            <a:r>
              <a:rPr lang="en-US" dirty="0"/>
              <a:t>Commands are context sensitive …</a:t>
            </a:r>
          </a:p>
          <a:p>
            <a:endParaRPr lang="en-US" dirty="0"/>
          </a:p>
          <a:p>
            <a:r>
              <a:rPr lang="en-US" dirty="0"/>
              <a:t>	If you provide only a “–u unit” argument, and then say, “execute run” clicast will run all tests for the enviro.</a:t>
            </a:r>
          </a:p>
          <a:p>
            <a:endParaRPr lang="en-US" dirty="0"/>
          </a:p>
          <a:p>
            <a:r>
              <a:rPr lang="en-US" dirty="0"/>
              <a:t>	If you also provide a “-s subprogram” argument then “execute run” clicast will run all tests for that sub-program</a:t>
            </a:r>
          </a:p>
          <a:p>
            <a:endParaRPr lang="en-US" dirty="0"/>
          </a:p>
        </p:txBody>
      </p:sp>
      <p:sp>
        <p:nvSpPr>
          <p:cNvPr id="5" name="Folienbildplatzhalter 4">
            <a:extLst>
              <a:ext uri="{FF2B5EF4-FFF2-40B4-BE49-F238E27FC236}">
                <a16:creationId xmlns:a16="http://schemas.microsoft.com/office/drawing/2014/main" id="{E415F6CB-1624-46B0-8A02-24F98BD5AD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63527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CAPs in the commands show the minimum string need to make the command unique.</a:t>
            </a:r>
          </a:p>
          <a:p>
            <a:endParaRPr lang="en-US" dirty="0"/>
          </a:p>
          <a:p>
            <a:r>
              <a:rPr lang="en-US" dirty="0"/>
              <a:t>Each time you type a command it will show you either a single command help or the next category</a:t>
            </a:r>
          </a:p>
          <a:p>
            <a:endParaRPr lang="en-US" dirty="0"/>
          </a:p>
          <a:p>
            <a:r>
              <a:rPr lang="en-US" dirty="0"/>
              <a:t>For example, “help execute” will show all of the possible “execute” commands.</a:t>
            </a:r>
          </a:p>
          <a:p>
            <a:r>
              <a:rPr lang="en-US" dirty="0"/>
              <a:t>“help execute run” will show you the description of that single command.</a:t>
            </a:r>
          </a:p>
          <a:p>
            <a:endParaRPr lang="en-US" dirty="0"/>
          </a:p>
          <a:p>
            <a:endParaRPr lang="en-US" dirty="0"/>
          </a:p>
        </p:txBody>
      </p:sp>
      <p:sp>
        <p:nvSpPr>
          <p:cNvPr id="5" name="Folienbildplatzhalter 4">
            <a:extLst>
              <a:ext uri="{FF2B5EF4-FFF2-40B4-BE49-F238E27FC236}">
                <a16:creationId xmlns:a16="http://schemas.microsoft.com/office/drawing/2014/main" id="{54ADF15C-A18F-43DB-91A8-D2FB2058A74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0870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7C4BD43-979F-400E-9CC4-2B44D98F5EF0}"/>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47DC2DC1-C810-414B-B40E-1B3A5AB01CA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43004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Colored heat map indicates areas of most concern.  In this view, the size of the box indicates the size of the module (# of Statements) whereas the color indicates Code Coverage.  Green is good, Red is bad.</a:t>
            </a:r>
          </a:p>
          <a:p>
            <a:endParaRPr lang="en-US" dirty="0"/>
          </a:p>
        </p:txBody>
      </p:sp>
      <p:sp>
        <p:nvSpPr>
          <p:cNvPr id="5" name="Folienbildplatzhalter 4">
            <a:extLst>
              <a:ext uri="{FF2B5EF4-FFF2-40B4-BE49-F238E27FC236}">
                <a16:creationId xmlns:a16="http://schemas.microsoft.com/office/drawing/2014/main" id="{73DD1733-1398-4315-92F9-06A32DD66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69855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Changing values and importing is a common use</a:t>
            </a:r>
          </a:p>
          <a:p>
            <a:r>
              <a:rPr lang="en-US" dirty="0"/>
              <a:t>	</a:t>
            </a:r>
          </a:p>
          <a:p>
            <a:endParaRPr lang="en-US" dirty="0"/>
          </a:p>
        </p:txBody>
      </p:sp>
      <p:sp>
        <p:nvSpPr>
          <p:cNvPr id="5" name="Folienbildplatzhalter 4">
            <a:extLst>
              <a:ext uri="{FF2B5EF4-FFF2-40B4-BE49-F238E27FC236}">
                <a16:creationId xmlns:a16="http://schemas.microsoft.com/office/drawing/2014/main" id="{CD57FEDD-5FB1-4F02-98DE-FF9F9534103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1787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CBA, in general, allows you to get coverage on code that is either impossible or difficult to execute through a test case.</a:t>
            </a:r>
          </a:p>
          <a:p>
            <a:endParaRPr lang="en-US" dirty="0"/>
          </a:p>
          <a:p>
            <a:r>
              <a:rPr lang="en-US" dirty="0"/>
              <a:t>Before CBA, you would have to document this process externally from the tool.  Now, CBA brings this into VectorCAST.</a:t>
            </a:r>
          </a:p>
        </p:txBody>
      </p:sp>
      <p:sp>
        <p:nvSpPr>
          <p:cNvPr id="5" name="Folienbildplatzhalter 4">
            <a:extLst>
              <a:ext uri="{FF2B5EF4-FFF2-40B4-BE49-F238E27FC236}">
                <a16:creationId xmlns:a16="http://schemas.microsoft.com/office/drawing/2014/main" id="{AED1597E-2F52-49F2-9A09-5434388E4C7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2559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DFE5025-792C-41B9-A77E-BD226B0DDFFA}"/>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6B48E966-1E13-43E7-856F-85531FA0463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68110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D41748-AC67-4456-9448-710A5446C365}"/>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F4AD2BCF-4172-40FB-A1DD-C3B3B1852E2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7027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502351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Caveats:</a:t>
            </a:r>
          </a:p>
          <a:p>
            <a:endParaRPr lang="en-US"/>
          </a:p>
          <a:p>
            <a:r>
              <a:rPr lang="en-US"/>
              <a:t>Since Probe Points modify the Unit Under Test, extra documentation may be required to explain the usage of Probe Points to a Certification Body.</a:t>
            </a:r>
          </a:p>
          <a:p>
            <a:endParaRPr lang="en-US"/>
          </a:p>
          <a:p>
            <a:r>
              <a:rPr lang="en-US"/>
              <a:t>2) Here’s an example of the “Buyer Beware!” point.  If the original code looks like this:</a:t>
            </a:r>
          </a:p>
          <a:p>
            <a:endParaRPr lang="en-US"/>
          </a:p>
          <a:p>
            <a:r>
              <a:rPr lang="en-US"/>
              <a:t>If (x)</a:t>
            </a:r>
          </a:p>
          <a:p>
            <a:r>
              <a:rPr lang="en-US"/>
              <a:t>  y = 0;</a:t>
            </a:r>
          </a:p>
          <a:p>
            <a:endParaRPr lang="en-US"/>
          </a:p>
          <a:p>
            <a:r>
              <a:rPr lang="en-US"/>
              <a:t>And you insert a probe point after the 2nd line, should it be included as part of the “if” clause or not?</a:t>
            </a:r>
          </a:p>
          <a:p>
            <a:endParaRPr lang="en-US" dirty="0"/>
          </a:p>
        </p:txBody>
      </p:sp>
      <p:sp>
        <p:nvSpPr>
          <p:cNvPr id="5" name="Folienbildplatzhalter 4">
            <a:extLst>
              <a:ext uri="{FF2B5EF4-FFF2-40B4-BE49-F238E27FC236}">
                <a16:creationId xmlns:a16="http://schemas.microsoft.com/office/drawing/2014/main" id="{5A6459C7-26BA-4EF9-8456-272A7ABA7D0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04799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4D8C0BE-CBC4-4134-9F56-4F6E1ACCA56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E774F0A6-1FE5-49F2-B8B0-F586BEA95C0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37430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398224-EF36-4270-8CB8-EA0F5AC3233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94A96A28-3BDF-4211-BD81-B0F6FEEC720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128024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this example, the Probe Point breaks out of the infinite loop after 5 iterations.</a:t>
            </a:r>
          </a:p>
          <a:p>
            <a:endParaRPr lang="en-US"/>
          </a:p>
          <a:p>
            <a:r>
              <a:rPr lang="en-US"/>
              <a:t>Note the usage of a File Scope (global) variable to count the iterations.</a:t>
            </a:r>
          </a:p>
          <a:p>
            <a:endParaRPr lang="en-US" dirty="0"/>
          </a:p>
        </p:txBody>
      </p:sp>
      <p:sp>
        <p:nvSpPr>
          <p:cNvPr id="5" name="Folienbildplatzhalter 4">
            <a:extLst>
              <a:ext uri="{FF2B5EF4-FFF2-40B4-BE49-F238E27FC236}">
                <a16:creationId xmlns:a16="http://schemas.microsoft.com/office/drawing/2014/main" id="{9A134262-9D35-4C7B-BE45-FE0D403AE67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42549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C963D4-5AC6-4D1F-B340-E0A737C250A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88292274-FC0F-471B-A5DA-806E1927FAB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217074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EB51447-7C23-4935-81CB-AE146C582F35}"/>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918F7D36-FC59-4E28-8D74-910741A8590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28921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4F8B3BA-54C9-4DB2-BB27-E8C5E6E9B468}"/>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F57C1E54-3F84-4B46-820D-E3DA459E613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42659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a:t>In this case, an include file could not be found</a:t>
            </a:r>
            <a:endParaRPr lang="en-US" dirty="0"/>
          </a:p>
        </p:txBody>
      </p:sp>
      <p:sp>
        <p:nvSpPr>
          <p:cNvPr id="5" name="Folienbildplatzhalter 4">
            <a:extLst>
              <a:ext uri="{FF2B5EF4-FFF2-40B4-BE49-F238E27FC236}">
                <a16:creationId xmlns:a16="http://schemas.microsoft.com/office/drawing/2014/main" id="{3B22EA04-9795-47EF-A6C8-792D0FCFF7B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9594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D3F3028-34D8-4AD2-9AFA-29F84699EB78}"/>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1FFF236-F36D-4254-86C9-30FC76BF871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198433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07985DFE-7B95-44FE-BB41-BB527DFF2DA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4228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sz="900" dirty="0"/>
              <a:t>RSP is a combination of configuration options that enable test to be built and run</a:t>
            </a:r>
          </a:p>
          <a:p>
            <a:pPr lvl="1"/>
            <a:r>
              <a:rPr lang="en-US" sz="900" dirty="0"/>
              <a:t>For a particular compiler / RTOS / and Target Configuration</a:t>
            </a:r>
          </a:p>
          <a:p>
            <a:r>
              <a:rPr lang="en-US" sz="900" dirty="0"/>
              <a:t>There are lots of different combinations that we support, but in general</a:t>
            </a:r>
          </a:p>
          <a:p>
            <a:pPr lvl="1"/>
            <a:r>
              <a:rPr lang="en-US" sz="900" dirty="0"/>
              <a:t>All of the combinations require some sort of modification of the listed components</a:t>
            </a:r>
          </a:p>
          <a:p>
            <a:r>
              <a:rPr lang="en-US" sz="900" dirty="0"/>
              <a:t>Language Extensions: </a:t>
            </a:r>
          </a:p>
          <a:p>
            <a:pPr lvl="1"/>
            <a:r>
              <a:rPr lang="en-US" sz="900" dirty="0"/>
              <a:t>Things beyond the normal language spec</a:t>
            </a:r>
          </a:p>
          <a:p>
            <a:pPr lvl="1"/>
            <a:r>
              <a:rPr lang="en-US" sz="900" dirty="0"/>
              <a:t>A lot of cross compilers support linker attributes in the source code, pragmas etc</a:t>
            </a:r>
          </a:p>
          <a:p>
            <a:r>
              <a:rPr lang="en-US" sz="900" dirty="0"/>
              <a:t>Linking</a:t>
            </a:r>
          </a:p>
          <a:p>
            <a:pPr lvl="1"/>
            <a:r>
              <a:rPr lang="en-US" sz="900" dirty="0"/>
              <a:t>For a commercial RTOS or home-grown scheduler, there will be specific link requirements</a:t>
            </a:r>
          </a:p>
          <a:p>
            <a:pPr lvl="2"/>
            <a:r>
              <a:rPr lang="en-US" sz="900" dirty="0"/>
              <a:t>How to link in the RTOS  kernel</a:t>
            </a:r>
          </a:p>
          <a:p>
            <a:pPr lvl="2"/>
            <a:r>
              <a:rPr lang="en-US" sz="900" dirty="0"/>
              <a:t>How to make the scheduler call the VCAST driver</a:t>
            </a:r>
          </a:p>
          <a:p>
            <a:r>
              <a:rPr lang="en-US" sz="900" dirty="0"/>
              <a:t>Download</a:t>
            </a:r>
          </a:p>
          <a:p>
            <a:pPr lvl="1"/>
            <a:r>
              <a:rPr lang="en-US" sz="900" dirty="0"/>
              <a:t>Often the download happens via the normal debug interface</a:t>
            </a:r>
          </a:p>
          <a:p>
            <a:pPr lvl="2"/>
            <a:r>
              <a:rPr lang="en-US" sz="900" dirty="0"/>
              <a:t>Might be a hardware JTAG connection</a:t>
            </a:r>
          </a:p>
          <a:p>
            <a:pPr lvl="2"/>
            <a:r>
              <a:rPr lang="en-US" sz="900" dirty="0"/>
              <a:t>Might be an ethernet connection</a:t>
            </a:r>
          </a:p>
          <a:p>
            <a:r>
              <a:rPr lang="en-US" sz="900" dirty="0"/>
              <a:t>Results Capture</a:t>
            </a:r>
          </a:p>
          <a:p>
            <a:pPr lvl="1"/>
            <a:r>
              <a:rPr lang="en-US" sz="900" dirty="0"/>
              <a:t>We need to get the test output back from the target to build the reports</a:t>
            </a:r>
          </a:p>
          <a:p>
            <a:pPr lvl="1"/>
            <a:r>
              <a:rPr lang="en-US" sz="900" dirty="0"/>
              <a:t>Minimal ASCII Data needed</a:t>
            </a:r>
          </a:p>
          <a:p>
            <a:r>
              <a:rPr lang="en-US" sz="900" dirty="0"/>
              <a:t>Building a new RSP</a:t>
            </a:r>
          </a:p>
          <a:p>
            <a:pPr lvl="1"/>
            <a:r>
              <a:rPr lang="en-US" sz="900" dirty="0"/>
              <a:t>We do this all the time</a:t>
            </a:r>
          </a:p>
          <a:p>
            <a:pPr lvl="1"/>
            <a:r>
              <a:rPr lang="en-US" sz="900" dirty="0"/>
              <a:t>There are always nuances even when your environment is similar to something we have done before</a:t>
            </a:r>
          </a:p>
          <a:p>
            <a:pPr lvl="1"/>
            <a:r>
              <a:rPr lang="en-US" sz="900" dirty="0"/>
              <a:t>Compilers frequently change between versions</a:t>
            </a:r>
          </a:p>
          <a:p>
            <a:pPr lvl="1"/>
            <a:r>
              <a:rPr lang="en-US" sz="900" dirty="0"/>
              <a:t>Usually don’t want ALL startup code, just enough to get the board to come up in a stable way</a:t>
            </a:r>
          </a:p>
        </p:txBody>
      </p:sp>
      <p:sp>
        <p:nvSpPr>
          <p:cNvPr id="5" name="Folienbildplatzhalter 4">
            <a:extLst>
              <a:ext uri="{FF2B5EF4-FFF2-40B4-BE49-F238E27FC236}">
                <a16:creationId xmlns:a16="http://schemas.microsoft.com/office/drawing/2014/main" id="{CD286115-B6A7-413B-89DC-A29999D8B2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86161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talk the basic items that can be removed from the Test Harness dependencies</a:t>
            </a:r>
          </a:p>
          <a:p>
            <a:r>
              <a:rPr lang="en-US" dirty="0"/>
              <a:t>You don’t loose any core tool functionality in the tool by omitting this stuff</a:t>
            </a:r>
          </a:p>
          <a:p>
            <a:endParaRPr lang="en-US" dirty="0"/>
          </a:p>
          <a:p>
            <a:r>
              <a:rPr lang="en-US" dirty="0"/>
              <a:t>For example if you don’t have signals we won’t be able to capture raised signals</a:t>
            </a:r>
          </a:p>
          <a:p>
            <a:endParaRPr lang="en-US" dirty="0"/>
          </a:p>
          <a:p>
            <a:r>
              <a:rPr lang="en-US" dirty="0"/>
              <a:t>We have our own versions of the stdlib and functions like malloc, as well as string.h functions like strcpy etc.</a:t>
            </a:r>
          </a:p>
          <a:p>
            <a:endParaRPr lang="en-US" dirty="0"/>
          </a:p>
          <a:p>
            <a:r>
              <a:rPr lang="en-US" dirty="0"/>
              <a:t>The only function that we don’t generally provide a replacement for is sprintf </a:t>
            </a:r>
          </a:p>
          <a:p>
            <a:endParaRPr lang="en-US" dirty="0"/>
          </a:p>
          <a:p>
            <a:r>
              <a:rPr lang="en-US" dirty="0"/>
              <a:t>This functions is hugely complex</a:t>
            </a:r>
          </a:p>
          <a:p>
            <a:endParaRPr lang="en-US" dirty="0"/>
          </a:p>
          <a:p>
            <a:r>
              <a:rPr lang="en-US" dirty="0"/>
              <a:t>We generally link in the compiler’s version as “Test Code” even if the normal C lib does not have it</a:t>
            </a:r>
          </a:p>
        </p:txBody>
      </p:sp>
      <p:sp>
        <p:nvSpPr>
          <p:cNvPr id="5" name="Folienbildplatzhalter 4">
            <a:extLst>
              <a:ext uri="{FF2B5EF4-FFF2-40B4-BE49-F238E27FC236}">
                <a16:creationId xmlns:a16="http://schemas.microsoft.com/office/drawing/2014/main" id="{72D22215-371A-4E07-BAFA-9353BA7E715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32508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Different I/O mechanisms are all built into the harness, and are controlled with conditional compilation</a:t>
            </a:r>
          </a:p>
          <a:p>
            <a:endParaRPr lang="en-US" dirty="0"/>
          </a:p>
          <a:p>
            <a:r>
              <a:rPr lang="en-US" dirty="0"/>
              <a:t>Text File I/O</a:t>
            </a:r>
          </a:p>
          <a:p>
            <a:r>
              <a:rPr lang="en-US" dirty="0"/>
              <a:t>	Some full features RTOSs support host mapped File I/O</a:t>
            </a:r>
          </a:p>
          <a:p>
            <a:r>
              <a:rPr lang="en-US" dirty="0"/>
              <a:t>		Integrity</a:t>
            </a:r>
          </a:p>
          <a:p>
            <a:r>
              <a:rPr lang="en-US" dirty="0"/>
              <a:t>		VxWorks</a:t>
            </a:r>
          </a:p>
          <a:p>
            <a:endParaRPr lang="en-US" dirty="0"/>
          </a:p>
          <a:p>
            <a:r>
              <a:rPr lang="en-US" dirty="0"/>
              <a:t>Coverage data can be read from serial port.</a:t>
            </a:r>
          </a:p>
          <a:p>
            <a:endParaRPr lang="en-US" dirty="0"/>
          </a:p>
        </p:txBody>
      </p:sp>
      <p:sp>
        <p:nvSpPr>
          <p:cNvPr id="5" name="Folienbildplatzhalter 4">
            <a:extLst>
              <a:ext uri="{FF2B5EF4-FFF2-40B4-BE49-F238E27FC236}">
                <a16:creationId xmlns:a16="http://schemas.microsoft.com/office/drawing/2014/main" id="{EBE2BDE1-3BE0-470E-846B-FA6ADA89AB5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13545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Special Case Flags</a:t>
            </a:r>
          </a:p>
          <a:p>
            <a:endParaRPr lang="en-US" dirty="0"/>
          </a:p>
          <a:p>
            <a:r>
              <a:rPr lang="en-US" dirty="0"/>
              <a:t>Used in cases where a complex series of things needs to be done</a:t>
            </a:r>
          </a:p>
          <a:p>
            <a:endParaRPr lang="en-US" dirty="0"/>
          </a:p>
          <a:p>
            <a:r>
              <a:rPr lang="en-US" dirty="0"/>
              <a:t>Direct Access to Compiler</a:t>
            </a:r>
          </a:p>
          <a:p>
            <a:endParaRPr lang="en-US" dirty="0"/>
          </a:p>
          <a:p>
            <a:endParaRPr lang="en-US" dirty="0"/>
          </a:p>
          <a:p>
            <a:r>
              <a:rPr lang="en-US" dirty="0"/>
              <a:t>Shell Scripts</a:t>
            </a:r>
          </a:p>
        </p:txBody>
      </p:sp>
      <p:sp>
        <p:nvSpPr>
          <p:cNvPr id="5" name="Folienbildplatzhalter 4">
            <a:extLst>
              <a:ext uri="{FF2B5EF4-FFF2-40B4-BE49-F238E27FC236}">
                <a16:creationId xmlns:a16="http://schemas.microsoft.com/office/drawing/2014/main" id="{2868BF69-1650-4345-8E43-F42EDF9881F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83622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next few slides have some examples of different techniques for embedded target testing</a:t>
            </a:r>
          </a:p>
          <a:p>
            <a:endParaRPr lang="en-US" dirty="0"/>
          </a:p>
          <a:p>
            <a:r>
              <a:rPr lang="en-US" dirty="0"/>
              <a:t>For embedded Linux, we can just use the “typical” networking protocols like ftp, nfs, rsh etc.</a:t>
            </a:r>
          </a:p>
          <a:p>
            <a:endParaRPr lang="en-US" dirty="0"/>
          </a:p>
          <a:p>
            <a:r>
              <a:rPr lang="en-US" dirty="0"/>
              <a:t>Even if your “real” RTOS does not have these, they can be linked in and considered “test equipment”</a:t>
            </a:r>
          </a:p>
        </p:txBody>
      </p:sp>
      <p:sp>
        <p:nvSpPr>
          <p:cNvPr id="5" name="Folienbildplatzhalter 4">
            <a:extLst>
              <a:ext uri="{FF2B5EF4-FFF2-40B4-BE49-F238E27FC236}">
                <a16:creationId xmlns:a16="http://schemas.microsoft.com/office/drawing/2014/main" id="{735344DA-A0CF-41E1-BBC6-886401CD2AD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11798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vxWorks allows dynamic download, so we can boot a target board with vxWorks</a:t>
            </a:r>
          </a:p>
          <a:p>
            <a:r>
              <a:rPr lang="en-US" dirty="0"/>
              <a:t>And then dynamically download the VectorCAST test harness to it.</a:t>
            </a:r>
          </a:p>
          <a:p>
            <a:endParaRPr lang="en-US" dirty="0"/>
          </a:p>
          <a:p>
            <a:r>
              <a:rPr lang="en-US" dirty="0"/>
              <a:t>Remember, the VC Test Harness is a stand-alone executable even for an Embedded target.</a:t>
            </a:r>
          </a:p>
        </p:txBody>
      </p:sp>
      <p:sp>
        <p:nvSpPr>
          <p:cNvPr id="5" name="Folienbildplatzhalter 4">
            <a:extLst>
              <a:ext uri="{FF2B5EF4-FFF2-40B4-BE49-F238E27FC236}">
                <a16:creationId xmlns:a16="http://schemas.microsoft.com/office/drawing/2014/main" id="{9CE26B1A-ABFD-4903-A1D3-38D61B23D7A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40682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Code Composer we basically “remote control” the CCS IDE via their scripting features.</a:t>
            </a:r>
          </a:p>
        </p:txBody>
      </p:sp>
      <p:sp>
        <p:nvSpPr>
          <p:cNvPr id="5" name="Folienbildplatzhalter 4">
            <a:extLst>
              <a:ext uri="{FF2B5EF4-FFF2-40B4-BE49-F238E27FC236}">
                <a16:creationId xmlns:a16="http://schemas.microsoft.com/office/drawing/2014/main" id="{70828724-68B9-4203-A136-E2FE47D180A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37147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We have robust and long-standing support for GHS so we support all variants of architecture for linking the harness to the RTOS as well as controlling the download and execution of the test.</a:t>
            </a:r>
            <a:endParaRPr lang="en-US" dirty="0"/>
          </a:p>
        </p:txBody>
      </p:sp>
      <p:sp>
        <p:nvSpPr>
          <p:cNvPr id="5" name="Folienbildplatzhalter 4">
            <a:extLst>
              <a:ext uri="{FF2B5EF4-FFF2-40B4-BE49-F238E27FC236}">
                <a16:creationId xmlns:a16="http://schemas.microsoft.com/office/drawing/2014/main" id="{C91E2BB8-5DDF-4B1C-AB7B-A70E00E1E19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34393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500" dirty="0"/>
              <a:t>Most of the modules we have gone through until now have demonstrated the “happy path”</a:t>
            </a:r>
          </a:p>
          <a:p>
            <a:r>
              <a:rPr lang="en-US" sz="500" dirty="0"/>
              <a:t>	everything works as expected</a:t>
            </a:r>
          </a:p>
          <a:p>
            <a:endParaRPr lang="en-US" sz="500" dirty="0"/>
          </a:p>
          <a:p>
            <a:r>
              <a:rPr lang="en-US" sz="500" dirty="0"/>
              <a:t>This module talks about what to do when things do NOT work </a:t>
            </a:r>
          </a:p>
          <a:p>
            <a:endParaRPr lang="en-US" sz="500" dirty="0"/>
          </a:p>
          <a:p>
            <a:r>
              <a:rPr lang="en-US" sz="500" dirty="0"/>
              <a:t>In this module we will discuss some of the common things that go wrong with Environment Building</a:t>
            </a:r>
          </a:p>
          <a:p>
            <a:endParaRPr lang="en-US" sz="500" dirty="0"/>
          </a:p>
          <a:p>
            <a:r>
              <a:rPr lang="en-US" sz="500" dirty="0"/>
              <a:t>Feel free to go through a few words about this slide</a:t>
            </a:r>
          </a:p>
          <a:p>
            <a:r>
              <a:rPr lang="en-US" sz="500" dirty="0"/>
              <a:t>The sequence of bullets is the order VC does stuff in</a:t>
            </a:r>
          </a:p>
          <a:p>
            <a:endParaRPr lang="en-US" sz="500" dirty="0"/>
          </a:p>
          <a:p>
            <a:r>
              <a:rPr lang="en-US" sz="500" dirty="0"/>
              <a:t>Don’t go into a lot of detail of examples, just one if you want to make each flavor clear.</a:t>
            </a:r>
          </a:p>
          <a:p>
            <a:endParaRPr lang="en-US" sz="500" dirty="0"/>
          </a:p>
          <a:p>
            <a:r>
              <a:rPr lang="en-US" sz="500" dirty="0"/>
              <a:t>Pre-process</a:t>
            </a:r>
          </a:p>
          <a:p>
            <a:r>
              <a:rPr lang="en-US" sz="500" dirty="0"/>
              <a:t>first step</a:t>
            </a:r>
          </a:p>
          <a:p>
            <a:r>
              <a:rPr lang="en-US" sz="500" dirty="0"/>
              <a:t>this expands all macros, includes headers etc</a:t>
            </a:r>
          </a:p>
          <a:p>
            <a:r>
              <a:rPr lang="en-US" sz="500" dirty="0"/>
              <a:t>the same compiler you use to build your app is used to pre-process</a:t>
            </a:r>
          </a:p>
          <a:p>
            <a:r>
              <a:rPr lang="en-US" sz="500" dirty="0"/>
              <a:t>it knows all the implicit settings that it needs etc.</a:t>
            </a:r>
          </a:p>
          <a:p>
            <a:endParaRPr lang="en-US" sz="500" dirty="0"/>
          </a:p>
          <a:p>
            <a:r>
              <a:rPr lang="en-US" sz="500" dirty="0"/>
              <a:t>Parse</a:t>
            </a:r>
          </a:p>
          <a:p>
            <a:r>
              <a:rPr lang="en-US" sz="500" dirty="0"/>
              <a:t>this is the VC tool taking the output of the pre-processor</a:t>
            </a:r>
          </a:p>
          <a:p>
            <a:r>
              <a:rPr lang="en-US" sz="500" dirty="0"/>
              <a:t>and building a parse tree so that we can understand the code</a:t>
            </a:r>
          </a:p>
          <a:p>
            <a:endParaRPr lang="en-US" sz="500" dirty="0"/>
          </a:p>
          <a:p>
            <a:r>
              <a:rPr lang="en-US" sz="500" dirty="0"/>
              <a:t>Then we do the code gen</a:t>
            </a:r>
          </a:p>
          <a:p>
            <a:endParaRPr lang="en-US" sz="500" dirty="0"/>
          </a:p>
          <a:p>
            <a:r>
              <a:rPr lang="en-US" sz="500" dirty="0"/>
              <a:t>Compile</a:t>
            </a:r>
          </a:p>
          <a:p>
            <a:r>
              <a:rPr lang="en-US" sz="500" dirty="0"/>
              <a:t>When we compile the auto generated code for the harness there can be errors</a:t>
            </a:r>
          </a:p>
          <a:p>
            <a:r>
              <a:rPr lang="en-US" sz="500" dirty="0"/>
              <a:t>Could be wrong macro values etc.</a:t>
            </a:r>
          </a:p>
          <a:p>
            <a:endParaRPr lang="en-US" sz="500" dirty="0"/>
          </a:p>
          <a:p>
            <a:r>
              <a:rPr lang="en-US" sz="500" dirty="0"/>
              <a:t>Link</a:t>
            </a:r>
          </a:p>
          <a:p>
            <a:r>
              <a:rPr lang="en-US" sz="500" dirty="0"/>
              <a:t>A variety of things can cause link errors.</a:t>
            </a:r>
          </a:p>
          <a:p>
            <a:r>
              <a:rPr lang="en-US" sz="500" dirty="0"/>
              <a:t>Missing library for example</a:t>
            </a:r>
          </a:p>
        </p:txBody>
      </p:sp>
      <p:sp>
        <p:nvSpPr>
          <p:cNvPr id="5" name="Folienbildplatzhalter 4">
            <a:extLst>
              <a:ext uri="{FF2B5EF4-FFF2-40B4-BE49-F238E27FC236}">
                <a16:creationId xmlns:a16="http://schemas.microsoft.com/office/drawing/2014/main" id="{EB1D8D56-37C1-4C31-AE05-49EFA59FEC6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42847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hit the “Build” button in the new environment dialog …</a:t>
            </a:r>
          </a:p>
          <a:p>
            <a:endParaRPr lang="en-US" dirty="0"/>
          </a:p>
          <a:p>
            <a:r>
              <a:rPr lang="en-US" dirty="0"/>
              <a:t>Environment wizard will do a “test” pre-process, and parse on the Units Under Test</a:t>
            </a:r>
          </a:p>
          <a:p>
            <a:r>
              <a:rPr lang="en-US" dirty="0"/>
              <a:t>	before starting the environment building.</a:t>
            </a:r>
          </a:p>
          <a:p>
            <a:endParaRPr lang="en-US" dirty="0"/>
          </a:p>
          <a:p>
            <a:r>
              <a:rPr lang="en-US" dirty="0"/>
              <a:t>This allows you to fix any errors that exist.</a:t>
            </a:r>
          </a:p>
          <a:p>
            <a:endParaRPr lang="en-US" dirty="0"/>
          </a:p>
          <a:p>
            <a:r>
              <a:rPr lang="en-US" dirty="0"/>
              <a:t>Error messages will be exactly the same as what you would get from your</a:t>
            </a:r>
          </a:p>
          <a:p>
            <a:r>
              <a:rPr lang="en-US" dirty="0"/>
              <a:t>compiler, if you try to pre-process a file from the command line (e.g. gcc –E)</a:t>
            </a:r>
          </a:p>
          <a:p>
            <a:endParaRPr lang="en-US" dirty="0"/>
          </a:p>
          <a:p>
            <a:r>
              <a:rPr lang="en-US" dirty="0"/>
              <a:t>A missing include file path is probably the most common start-up error with environment building</a:t>
            </a:r>
          </a:p>
          <a:p>
            <a:endParaRPr lang="en-US" dirty="0"/>
          </a:p>
          <a:p>
            <a:r>
              <a:rPr lang="en-US" dirty="0"/>
              <a:t>In the screen shot here, we would need to go back and add the path to where</a:t>
            </a:r>
          </a:p>
          <a:p>
            <a:r>
              <a:rPr lang="en-US" dirty="0"/>
              <a:t>	“header1.h” is to the VC search directory list</a:t>
            </a:r>
          </a:p>
          <a:p>
            <a:endParaRPr lang="en-US" dirty="0"/>
          </a:p>
          <a:p>
            <a:endParaRPr lang="en-US" dirty="0"/>
          </a:p>
        </p:txBody>
      </p:sp>
      <p:sp>
        <p:nvSpPr>
          <p:cNvPr id="5" name="Folienbildplatzhalter 4">
            <a:extLst>
              <a:ext uri="{FF2B5EF4-FFF2-40B4-BE49-F238E27FC236}">
                <a16:creationId xmlns:a16="http://schemas.microsoft.com/office/drawing/2014/main" id="{CB47F317-1849-4503-9D07-EB383A8B8B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6101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5E12710-8091-42F9-B6ED-7A2376A806BF}"/>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9AF74283-882F-49A4-AE98-31CB98FF7A7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02473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output of the pre-processor is saved into a file called: Unit_Name.c.tu  or .cpp.tu</a:t>
            </a:r>
          </a:p>
          <a:p>
            <a:r>
              <a:rPr lang="en-US" dirty="0"/>
              <a:t>	the .tu is for translation unit</a:t>
            </a:r>
          </a:p>
          <a:p>
            <a:endParaRPr lang="en-US" dirty="0"/>
          </a:p>
          <a:p>
            <a:r>
              <a:rPr lang="en-US" dirty="0"/>
              <a:t>Click on the “Display File” button will open this file at the bottom of the dialog</a:t>
            </a:r>
          </a:p>
          <a:p>
            <a:endParaRPr lang="en-US" dirty="0"/>
          </a:p>
          <a:p>
            <a:r>
              <a:rPr lang="en-US" dirty="0"/>
              <a:t>When macro is missing, the error will be dependent on what macro is used for (function call, object, etc)</a:t>
            </a:r>
          </a:p>
          <a:p>
            <a:endParaRPr lang="en-US" dirty="0"/>
          </a:p>
          <a:p>
            <a:r>
              <a:rPr lang="en-US" dirty="0"/>
              <a:t>Ignore, allows you to continue on with other UUTs, any UUTs with errors will be dropped from the environment</a:t>
            </a:r>
          </a:p>
          <a:p>
            <a:endParaRPr lang="en-US" dirty="0"/>
          </a:p>
          <a:p>
            <a:r>
              <a:rPr lang="en-US" dirty="0"/>
              <a:t>Abort is obvious</a:t>
            </a:r>
          </a:p>
        </p:txBody>
      </p:sp>
      <p:sp>
        <p:nvSpPr>
          <p:cNvPr id="5" name="Folienbildplatzhalter 4">
            <a:extLst>
              <a:ext uri="{FF2B5EF4-FFF2-40B4-BE49-F238E27FC236}">
                <a16:creationId xmlns:a16="http://schemas.microsoft.com/office/drawing/2014/main" id="{BC3CB392-BCFD-4239-8A4B-95F46AFA75C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2740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600" dirty="0"/>
              <a:t>The VectorCAST parser is configured for each compiler by way of Parse Flags</a:t>
            </a:r>
          </a:p>
          <a:p>
            <a:r>
              <a:rPr lang="en-US" sz="600" dirty="0"/>
              <a:t>	The parser flags are set on the “Language” tab of the Tool -&gt; Options dialog</a:t>
            </a:r>
          </a:p>
          <a:p>
            <a:endParaRPr lang="en-US" sz="600" dirty="0"/>
          </a:p>
          <a:p>
            <a:r>
              <a:rPr lang="en-US" sz="600" dirty="0"/>
              <a:t>When you pick a compiler template, VC will automatically set the flags properly</a:t>
            </a:r>
          </a:p>
          <a:p>
            <a:r>
              <a:rPr lang="en-US" sz="600" dirty="0"/>
              <a:t>	so in general, you should not have to touch these unless VC support tells you to.</a:t>
            </a:r>
          </a:p>
          <a:p>
            <a:endParaRPr lang="en-US" sz="600" dirty="0"/>
          </a:p>
          <a:p>
            <a:r>
              <a:rPr lang="en-US" sz="600" dirty="0"/>
              <a:t>If I am using the MinGW compiler shipped with VC (based on gnu 4.0.5)</a:t>
            </a:r>
          </a:p>
          <a:p>
            <a:r>
              <a:rPr lang="en-US" sz="600" dirty="0"/>
              <a:t>	If I change the compiler template to the 3.3 compiler and do a rebuild</a:t>
            </a:r>
          </a:p>
          <a:p>
            <a:r>
              <a:rPr lang="en-US" sz="600" dirty="0"/>
              <a:t>	we will get errors like above.</a:t>
            </a:r>
          </a:p>
          <a:p>
            <a:endParaRPr lang="en-US" sz="600" dirty="0"/>
          </a:p>
          <a:p>
            <a:r>
              <a:rPr lang="en-US" sz="600" dirty="0"/>
              <a:t>I am only showing you this, because errors of this flavor are generally</a:t>
            </a:r>
          </a:p>
          <a:p>
            <a:r>
              <a:rPr lang="en-US" sz="600" dirty="0"/>
              <a:t>	caused by selecting the wrong compiler</a:t>
            </a:r>
          </a:p>
          <a:p>
            <a:endParaRPr lang="en-US" sz="600" dirty="0"/>
          </a:p>
          <a:p>
            <a:r>
              <a:rPr lang="en-US" sz="600" dirty="0"/>
              <a:t>Usually, they will be implicit keywords and modifiers are in one version of the </a:t>
            </a:r>
          </a:p>
          <a:p>
            <a:r>
              <a:rPr lang="en-US" sz="600" dirty="0"/>
              <a:t>	compiler but not in another.</a:t>
            </a:r>
          </a:p>
          <a:p>
            <a:endParaRPr lang="en-US" sz="600" dirty="0"/>
          </a:p>
          <a:p>
            <a:r>
              <a:rPr lang="en-US" sz="600" dirty="0"/>
              <a:t>For example, in this one obviously the newer GNU compiler has the implicit keyword: __is_empty</a:t>
            </a:r>
          </a:p>
          <a:p>
            <a:r>
              <a:rPr lang="en-US" sz="600" dirty="0"/>
              <a:t>	but if we tell VC that we are using the 3.3 compiler, it does not expect to see this.</a:t>
            </a:r>
          </a:p>
          <a:p>
            <a:endParaRPr lang="en-US" sz="600" dirty="0"/>
          </a:p>
          <a:p>
            <a:r>
              <a:rPr lang="en-US" sz="600" dirty="0"/>
              <a:t>See, it’s not easy building tools!!</a:t>
            </a:r>
          </a:p>
          <a:p>
            <a:endParaRPr lang="en-US" sz="600" dirty="0"/>
          </a:p>
          <a:p>
            <a:endParaRPr lang="en-US" sz="600" dirty="0"/>
          </a:p>
          <a:p>
            <a:r>
              <a:rPr lang="en-US" sz="600" dirty="0"/>
              <a:t>======================================</a:t>
            </a:r>
          </a:p>
          <a:p>
            <a:r>
              <a:rPr lang="en-US" sz="600" dirty="0"/>
              <a:t>To demo this to the class, use the source file: parse_error_template.cpp</a:t>
            </a:r>
          </a:p>
          <a:p>
            <a:r>
              <a:rPr lang="en-US" sz="600" dirty="0"/>
              <a:t>Set up with the mingw compiler on your path</a:t>
            </a:r>
          </a:p>
          <a:p>
            <a:r>
              <a:rPr lang="en-US" sz="600" dirty="0"/>
              <a:t>Build an environment with the compiler set to the VectorCAST MinGW C++ compiler</a:t>
            </a:r>
          </a:p>
          <a:p>
            <a:endParaRPr lang="en-US" sz="600" dirty="0"/>
          </a:p>
          <a:p>
            <a:r>
              <a:rPr lang="en-US" sz="600" dirty="0"/>
              <a:t>Then change to the GNU 3.3 and do a rebuild or update</a:t>
            </a:r>
          </a:p>
          <a:p>
            <a:r>
              <a:rPr lang="en-US" sz="600" dirty="0"/>
              <a:t>======================================</a:t>
            </a:r>
          </a:p>
        </p:txBody>
      </p:sp>
      <p:sp>
        <p:nvSpPr>
          <p:cNvPr id="5" name="Folienbildplatzhalter 4">
            <a:extLst>
              <a:ext uri="{FF2B5EF4-FFF2-40B4-BE49-F238E27FC236}">
                <a16:creationId xmlns:a16="http://schemas.microsoft.com/office/drawing/2014/main" id="{39189980-6E71-48F0-997B-C0B73FEAD8A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08294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t>
            </a:r>
          </a:p>
          <a:p>
            <a:r>
              <a:rPr lang="en-US" dirty="0"/>
              <a:t>To show them this one,</a:t>
            </a:r>
          </a:p>
          <a:p>
            <a:r>
              <a:rPr lang="en-US" dirty="0"/>
              <a:t>	Build an environment for conflict.c</a:t>
            </a:r>
          </a:p>
          <a:p>
            <a:r>
              <a:rPr lang="en-US" dirty="0"/>
              <a:t>	Add both Search1 and Search2 as search directories</a:t>
            </a:r>
          </a:p>
          <a:p>
            <a:r>
              <a:rPr lang="en-US" dirty="0"/>
              <a:t>	If you order the search directories like this:</a:t>
            </a:r>
          </a:p>
          <a:p>
            <a:r>
              <a:rPr lang="en-US" dirty="0"/>
              <a:t>		src, Search1, Search2 the environment builds fine</a:t>
            </a:r>
          </a:p>
          <a:p>
            <a:r>
              <a:rPr lang="en-US" dirty="0"/>
              <a:t>		src, Search2, Search1 results in an error</a:t>
            </a:r>
          </a:p>
          <a:p>
            <a:r>
              <a:rPr lang="en-US" dirty="0"/>
              <a:t>==============================================</a:t>
            </a:r>
          </a:p>
          <a:p>
            <a:r>
              <a:rPr lang="en-US" dirty="0"/>
              <a:t>	</a:t>
            </a:r>
          </a:p>
        </p:txBody>
      </p:sp>
      <p:sp>
        <p:nvSpPr>
          <p:cNvPr id="5" name="Folienbildplatzhalter 4">
            <a:extLst>
              <a:ext uri="{FF2B5EF4-FFF2-40B4-BE49-F238E27FC236}">
                <a16:creationId xmlns:a16="http://schemas.microsoft.com/office/drawing/2014/main" id="{735B0D48-C4F4-47B5-974E-A875959D4D0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93030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has a narrow focus, but the concepts covered are critical to understanding how VC works</a:t>
            </a:r>
          </a:p>
          <a:p>
            <a:endParaRPr lang="en-US" dirty="0"/>
          </a:p>
          <a:p>
            <a:r>
              <a:rPr lang="en-US" dirty="0"/>
              <a:t>The topics are listed, we have details on each item in the following slides</a:t>
            </a:r>
          </a:p>
        </p:txBody>
      </p:sp>
      <p:sp>
        <p:nvSpPr>
          <p:cNvPr id="5" name="Folienbildplatzhalter 4">
            <a:extLst>
              <a:ext uri="{FF2B5EF4-FFF2-40B4-BE49-F238E27FC236}">
                <a16:creationId xmlns:a16="http://schemas.microsoft.com/office/drawing/2014/main" id="{74192A3B-2A20-4DCD-90FD-8FE4817AD44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06679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VectorCAST calls the preprocessor to build the translation unit of the UUT and so it must pass the include paths to the header files to the compiler preprocessor.  Pretty Obvious</a:t>
            </a:r>
          </a:p>
          <a:p>
            <a:endParaRPr lang="en-US" dirty="0"/>
          </a:p>
          <a:p>
            <a:r>
              <a:rPr lang="en-US" dirty="0"/>
              <a:t>Those directories can be from the project being tested, from third party libraries, from an RTOS and/or from the compiler’s stdlib.</a:t>
            </a:r>
          </a:p>
          <a:p>
            <a:endParaRPr lang="en-US" dirty="0"/>
          </a:p>
          <a:p>
            <a:r>
              <a:rPr lang="en-US" dirty="0"/>
              <a:t>We’ll show you how to add header and source file directories to the VectorCAST unit test environment</a:t>
            </a:r>
          </a:p>
        </p:txBody>
      </p:sp>
      <p:sp>
        <p:nvSpPr>
          <p:cNvPr id="5" name="Folienbildplatzhalter 4">
            <a:extLst>
              <a:ext uri="{FF2B5EF4-FFF2-40B4-BE49-F238E27FC236}">
                <a16:creationId xmlns:a16="http://schemas.microsoft.com/office/drawing/2014/main" id="{11CC722E-3A70-4323-8D89-FC9488A138D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439510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source and header directories of the project that is being tested will usually be search directories. </a:t>
            </a:r>
          </a:p>
          <a:p>
            <a:r>
              <a:rPr lang="en-GB" dirty="0"/>
              <a:t>	There MUST be at least one search directory.</a:t>
            </a:r>
          </a:p>
          <a:p>
            <a:r>
              <a:rPr lang="en-GB" dirty="0"/>
              <a:t>	Source files are those with the file extension as defined on the tools options c/c++ tab and language subtab.</a:t>
            </a:r>
          </a:p>
          <a:p>
            <a:endParaRPr lang="en-GB" dirty="0"/>
          </a:p>
          <a:p>
            <a:r>
              <a:rPr lang="en-GB" dirty="0"/>
              <a:t>If the UUT calls some function that is defined in a header that exists in a “Search Directory”</a:t>
            </a:r>
          </a:p>
          <a:p>
            <a:endParaRPr lang="en-GB" dirty="0"/>
          </a:p>
          <a:p>
            <a:r>
              <a:rPr lang="en-GB" dirty="0"/>
              <a:t>and the definition of this function is not found in a UUT,  the function will be stubbed.</a:t>
            </a:r>
          </a:p>
          <a:p>
            <a:endParaRPr lang="en-GB" dirty="0"/>
          </a:p>
          <a:p>
            <a:r>
              <a:rPr lang="en-GB" dirty="0"/>
              <a:t>VectorCAST will automatically build code to manipulate the data types of variables and parameters if the “type” is a base type, or a typedef from a header files defined in a Search Directory</a:t>
            </a:r>
          </a:p>
          <a:p>
            <a:endParaRPr lang="en-GB" dirty="0"/>
          </a:p>
          <a:p>
            <a:r>
              <a:rPr lang="en-GB" dirty="0"/>
              <a:t>Also,  the input and expected values for the scalar or leaf nodes of these constructed variables can be entered directly into the parameter tree. because the editor will be aware of this type (e.g. field names in a record, members in a class etc.)</a:t>
            </a:r>
          </a:p>
          <a:p>
            <a:endParaRPr lang="en-GB" dirty="0"/>
          </a:p>
          <a:p>
            <a:endParaRPr lang="en-GB" dirty="0"/>
          </a:p>
        </p:txBody>
      </p:sp>
      <p:sp>
        <p:nvSpPr>
          <p:cNvPr id="5" name="Folienbildplatzhalter 4">
            <a:extLst>
              <a:ext uri="{FF2B5EF4-FFF2-40B4-BE49-F238E27FC236}">
                <a16:creationId xmlns:a16="http://schemas.microsoft.com/office/drawing/2014/main" id="{028A93A2-6538-4E34-8528-DC5C13201F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18980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compiler’s own standard header directory will sometimes be a library include directory  or in the case that the compiler knows where its own directory is by other means ( eg gcc, msvs ) it will be left out altogether.</a:t>
            </a:r>
          </a:p>
          <a:p>
            <a:endParaRPr lang="en-GB" dirty="0"/>
          </a:p>
          <a:p>
            <a:r>
              <a:rPr lang="en-GB" dirty="0"/>
              <a:t>The compiler’s own standard header directory will NEVER be a search directory because we never want to stub functions in there in unless requested by the user</a:t>
            </a:r>
          </a:p>
          <a:p>
            <a:endParaRPr lang="en-GB" dirty="0"/>
          </a:p>
          <a:p>
            <a:r>
              <a:rPr lang="en-GB" dirty="0"/>
              <a:t>e.g. functions such as strcpy, malloc, assert, memcpy are used as part of the C language. </a:t>
            </a:r>
          </a:p>
          <a:p>
            <a:endParaRPr lang="en-GB" dirty="0"/>
          </a:p>
          <a:p>
            <a:r>
              <a:rPr lang="en-GB" dirty="0"/>
              <a:t>To stub functions in the compiler standard library, use library stubs (this is in later module)</a:t>
            </a:r>
          </a:p>
        </p:txBody>
      </p:sp>
      <p:sp>
        <p:nvSpPr>
          <p:cNvPr id="5" name="Folienbildplatzhalter 4">
            <a:extLst>
              <a:ext uri="{FF2B5EF4-FFF2-40B4-BE49-F238E27FC236}">
                <a16:creationId xmlns:a16="http://schemas.microsoft.com/office/drawing/2014/main" id="{DAC6F80D-8D2E-4E95-AA86-A5B18160FDB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62315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header directories for third party libraries (eg a mathematical library and perhaps the rtos ) will be type handled</a:t>
            </a:r>
          </a:p>
          <a:p>
            <a:endParaRPr lang="en-GB" dirty="0"/>
          </a:p>
          <a:p>
            <a:r>
              <a:rPr lang="en-GB" dirty="0"/>
              <a:t>if we do NOT want VectorCAST to write stubs and so the real library binary will be called.</a:t>
            </a:r>
          </a:p>
        </p:txBody>
      </p:sp>
      <p:sp>
        <p:nvSpPr>
          <p:cNvPr id="5" name="Folienbildplatzhalter 4">
            <a:extLst>
              <a:ext uri="{FF2B5EF4-FFF2-40B4-BE49-F238E27FC236}">
                <a16:creationId xmlns:a16="http://schemas.microsoft.com/office/drawing/2014/main" id="{F874D40C-A1A4-4641-BB32-A8F443086BD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80599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B731DDA-C1FB-4346-AFB9-D1CADB26993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CE0AEF9-03F2-4573-9278-1D1ED350F1E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6573724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green + adds a single directory</a:t>
            </a:r>
          </a:p>
          <a:p>
            <a:endParaRPr lang="en-GB" dirty="0"/>
          </a:p>
          <a:p>
            <a:r>
              <a:rPr lang="en-GB" dirty="0"/>
              <a:t>The green ++ adds directories recursively where it finds Source Files or Header Files</a:t>
            </a:r>
          </a:p>
          <a:p>
            <a:endParaRPr lang="en-GB" dirty="0"/>
          </a:p>
          <a:p>
            <a:r>
              <a:rPr lang="en-GB" dirty="0"/>
              <a:t>You can control the extensions that are considered source and header extensions in the Tool -&gt; Options -&gt; C/C++ Tab, Language Sub-Tab</a:t>
            </a:r>
          </a:p>
          <a:p>
            <a:endParaRPr lang="en-GB" dirty="0"/>
          </a:p>
          <a:p>
            <a:r>
              <a:rPr lang="en-GB" dirty="0"/>
              <a:t>In some cases where relative paths are used in #include statements, you may have to add “extra” directories</a:t>
            </a:r>
          </a:p>
          <a:p>
            <a:r>
              <a:rPr lang="en-GB" dirty="0"/>
              <a:t>	e.g. If a header file is included like this: #include “..\hardware\registers.h” </a:t>
            </a:r>
          </a:p>
          <a:p>
            <a:endParaRPr lang="en-GB" dirty="0"/>
          </a:p>
          <a:p>
            <a:r>
              <a:rPr lang="en-GB" dirty="0"/>
              <a:t>then you will need to include the PARENT directory of hardware, as well as, hardware itself.</a:t>
            </a:r>
          </a:p>
          <a:p>
            <a:endParaRPr lang="en-GB" dirty="0"/>
          </a:p>
          <a:p>
            <a:r>
              <a:rPr lang="en-GB" dirty="0"/>
              <a:t>If ++ adds “lots” of directories then VectorCAST can take a long time to scan the directories finding files. </a:t>
            </a:r>
          </a:p>
          <a:p>
            <a:endParaRPr lang="en-GB" dirty="0"/>
          </a:p>
          <a:p>
            <a:r>
              <a:rPr lang="en-GB" dirty="0"/>
              <a:t>VC will prompt if you want to continue while it is recursing, every 100 directories</a:t>
            </a:r>
          </a:p>
          <a:p>
            <a:endParaRPr lang="en-GB" dirty="0"/>
          </a:p>
          <a:p>
            <a:r>
              <a:rPr lang="en-GB" dirty="0"/>
              <a:t>If you have 100’s of include paths … the tools build settings repository method is a MUCH more preferable solution to the ++. </a:t>
            </a:r>
          </a:p>
          <a:p>
            <a:endParaRPr lang="en-GB" dirty="0"/>
          </a:p>
          <a:p>
            <a:r>
              <a:rPr lang="en-GB" dirty="0"/>
              <a:t>Or the tools options parse command line.</a:t>
            </a:r>
          </a:p>
          <a:p>
            <a:endParaRPr lang="en-GB" dirty="0"/>
          </a:p>
          <a:p>
            <a:r>
              <a:rPr lang="en-GB" dirty="0"/>
              <a:t>The number of directories needed is a useful measure of what DO-178B calls the data coupling of the project</a:t>
            </a:r>
          </a:p>
        </p:txBody>
      </p:sp>
      <p:sp>
        <p:nvSpPr>
          <p:cNvPr id="5" name="Folienbildplatzhalter 4">
            <a:extLst>
              <a:ext uri="{FF2B5EF4-FFF2-40B4-BE49-F238E27FC236}">
                <a16:creationId xmlns:a16="http://schemas.microsoft.com/office/drawing/2014/main" id="{692FF07E-AF08-48D0-A086-925890771D5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70356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9AA216-F31F-4C6B-B08C-D467E22015C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8C645183-4E26-4658-89E0-910A3F96126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753187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Relative paths are more portable</a:t>
            </a:r>
          </a:p>
          <a:p>
            <a:endParaRPr lang="en-GB" dirty="0"/>
          </a:p>
          <a:p>
            <a:r>
              <a:rPr lang="en-GB" dirty="0"/>
              <a:t>The format for an environment variable used as part of a directory path is for example</a:t>
            </a:r>
          </a:p>
          <a:p>
            <a:r>
              <a:rPr lang="en-GB" dirty="0"/>
              <a:t>	$(VCAST_MY_COMPILER_INSTALL_DIR) </a:t>
            </a:r>
          </a:p>
          <a:p>
            <a:endParaRPr lang="en-GB" dirty="0"/>
          </a:p>
          <a:p>
            <a:endParaRPr lang="en-GB" dirty="0"/>
          </a:p>
        </p:txBody>
      </p:sp>
      <p:sp>
        <p:nvSpPr>
          <p:cNvPr id="5" name="Folienbildplatzhalter 4">
            <a:extLst>
              <a:ext uri="{FF2B5EF4-FFF2-40B4-BE49-F238E27FC236}">
                <a16:creationId xmlns:a16="http://schemas.microsoft.com/office/drawing/2014/main" id="{5D798912-272B-4CD9-A4E7-0ADDD09D60E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11983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order of the include paths are given to the pre-processor ( usually the –I compiler option )  usually controls the order in which </a:t>
            </a:r>
          </a:p>
          <a:p>
            <a:r>
              <a:rPr lang="en-GB" dirty="0"/>
              <a:t>	a pre- processor finds header files so the order is important when header file names are duplicated.</a:t>
            </a:r>
          </a:p>
          <a:p>
            <a:endParaRPr lang="en-GB" dirty="0"/>
          </a:p>
          <a:p>
            <a:r>
              <a:rPr lang="en-GB" dirty="0"/>
              <a:t>But it is better NOT to have duplicate header names </a:t>
            </a:r>
            <a:r>
              <a:rPr lang="en-GB" dirty="0">
                <a:sym typeface="Wingdings" pitchFamily="2" charset="2"/>
              </a:rPr>
              <a:t></a:t>
            </a:r>
          </a:p>
          <a:p>
            <a:endParaRPr lang="en-GB" dirty="0">
              <a:sym typeface="Wingdings" pitchFamily="2" charset="2"/>
            </a:endParaRPr>
          </a:p>
          <a:p>
            <a:r>
              <a:rPr lang="en-GB" dirty="0">
                <a:sym typeface="Wingdings" pitchFamily="2" charset="2"/>
              </a:rPr>
              <a:t>Example of a not needing a sub-directory to be explicitly listed:</a:t>
            </a:r>
          </a:p>
          <a:p>
            <a:r>
              <a:rPr lang="en-GB" dirty="0">
                <a:sym typeface="Wingdings" pitchFamily="2" charset="2"/>
              </a:rPr>
              <a:t>	// foo.h</a:t>
            </a:r>
          </a:p>
          <a:p>
            <a:r>
              <a:rPr lang="en-GB" dirty="0">
                <a:sym typeface="Wingdings" pitchFamily="2" charset="2"/>
              </a:rPr>
              <a:t>	#include “subdir/bar.h”</a:t>
            </a:r>
          </a:p>
          <a:p>
            <a:endParaRPr lang="en-GB" dirty="0">
              <a:sym typeface="Wingdings" pitchFamily="2" charset="2"/>
            </a:endParaRPr>
          </a:p>
          <a:p>
            <a:r>
              <a:rPr lang="en-GB" dirty="0">
                <a:sym typeface="Wingdings" pitchFamily="2" charset="2"/>
              </a:rPr>
              <a:t>Directory containing foo.h must be explicitly listed, “subdir” does not have to be listed.</a:t>
            </a:r>
          </a:p>
          <a:p>
            <a:r>
              <a:rPr lang="en-GB" dirty="0">
                <a:sym typeface="Wingdings" pitchFamily="2" charset="2"/>
              </a:rPr>
              <a:t>	</a:t>
            </a:r>
            <a:endParaRPr lang="en-GB" dirty="0"/>
          </a:p>
          <a:p>
            <a:endParaRPr lang="en-GB" dirty="0"/>
          </a:p>
          <a:p>
            <a:endParaRPr lang="en-GB" dirty="0"/>
          </a:p>
        </p:txBody>
      </p:sp>
      <p:sp>
        <p:nvSpPr>
          <p:cNvPr id="5" name="Folienbildplatzhalter 4">
            <a:extLst>
              <a:ext uri="{FF2B5EF4-FFF2-40B4-BE49-F238E27FC236}">
                <a16:creationId xmlns:a16="http://schemas.microsoft.com/office/drawing/2014/main" id="{E69507F8-CC44-4CB3-99AE-8134BC07B7F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37097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DON’T use duplicate file names in the project</a:t>
            </a:r>
          </a:p>
          <a:p>
            <a:endParaRPr lang="en-GB" dirty="0"/>
          </a:p>
          <a:p>
            <a:r>
              <a:rPr lang="en-GB" dirty="0"/>
              <a:t>Duplicates usually point to a configuration problem</a:t>
            </a:r>
          </a:p>
          <a:p>
            <a:endParaRPr lang="en-GB" dirty="0"/>
          </a:p>
          <a:p>
            <a:r>
              <a:rPr lang="en-GB" dirty="0"/>
              <a:t>You might have two directories called “Native” and “PPC” that have duplicated headers It is unlikely that you would WANT both paths set in your VC configuration.</a:t>
            </a:r>
          </a:p>
        </p:txBody>
      </p:sp>
      <p:sp>
        <p:nvSpPr>
          <p:cNvPr id="5" name="Folienbildplatzhalter 4">
            <a:extLst>
              <a:ext uri="{FF2B5EF4-FFF2-40B4-BE49-F238E27FC236}">
                <a16:creationId xmlns:a16="http://schemas.microsoft.com/office/drawing/2014/main" id="{EE5B27BF-92C0-4AF9-984D-DB6D39DCF68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246009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Source Instrumentation is like leaving bread crumbs behind during application testing …  “Here I am 1, 2, 3 …”</a:t>
            </a:r>
          </a:p>
          <a:p>
            <a:endParaRPr lang="en-US" dirty="0"/>
          </a:p>
          <a:p>
            <a:r>
              <a:rPr lang="en-US" dirty="0"/>
              <a:t>We add procedure calls to your code.  These procedure calls invoke our instrumentation library functions.</a:t>
            </a:r>
          </a:p>
          <a:p>
            <a:endParaRPr lang="en-US" dirty="0"/>
          </a:p>
          <a:p>
            <a:r>
              <a:rPr lang="en-US" dirty="0"/>
              <a:t>The instrumentation library functions basically flip bits in memory to keep track of what statements  or branch outcomes have been executed/taken</a:t>
            </a:r>
          </a:p>
          <a:p>
            <a:endParaRPr lang="en-US" dirty="0"/>
          </a:p>
          <a:p>
            <a:r>
              <a:rPr lang="en-US" dirty="0"/>
              <a:t>It is hard to put an exact number on the overhead, as this is highly dependent on the compiler compile optimization, size of data items, and pointers etc.</a:t>
            </a:r>
          </a:p>
          <a:p>
            <a:endParaRPr lang="en-US" dirty="0"/>
          </a:p>
          <a:p>
            <a:endParaRPr lang="en-US" dirty="0"/>
          </a:p>
        </p:txBody>
      </p:sp>
      <p:sp>
        <p:nvSpPr>
          <p:cNvPr id="5" name="Folienbildplatzhalter 4">
            <a:extLst>
              <a:ext uri="{FF2B5EF4-FFF2-40B4-BE49-F238E27FC236}">
                <a16:creationId xmlns:a16="http://schemas.microsoft.com/office/drawing/2014/main" id="{20FB880C-66E1-4583-A2FC-55FBF63365F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10458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Most industries require combinations of the basic coverage types</a:t>
            </a:r>
          </a:p>
          <a:p>
            <a:endParaRPr lang="en-US" dirty="0"/>
          </a:p>
          <a:p>
            <a:r>
              <a:rPr lang="en-US" dirty="0"/>
              <a:t>Each Industry has its own terminology for these coverage types:</a:t>
            </a:r>
          </a:p>
          <a:p>
            <a:endParaRPr lang="en-US" dirty="0"/>
          </a:p>
          <a:p>
            <a:r>
              <a:rPr lang="en-US" dirty="0"/>
              <a:t>From the VectorCAST Tools Menu, you can select the Industry Type.</a:t>
            </a:r>
          </a:p>
          <a:p>
            <a:endParaRPr lang="en-US" dirty="0"/>
          </a:p>
          <a:p>
            <a:r>
              <a:rPr lang="en-US" dirty="0"/>
              <a:t>This will affect the coverage choices that you see in the other menus</a:t>
            </a:r>
          </a:p>
          <a:p>
            <a:endParaRPr lang="en-US" dirty="0"/>
          </a:p>
        </p:txBody>
      </p:sp>
      <p:sp>
        <p:nvSpPr>
          <p:cNvPr id="5" name="Folienbildplatzhalter 4">
            <a:extLst>
              <a:ext uri="{FF2B5EF4-FFF2-40B4-BE49-F238E27FC236}">
                <a16:creationId xmlns:a16="http://schemas.microsoft.com/office/drawing/2014/main" id="{F2FA7816-4AC9-4A1F-AAFD-058DDE8C3F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682909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VectorCAST/QA does more than just Coverage.  It also allows you run System Tests and use CBT analysis to intelligently run those Tests.</a:t>
            </a:r>
          </a:p>
          <a:p>
            <a:endParaRPr lang="en-US" dirty="0"/>
          </a:p>
          <a:p>
            <a:r>
              <a:rPr lang="en-US" dirty="0"/>
              <a:t>VectorCAST/Cover is used usually during system and functional testing</a:t>
            </a:r>
          </a:p>
          <a:p>
            <a:r>
              <a:rPr lang="en-US" dirty="0"/>
              <a:t>Cover is capturing the code coverage you have from your existing tests</a:t>
            </a:r>
          </a:p>
          <a:p>
            <a:r>
              <a:rPr lang="en-US" dirty="0"/>
              <a:t>You can share coverage data between all types of testing with VectorCAST</a:t>
            </a:r>
          </a:p>
          <a:p>
            <a:r>
              <a:rPr lang="en-US" dirty="0"/>
              <a:t>This sharing concept is important when doing requirements based testing, where you might run your high level requirements test first and later fill in the remaining coverage with unit test.</a:t>
            </a:r>
          </a:p>
        </p:txBody>
      </p:sp>
      <p:sp>
        <p:nvSpPr>
          <p:cNvPr id="5" name="Folienbildplatzhalter 4">
            <a:extLst>
              <a:ext uri="{FF2B5EF4-FFF2-40B4-BE49-F238E27FC236}">
                <a16:creationId xmlns:a16="http://schemas.microsoft.com/office/drawing/2014/main" id="{7C700D15-6F89-47F6-BDE9-0CA99F64864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1598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Can show these items on the real GUI menu …</a:t>
            </a:r>
          </a:p>
          <a:p>
            <a:endParaRPr lang="en-US"/>
          </a:p>
          <a:p>
            <a:r>
              <a:rPr lang="en-US"/>
              <a:t>Getting Started User Guide has detailed step-by-step tutorials for all products</a:t>
            </a:r>
          </a:p>
          <a:p>
            <a:endParaRPr lang="en-US"/>
          </a:p>
          <a:p>
            <a:r>
              <a:rPr lang="en-US"/>
              <a:t>We will get into more detail about the Diagnostic Item Later in the Class</a:t>
            </a:r>
          </a:p>
          <a:p>
            <a:endParaRPr lang="en-US"/>
          </a:p>
          <a:p>
            <a:r>
              <a:rPr lang="en-US"/>
              <a:t>Example environments are available for C/C++ and use the built-in MinGW compiler</a:t>
            </a:r>
          </a:p>
          <a:p>
            <a:endParaRPr lang="en-US"/>
          </a:p>
          <a:p>
            <a:r>
              <a:rPr lang="en-US"/>
              <a:t>If you email to support, you will get an auto response with a case number, the email will also have a link for you to check the case status</a:t>
            </a:r>
            <a:endParaRPr lang="en-US" dirty="0"/>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17699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7110691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Bring up the GUI, open an environment, and show the different windows.</a:t>
            </a:r>
          </a:p>
          <a:p>
            <a:r>
              <a:rPr lang="en-US"/>
              <a:t>Encourage them to start VC and do the same thing with you, although they will not have an environment available yet.</a:t>
            </a:r>
          </a:p>
          <a:p>
            <a:endParaRPr lang="en-US"/>
          </a:p>
          <a:p>
            <a:r>
              <a:rPr lang="en-US"/>
              <a:t>Show them how to change the size of different panes of hide them</a:t>
            </a:r>
          </a:p>
          <a:p>
            <a:endParaRPr lang="en-US"/>
          </a:p>
          <a:p>
            <a:r>
              <a:rPr lang="en-US"/>
              <a:t>Show them how to undock and dock a window</a:t>
            </a:r>
          </a:p>
          <a:p>
            <a:endParaRPr lang="en-US"/>
          </a:p>
          <a:p>
            <a:r>
              <a:rPr lang="en-US"/>
              <a:t>Show them how to use the “View” menu to restore the default layout.</a:t>
            </a:r>
          </a:p>
          <a:p>
            <a:endParaRPr lang="en-US"/>
          </a:p>
          <a:p>
            <a:r>
              <a:rPr lang="en-US"/>
              <a:t>Show them the help menu</a:t>
            </a:r>
          </a:p>
          <a:p>
            <a:endParaRPr lang="en-US"/>
          </a:p>
          <a:p>
            <a:r>
              <a:rPr lang="en-US"/>
              <a:t>Show them how the hover over tool tips work, especially in the options dialog</a:t>
            </a:r>
          </a:p>
          <a:p>
            <a:endParaRPr lang="en-US"/>
          </a:p>
          <a:p>
            <a:r>
              <a:rPr lang="en-US"/>
              <a:t>Explain the status bar:  </a:t>
            </a:r>
          </a:p>
          <a:p>
            <a:endParaRPr lang="en-US"/>
          </a:p>
          <a:p>
            <a:r>
              <a:rPr lang="en-US"/>
              <a:t>	Environment Status, shows link or compile error, or normal</a:t>
            </a:r>
          </a:p>
          <a:p>
            <a:r>
              <a:rPr lang="en-US"/>
              <a:t>	Coverage Status</a:t>
            </a:r>
          </a:p>
          <a:p>
            <a:r>
              <a:rPr lang="en-US"/>
              <a:t>	Current Working Directory</a:t>
            </a:r>
          </a:p>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0041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9066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
        <p:nvSpPr>
          <p:cNvPr id="5" name="Folienbildplatzhalter 4">
            <a:extLst>
              <a:ext uri="{FF2B5EF4-FFF2-40B4-BE49-F238E27FC236}">
                <a16:creationId xmlns:a16="http://schemas.microsoft.com/office/drawing/2014/main" id="{0525F4B3-D1DD-4210-8AF8-BB8982A1FFE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4753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pPr lvl="2"/>
            <a:r>
              <a:rPr lang="en-US" dirty="0"/>
              <a:t>It’s probably good to go over these points before </a:t>
            </a:r>
            <a:r>
              <a:rPr lang="en-US" dirty="0" err="1"/>
              <a:t>preceeding</a:t>
            </a:r>
            <a:r>
              <a:rPr lang="en-US" dirty="0"/>
              <a:t>:</a:t>
            </a:r>
          </a:p>
          <a:p>
            <a:pPr lvl="2"/>
            <a:r>
              <a:rPr lang="en-US" dirty="0"/>
              <a:t> </a:t>
            </a:r>
          </a:p>
          <a:p>
            <a:pPr lvl="2"/>
            <a:r>
              <a:rPr lang="en-US" dirty="0"/>
              <a:t>For this class, you will only create 1 VectorCAST Project (i.e. </a:t>
            </a:r>
            <a:r>
              <a:rPr lang="en-US" dirty="0" err="1"/>
              <a:t>TestCampaign</a:t>
            </a:r>
            <a:r>
              <a:rPr lang="en-US" dirty="0"/>
              <a:t>)</a:t>
            </a:r>
          </a:p>
          <a:p>
            <a:pPr lvl="2"/>
            <a:r>
              <a:rPr lang="en-US" dirty="0"/>
              <a:t>However, you will create several Test Environments inside of the Project </a:t>
            </a:r>
          </a:p>
          <a:p>
            <a:pPr lvl="2"/>
            <a:r>
              <a:rPr lang="en-US" dirty="0"/>
              <a:t>There is no need to close the Project, but Environments will be open and closed repeatedly</a:t>
            </a:r>
          </a:p>
          <a:p>
            <a:pPr lvl="2"/>
            <a:r>
              <a:rPr lang="en-US" dirty="0"/>
              <a:t>Only 1 Environment can be open at a time </a:t>
            </a:r>
          </a:p>
          <a:p>
            <a:pPr lvl="2"/>
            <a:r>
              <a:rPr lang="en-US" dirty="0"/>
              <a:t>Environments can only be opened by double clicking</a:t>
            </a:r>
          </a:p>
          <a:p>
            <a:pPr lvl="2"/>
            <a:r>
              <a:rPr lang="en-US" dirty="0"/>
              <a:t>Environments can only be closed by File-&gt;</a:t>
            </a:r>
            <a:r>
              <a:rPr lang="en-US" dirty="0" err="1"/>
              <a:t>CloseEnv</a:t>
            </a:r>
            <a:r>
              <a:rPr lang="en-US" dirty="0"/>
              <a:t>, although they sometimes will be </a:t>
            </a:r>
            <a:r>
              <a:rPr lang="en-US" dirty="0" err="1"/>
              <a:t>autoclosed</a:t>
            </a:r>
            <a:r>
              <a:rPr lang="en-US" dirty="0"/>
              <a:t> (when opening another env, e.g.)</a:t>
            </a:r>
          </a:p>
          <a:p>
            <a:pPr lvl="2"/>
            <a:r>
              <a:rPr lang="en-US" dirty="0"/>
              <a:t>Environments can also be created outside of the Project, but don’t do that!</a:t>
            </a:r>
          </a:p>
          <a:p>
            <a:pPr lvl="3"/>
            <a:r>
              <a:rPr lang="en-US" dirty="0"/>
              <a:t>A lot of students accidentally do this, so it may be good to show this and explain that this is legacy VC</a:t>
            </a:r>
          </a:p>
          <a:p>
            <a:pPr lvl="3"/>
            <a:endParaRPr lang="en-US" dirty="0"/>
          </a:p>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86514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pPr lvl="0"/>
            <a:r>
              <a:rPr lang="en-US"/>
              <a:t>On step 6, the test fails because log_err_cnt is incremented in this case (see source code)</a:t>
            </a:r>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72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9E7D608-8623-468D-88E0-1E0292058001}"/>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E72799B5-B65F-49F5-A60C-30419C0EEBBE}"/>
              </a:ext>
            </a:extLst>
          </p:cNvPr>
          <p:cNvSpPr>
            <a:spLocks noGrp="1"/>
          </p:cNvSpPr>
          <p:nvPr>
            <p:ph type="body" idx="1"/>
          </p:nvPr>
        </p:nvSpPr>
        <p:spPr/>
        <p:txBody>
          <a:bodyPr/>
          <a:lstStyle/>
          <a:p>
            <a:r>
              <a:rPr lang="en-US" dirty="0"/>
              <a:t>VectorCAST/QA does more than just Coverage.  It also allows you run System Tests and use CBT analysis to intelligently run those Tests.</a:t>
            </a:r>
          </a:p>
          <a:p>
            <a:endParaRPr lang="en-US" dirty="0"/>
          </a:p>
          <a:p>
            <a:r>
              <a:rPr lang="en-US" dirty="0"/>
              <a:t>VectorCAST/Cover is used usually during system and functional testing</a:t>
            </a:r>
          </a:p>
          <a:p>
            <a:r>
              <a:rPr lang="en-US" dirty="0"/>
              <a:t>Cover is capturing the code coverage you have from your existing tests</a:t>
            </a:r>
          </a:p>
          <a:p>
            <a:r>
              <a:rPr lang="en-US" dirty="0"/>
              <a:t>You can share coverage data between all types of testing with VectorCAST</a:t>
            </a:r>
          </a:p>
          <a:p>
            <a:r>
              <a:rPr lang="en-US" dirty="0"/>
              <a:t>This sharing concept is important when doing requirements based testing, where you might run your high level requirements test first and later fill in the remaining coverage with unit test.</a:t>
            </a:r>
          </a:p>
          <a:p>
            <a:endParaRPr lang="de-DE" dirty="0"/>
          </a:p>
        </p:txBody>
      </p:sp>
    </p:spTree>
    <p:extLst>
      <p:ext uri="{BB962C8B-B14F-4D97-AF65-F5344CB8AC3E}">
        <p14:creationId xmlns:p14="http://schemas.microsoft.com/office/powerpoint/2010/main" val="20875094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9CA945-258C-45E4-B19C-A04CB33389CA}"/>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DB3810B0-6663-43B6-8C74-306ABE13A8A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567414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bildplatzhalter 7">
            <a:extLst>
              <a:ext uri="{FF2B5EF4-FFF2-40B4-BE49-F238E27FC236}">
                <a16:creationId xmlns:a16="http://schemas.microsoft.com/office/drawing/2014/main" id="{0DF18026-DC5B-43A4-8CAB-DB9436FDA19E}"/>
              </a:ext>
            </a:extLst>
          </p:cNvPr>
          <p:cNvSpPr>
            <a:spLocks noGrp="1" noRot="1" noChangeAspect="1"/>
          </p:cNvSpPr>
          <p:nvPr>
            <p:ph type="sldImg"/>
          </p:nvPr>
        </p:nvSpPr>
        <p:spPr>
          <a:xfrm>
            <a:off x="234950" y="171450"/>
            <a:ext cx="6862763" cy="3860800"/>
          </a:xfrm>
        </p:spPr>
      </p:sp>
      <p:sp>
        <p:nvSpPr>
          <p:cNvPr id="9" name="Notizenplatzhalter 8">
            <a:extLst>
              <a:ext uri="{FF2B5EF4-FFF2-40B4-BE49-F238E27FC236}">
                <a16:creationId xmlns:a16="http://schemas.microsoft.com/office/drawing/2014/main" id="{15A88E55-BB50-44BE-B73F-F77356F1B0F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649822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F744861F-04B7-446C-B5EE-B97B1CCEAB67}"/>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E86C4028-79B7-4EA6-B5A9-F99AF4B1E76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975931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1.2: 4 events</a:t>
            </a:r>
          </a:p>
          <a:p>
            <a:r>
              <a:rPr lang="en-US"/>
              <a:t>1.4: You can use the parameter dialog or the expression 0..5/1 in the input value cell.  </a:t>
            </a:r>
          </a:p>
          <a:p>
            <a:r>
              <a:rPr lang="en-US"/>
              <a:t>	24 events, 4 events per call * 6 calls to Place Order because 0..5</a:t>
            </a:r>
          </a:p>
          <a:p>
            <a:r>
              <a:rPr lang="en-US"/>
              <a:t>1.5: Still 24 events, because we are doing “parallel varying” of the values 11 22 33 43 53 63</a:t>
            </a:r>
          </a:p>
          <a:p>
            <a:r>
              <a:rPr lang="en-US"/>
              <a:t>1.6: On the Test Case Options Tab</a:t>
            </a:r>
          </a:p>
          <a:p>
            <a:r>
              <a:rPr lang="en-US"/>
              <a:t>	96 because 4 events per call * 6 * 4</a:t>
            </a:r>
          </a:p>
          <a:p>
            <a:r>
              <a:rPr lang="en-US"/>
              <a:t>	</a:t>
            </a:r>
          </a:p>
          <a:p>
            <a:r>
              <a:rPr lang="en-US"/>
              <a:t>2.2: 11 Events.  We kill harness after the 10th event, and so we always get N+1.</a:t>
            </a:r>
          </a:p>
          <a:p>
            <a:r>
              <a:rPr lang="en-US"/>
              <a:t>	Draw attention to the flag text in the report that says: “Number of Events has Exceeded Selected Limit”</a:t>
            </a:r>
          </a:p>
          <a:p>
            <a:r>
              <a:rPr lang="en-US"/>
              <a:t>	Mention, that the real use of this is to stop “infinite loop” type tests</a:t>
            </a:r>
            <a:endParaRPr lang="en-US" dirty="0"/>
          </a:p>
        </p:txBody>
      </p:sp>
      <p:sp>
        <p:nvSpPr>
          <p:cNvPr id="7" name="Folienbildplatzhalter 6">
            <a:extLst>
              <a:ext uri="{FF2B5EF4-FFF2-40B4-BE49-F238E27FC236}">
                <a16:creationId xmlns:a16="http://schemas.microsoft.com/office/drawing/2014/main" id="{F1BE6341-049F-4A30-9BB1-38AAAECC951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85947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1.2: 4 events</a:t>
            </a:r>
          </a:p>
          <a:p>
            <a:r>
              <a:rPr lang="en-US" dirty="0"/>
              <a:t>1.4: You can use the parameter dialog or the expression 0..5/1 in the input value cell.  </a:t>
            </a:r>
          </a:p>
          <a:p>
            <a:r>
              <a:rPr lang="en-US" dirty="0"/>
              <a:t>	24 events, 4 events per call * 6 calls to Place Order because 0..5</a:t>
            </a:r>
          </a:p>
          <a:p>
            <a:r>
              <a:rPr lang="en-US" dirty="0"/>
              <a:t>1.5: Still 24 events, because we are doing “parallel varying” of the values 11 22 33 43 53 63</a:t>
            </a:r>
          </a:p>
          <a:p>
            <a:r>
              <a:rPr lang="en-US" dirty="0"/>
              <a:t>1.6: On the Test Case Options Tab</a:t>
            </a:r>
          </a:p>
          <a:p>
            <a:r>
              <a:rPr lang="en-US" dirty="0"/>
              <a:t>	96 because 4 events per call * 6 * 4</a:t>
            </a:r>
          </a:p>
          <a:p>
            <a:r>
              <a:rPr lang="en-US" dirty="0"/>
              <a:t>	</a:t>
            </a:r>
          </a:p>
          <a:p>
            <a:r>
              <a:rPr lang="en-US" dirty="0"/>
              <a:t>2.2: 11 Events.  We kill harness after the 10th event, and so we always get N+1.</a:t>
            </a:r>
          </a:p>
          <a:p>
            <a:r>
              <a:rPr lang="en-US" dirty="0"/>
              <a:t>	Draw attention to the flag text in the report that says: “Number of Events has Exceeded Selected Limit”</a:t>
            </a:r>
          </a:p>
          <a:p>
            <a:r>
              <a:rPr lang="en-US" dirty="0"/>
              <a:t>	Mention, that the real use of this is to stop “infinite loop” type tests</a:t>
            </a:r>
          </a:p>
          <a:p>
            <a:endParaRPr lang="en-US" dirty="0"/>
          </a:p>
          <a:p>
            <a:r>
              <a:rPr lang="en-US" dirty="0"/>
              <a:t>3.3: 1</a:t>
            </a:r>
          </a:p>
          <a:p>
            <a:r>
              <a:rPr lang="en-US" dirty="0"/>
              <a:t>3.5: 3, the VECTORCAST_INT1 value gets checked for every event except the 1st</a:t>
            </a:r>
          </a:p>
        </p:txBody>
      </p:sp>
      <p:sp>
        <p:nvSpPr>
          <p:cNvPr id="7" name="Folienbildplatzhalter 6">
            <a:extLst>
              <a:ext uri="{FF2B5EF4-FFF2-40B4-BE49-F238E27FC236}">
                <a16:creationId xmlns:a16="http://schemas.microsoft.com/office/drawing/2014/main" id="{3CDFCC4B-3A98-49BA-B072-E6DF37F9747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820528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9DD32E8-937D-4A22-869A-1BB1A81579F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F7886B1-4EED-4367-9F22-37726FBFD00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118566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Before starting the lab, now is a good time to do an “abstract demo”.  In other words, do a demo that is similar to what is coming up.  A good example may be the “</a:t>
            </a:r>
            <a:r>
              <a:rPr lang="en-US" dirty="0" err="1"/>
              <a:t>Add_Party_To_Waiting_List</a:t>
            </a:r>
            <a:r>
              <a:rPr lang="en-US" dirty="0"/>
              <a:t>” and “</a:t>
            </a:r>
            <a:r>
              <a:rPr lang="en-US" dirty="0" err="1"/>
              <a:t>Get_Next_Party_To_Be_Seated</a:t>
            </a:r>
            <a:r>
              <a:rPr lang="en-US" dirty="0"/>
              <a:t>” functions in the </a:t>
            </a:r>
            <a:r>
              <a:rPr lang="en-US" dirty="0" err="1"/>
              <a:t>manager.c</a:t>
            </a:r>
            <a:r>
              <a:rPr lang="en-US" dirty="0"/>
              <a:t> module.  This is a good example of why you may need to do a compound test because it makes no sense to call “</a:t>
            </a:r>
            <a:r>
              <a:rPr lang="en-US" dirty="0" err="1"/>
              <a:t>Get_Next_Party_To_Be_Seated</a:t>
            </a:r>
            <a:r>
              <a:rPr lang="en-US" dirty="0"/>
              <a:t>” without putting someone on the waiting list first.</a:t>
            </a:r>
          </a:p>
          <a:p>
            <a:r>
              <a:rPr lang="en-US" dirty="0"/>
              <a:t>…</a:t>
            </a:r>
          </a:p>
          <a:p>
            <a:r>
              <a:rPr lang="en-US" dirty="0"/>
              <a:t>This lab is a Simple Model of a Finite State Machine for a Dishwasher.  The intent of this demo is to show these features:</a:t>
            </a:r>
          </a:p>
          <a:p>
            <a:r>
              <a:rPr lang="en-US" dirty="0"/>
              <a:t>Initialization Tests</a:t>
            </a:r>
          </a:p>
          <a:p>
            <a:r>
              <a:rPr lang="en-US" dirty="0"/>
              <a:t>Auto </a:t>
            </a:r>
            <a:r>
              <a:rPr lang="en-US" dirty="0" err="1"/>
              <a:t>Init</a:t>
            </a:r>
            <a:r>
              <a:rPr lang="en-US" dirty="0"/>
              <a:t> Tests</a:t>
            </a:r>
          </a:p>
          <a:p>
            <a:r>
              <a:rPr lang="en-US" dirty="0"/>
              <a:t>Compound Tests</a:t>
            </a:r>
          </a:p>
          <a:p>
            <a:r>
              <a:rPr lang="en-US" dirty="0"/>
              <a:t>Stub By Function</a:t>
            </a:r>
          </a:p>
          <a:p>
            <a:r>
              <a:rPr lang="en-US" dirty="0"/>
              <a:t>When IDLE, the valid events are “start washing” or “stop”.</a:t>
            </a:r>
          </a:p>
          <a:p>
            <a:r>
              <a:rPr lang="en-US" dirty="0"/>
              <a:t>When Washing, the valid events are “start rinsing” or “stop”.</a:t>
            </a:r>
          </a:p>
          <a:p>
            <a:r>
              <a:rPr lang="en-US" dirty="0"/>
              <a:t>When Rinsing, the valid events are “start drying” or “stop”.</a:t>
            </a:r>
          </a:p>
          <a:p>
            <a:r>
              <a:rPr lang="en-US" dirty="0"/>
              <a:t>When Drying, the only valid event is “stop”.</a:t>
            </a:r>
          </a:p>
          <a:p>
            <a:endParaRPr lang="en-US" dirty="0"/>
          </a:p>
          <a:p>
            <a:r>
              <a:rPr lang="en-US" dirty="0"/>
              <a:t>In the code, there are additional routines that turn power on/off by setting a global variable.  The Wash/Rinse/Dry functions check that variable to make sure it’s okay to perform the cycle.  This will show how to </a:t>
            </a:r>
            <a:r>
              <a:rPr lang="en-US" dirty="0" err="1"/>
              <a:t>init</a:t>
            </a:r>
            <a:r>
              <a:rPr lang="en-US" dirty="0"/>
              <a:t> global data with an </a:t>
            </a:r>
            <a:r>
              <a:rPr lang="en-US" dirty="0" err="1"/>
              <a:t>Init</a:t>
            </a:r>
            <a:r>
              <a:rPr lang="en-US" dirty="0"/>
              <a:t> Case with a Compound, or an Auto </a:t>
            </a:r>
            <a:r>
              <a:rPr lang="en-US" dirty="0" err="1"/>
              <a:t>Init</a:t>
            </a:r>
            <a:r>
              <a:rPr lang="en-US" dirty="0"/>
              <a:t> Case without a compound.</a:t>
            </a:r>
          </a:p>
          <a:p>
            <a:endParaRPr lang="en-US" dirty="0"/>
          </a:p>
          <a:p>
            <a:r>
              <a:rPr lang="en-US" dirty="0"/>
              <a:t>Also, the Rinse Cycle code makes a call to “</a:t>
            </a:r>
            <a:r>
              <a:rPr lang="en-US" dirty="0" err="1"/>
              <a:t>check_heating_element</a:t>
            </a:r>
            <a:r>
              <a:rPr lang="en-US" dirty="0"/>
              <a:t>()” before transitioning to the Dry Cycle.  This is an opportunity to use Stub By Function because </a:t>
            </a:r>
            <a:r>
              <a:rPr lang="en-US" dirty="0" err="1"/>
              <a:t>check_heating_element</a:t>
            </a:r>
            <a:r>
              <a:rPr lang="en-US" dirty="0"/>
              <a:t>() returns an error by default.</a:t>
            </a:r>
          </a:p>
          <a:p>
            <a:r>
              <a:rPr lang="en-US" dirty="0"/>
              <a:t>Finally, a higher level Compound Test can be written to perform the entire Cycle, from IDLE thru Drying, and back to IDLE.</a:t>
            </a:r>
          </a:p>
        </p:txBody>
      </p:sp>
      <p:sp>
        <p:nvSpPr>
          <p:cNvPr id="7" name="Folienbildplatzhalter 6">
            <a:extLst>
              <a:ext uri="{FF2B5EF4-FFF2-40B4-BE49-F238E27FC236}">
                <a16:creationId xmlns:a16="http://schemas.microsoft.com/office/drawing/2014/main" id="{4538182D-C0A4-4459-BE91-F15F36C4072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548448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 Tests fail because we have not set the “powerOn” variable to True. A </a:t>
            </a:r>
            <a:r>
              <a:rPr lang="en-GB"/>
              <a:t>compound test case will be necessary</a:t>
            </a:r>
          </a:p>
          <a:p>
            <a:endParaRPr lang="en-US"/>
          </a:p>
          <a:p>
            <a:r>
              <a:rPr lang="en-GB"/>
              <a:t>- Make sure that </a:t>
            </a:r>
            <a:r>
              <a:rPr lang="en-US"/>
              <a:t>POWER_ON </a:t>
            </a:r>
            <a:r>
              <a:rPr lang="en-GB"/>
              <a:t>is called first. Suppose you get them in there in the wrong order, right click and move up/down</a:t>
            </a:r>
          </a:p>
          <a:p>
            <a:endParaRPr lang="en-US"/>
          </a:p>
          <a:p>
            <a:r>
              <a:rPr lang="en-US"/>
              <a:t>- Using a compound will solve the problem for both START_WASH &amp; START_RINSE, but it is somewhat tedious.  Is there a better way?  See next slide</a:t>
            </a:r>
          </a:p>
          <a:p>
            <a:endParaRPr lang="en-US"/>
          </a:p>
          <a:p>
            <a:endParaRPr lang="en-US"/>
          </a:p>
          <a:p>
            <a:endParaRPr lang="en-US"/>
          </a:p>
          <a:p>
            <a:endParaRPr lang="en-GB" dirty="0"/>
          </a:p>
        </p:txBody>
      </p:sp>
      <p:sp>
        <p:nvSpPr>
          <p:cNvPr id="7" name="Folienbildplatzhalter 6">
            <a:extLst>
              <a:ext uri="{FF2B5EF4-FFF2-40B4-BE49-F238E27FC236}">
                <a16:creationId xmlns:a16="http://schemas.microsoft.com/office/drawing/2014/main" id="{FA42B1A1-5DB9-46E9-B7DD-4CF8545D24E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582354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12AB3F60-0522-46A6-866F-27D3078DE923}"/>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B27064F-5269-44C2-97E7-554A26F1FA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225657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Sit back and let the class solve a problem on their own.</a:t>
            </a:r>
          </a:p>
          <a:p>
            <a:endParaRPr lang="en-US"/>
          </a:p>
          <a:p>
            <a:r>
              <a:rPr lang="en-US"/>
              <a:t>Resulting compound case should look like this:</a:t>
            </a:r>
          </a:p>
          <a:p>
            <a:endParaRPr lang="en-US"/>
          </a:p>
          <a:p>
            <a:r>
              <a:rPr lang="en-US"/>
              <a:t>applyPower()</a:t>
            </a:r>
          </a:p>
          <a:p>
            <a:r>
              <a:rPr lang="en-US"/>
              <a:t>EventHandler(EVENT_START_WASH)</a:t>
            </a:r>
          </a:p>
          <a:p>
            <a:r>
              <a:rPr lang="en-US"/>
              <a:t>EventHandler(EVENT_START_RINSE)</a:t>
            </a:r>
          </a:p>
          <a:p>
            <a:r>
              <a:rPr lang="en-US"/>
              <a:t>EventHandler(EVENT_START_DRY)</a:t>
            </a:r>
          </a:p>
          <a:p>
            <a:r>
              <a:rPr lang="en-US"/>
              <a:t>EventHandler(EVENT_STOP)</a:t>
            </a:r>
          </a:p>
          <a:p>
            <a:endParaRPr lang="en-US"/>
          </a:p>
          <a:p>
            <a:r>
              <a:rPr lang="en-US"/>
              <a:t>Check for STS_ALL_GOOD as expected value on each slot and verify that the global “currentState” goes back to STATE_IDLE on the last step.</a:t>
            </a:r>
          </a:p>
          <a:p>
            <a:endParaRPr lang="en-US"/>
          </a:p>
          <a:p>
            <a:r>
              <a:rPr lang="en-US"/>
              <a:t>For Extra Credit, use “Compound Only” feature to make sure the test doesn’t get executed.</a:t>
            </a:r>
          </a:p>
          <a:p>
            <a:endParaRPr lang="en-US" dirty="0"/>
          </a:p>
        </p:txBody>
      </p:sp>
      <p:sp>
        <p:nvSpPr>
          <p:cNvPr id="7" name="Folienbildplatzhalter 6">
            <a:extLst>
              <a:ext uri="{FF2B5EF4-FFF2-40B4-BE49-F238E27FC236}">
                <a16:creationId xmlns:a16="http://schemas.microsoft.com/office/drawing/2014/main" id="{0D9A046D-2702-4DF4-9E2F-8AC9218312F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8765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Just go through these, the definitions build on each other.</a:t>
            </a:r>
            <a:endParaRPr lang="en-US" dirty="0"/>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Sit back and let the class solve a problem on their own.</a:t>
            </a:r>
          </a:p>
          <a:p>
            <a:endParaRPr lang="en-US"/>
          </a:p>
          <a:p>
            <a:r>
              <a:rPr lang="en-US"/>
              <a:t>Resulting compound case should look like this:</a:t>
            </a:r>
          </a:p>
          <a:p>
            <a:endParaRPr lang="en-US"/>
          </a:p>
          <a:p>
            <a:r>
              <a:rPr lang="en-US"/>
              <a:t>applyPower()</a:t>
            </a:r>
          </a:p>
          <a:p>
            <a:r>
              <a:rPr lang="en-US"/>
              <a:t>EventHandler(EVENT_START_WASH)</a:t>
            </a:r>
          </a:p>
          <a:p>
            <a:r>
              <a:rPr lang="en-US"/>
              <a:t>EventHandler(EVENT_START_RINSE)</a:t>
            </a:r>
          </a:p>
          <a:p>
            <a:r>
              <a:rPr lang="en-US"/>
              <a:t>EventHandler(EVENT_START_DRY)</a:t>
            </a:r>
          </a:p>
          <a:p>
            <a:r>
              <a:rPr lang="en-US"/>
              <a:t>EventHandler(EVENT_STOP)</a:t>
            </a:r>
          </a:p>
          <a:p>
            <a:endParaRPr lang="en-US"/>
          </a:p>
          <a:p>
            <a:r>
              <a:rPr lang="en-US"/>
              <a:t>Check for STS_ALL_GOOD as expected value on each slot and verify that the global “currentState” goes back to STATE_IDLE on the last step.</a:t>
            </a:r>
          </a:p>
          <a:p>
            <a:endParaRPr lang="en-US"/>
          </a:p>
          <a:p>
            <a:r>
              <a:rPr lang="en-US"/>
              <a:t>For Extra Credit, use “Compound Only” feature to make sure the test doesn’t get executed.</a:t>
            </a:r>
          </a:p>
          <a:p>
            <a:endParaRPr lang="en-US" dirty="0"/>
          </a:p>
        </p:txBody>
      </p:sp>
      <p:sp>
        <p:nvSpPr>
          <p:cNvPr id="7" name="Folienbildplatzhalter 6">
            <a:extLst>
              <a:ext uri="{FF2B5EF4-FFF2-40B4-BE49-F238E27FC236}">
                <a16:creationId xmlns:a16="http://schemas.microsoft.com/office/drawing/2014/main" id="{0D9A046D-2702-4DF4-9E2F-8AC9218312F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2761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DBB3B2D-84F3-4DE6-BBAD-5E018637DCB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1DD8DD7-0A84-46A5-B26A-581EBF409DB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41219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Step 4:  With a Range Test, you can use 1 test for 100% coverage</a:t>
            </a:r>
          </a:p>
          <a:p>
            <a:r>
              <a:rPr lang="en-US"/>
              <a:t>Otherwise, you would need 5 (worst case)</a:t>
            </a:r>
          </a:p>
          <a:p>
            <a:endParaRPr lang="en-US"/>
          </a:p>
          <a:p>
            <a:endParaRPr lang="en-US" dirty="0"/>
          </a:p>
        </p:txBody>
      </p:sp>
      <p:sp>
        <p:nvSpPr>
          <p:cNvPr id="7" name="Folienbildplatzhalter 6">
            <a:extLst>
              <a:ext uri="{FF2B5EF4-FFF2-40B4-BE49-F238E27FC236}">
                <a16:creationId xmlns:a16="http://schemas.microsoft.com/office/drawing/2014/main" id="{E9AFB1A7-9254-4D3A-B4A4-4296AC9F0E4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75523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The test that needs to be added, in response to #6, is the “neither of both”.  i.e., Neither Pie, Nor Cake.  This will complete 100% Branch Coverage.</a:t>
            </a:r>
          </a:p>
          <a:p>
            <a:endParaRPr lang="en-US" dirty="0"/>
          </a:p>
        </p:txBody>
      </p:sp>
      <p:sp>
        <p:nvSpPr>
          <p:cNvPr id="7" name="Folienbildplatzhalter 6">
            <a:extLst>
              <a:ext uri="{FF2B5EF4-FFF2-40B4-BE49-F238E27FC236}">
                <a16:creationId xmlns:a16="http://schemas.microsoft.com/office/drawing/2014/main" id="{D7A303C9-5241-4AE5-BF02-ADE0697AA90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57529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The </a:t>
            </a:r>
            <a:r>
              <a:rPr lang="en-US" dirty="0" err="1"/>
              <a:t>seg</a:t>
            </a:r>
            <a:r>
              <a:rPr lang="en-US" dirty="0"/>
              <a:t> fault is somewhat dependent on the RSP being used …</a:t>
            </a:r>
          </a:p>
          <a:p>
            <a:r>
              <a:rPr lang="en-US" dirty="0"/>
              <a:t>	with MinGW, you will see the </a:t>
            </a:r>
            <a:r>
              <a:rPr lang="en-US" dirty="0" err="1"/>
              <a:t>seg</a:t>
            </a:r>
            <a:r>
              <a:rPr lang="en-US" dirty="0"/>
              <a:t> fault</a:t>
            </a:r>
          </a:p>
          <a:p>
            <a:endParaRPr lang="en-US" dirty="0"/>
          </a:p>
          <a:p>
            <a:r>
              <a:rPr lang="en-US" dirty="0"/>
              <a:t>Notes:</a:t>
            </a:r>
          </a:p>
          <a:p>
            <a:pPr marL="171450" indent="-171450">
              <a:buFontTx/>
              <a:buChar char="-"/>
            </a:pPr>
            <a:r>
              <a:rPr lang="en-US" dirty="0"/>
              <a:t>The 1</a:t>
            </a:r>
            <a:r>
              <a:rPr lang="en-US" baseline="30000" dirty="0"/>
              <a:t>st</a:t>
            </a:r>
            <a:r>
              <a:rPr lang="en-US" dirty="0"/>
              <a:t> green line is not always the 1</a:t>
            </a:r>
            <a:r>
              <a:rPr lang="en-US" baseline="30000" dirty="0"/>
              <a:t>st</a:t>
            </a:r>
            <a:r>
              <a:rPr lang="en-US" dirty="0"/>
              <a:t> executed line.  i.e., the FUT may call a function above it</a:t>
            </a:r>
          </a:p>
          <a:p>
            <a:pPr marL="171450" indent="-171450">
              <a:buFontTx/>
              <a:buChar char="-"/>
            </a:pPr>
            <a:r>
              <a:rPr lang="en-US" dirty="0"/>
              <a:t>There is not guarantee of a transition of Green to Red because:</a:t>
            </a:r>
          </a:p>
          <a:p>
            <a:pPr marL="315450" lvl="1" indent="-171450"/>
            <a:r>
              <a:rPr lang="en-US" dirty="0"/>
              <a:t>Some RSPs may not upload all coverage data after a </a:t>
            </a:r>
            <a:r>
              <a:rPr lang="en-US" dirty="0" err="1"/>
              <a:t>segfault</a:t>
            </a:r>
            <a:endParaRPr lang="en-US" dirty="0"/>
          </a:p>
          <a:p>
            <a:pPr marL="315450" lvl="1" indent="-171450"/>
            <a:r>
              <a:rPr lang="en-US" dirty="0"/>
              <a:t>If the crash happens after the 1</a:t>
            </a:r>
            <a:r>
              <a:rPr lang="en-US" baseline="30000" dirty="0"/>
              <a:t>st</a:t>
            </a:r>
            <a:r>
              <a:rPr lang="en-US" dirty="0"/>
              <a:t> time thru a loop, all lines in the block will be green.</a:t>
            </a:r>
          </a:p>
          <a:p>
            <a:pPr marL="315450" lvl="1" indent="-171450"/>
            <a:endParaRPr lang="en-US" dirty="0"/>
          </a:p>
          <a:p>
            <a:endParaRPr lang="en-US" dirty="0"/>
          </a:p>
          <a:p>
            <a:endParaRPr lang="en-US" dirty="0"/>
          </a:p>
        </p:txBody>
      </p:sp>
      <p:sp>
        <p:nvSpPr>
          <p:cNvPr id="7" name="Folienbildplatzhalter 6">
            <a:extLst>
              <a:ext uri="{FF2B5EF4-FFF2-40B4-BE49-F238E27FC236}">
                <a16:creationId xmlns:a16="http://schemas.microsoft.com/office/drawing/2014/main" id="{A12EB047-0D7E-42B0-B80D-133C88D6BC0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978890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Step 5:  This is somewhat dependent on the compiler being used …</a:t>
            </a:r>
          </a:p>
          <a:p>
            <a:r>
              <a:rPr lang="en-US" dirty="0"/>
              <a:t>	with MinGW, you will see the </a:t>
            </a:r>
            <a:r>
              <a:rPr lang="en-US" dirty="0" err="1"/>
              <a:t>seg</a:t>
            </a:r>
            <a:r>
              <a:rPr lang="en-US" dirty="0"/>
              <a:t> fault</a:t>
            </a:r>
          </a:p>
          <a:p>
            <a:endParaRPr lang="en-US" dirty="0"/>
          </a:p>
          <a:p>
            <a:endParaRPr lang="en-US" dirty="0"/>
          </a:p>
        </p:txBody>
      </p:sp>
      <p:sp>
        <p:nvSpPr>
          <p:cNvPr id="7" name="Folienbildplatzhalter 6">
            <a:extLst>
              <a:ext uri="{FF2B5EF4-FFF2-40B4-BE49-F238E27FC236}">
                <a16:creationId xmlns:a16="http://schemas.microsoft.com/office/drawing/2014/main" id="{EA92BB7C-2FB1-4B52-92A2-F718482BD11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429892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19C80C4E-5F36-4531-BC6B-7C9FC7E5F22A}"/>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F6F756E-2D82-4623-9785-56E3566B71F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65131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2.5: Only the “return” value is shown in the report, the input parameter is suppressed</a:t>
            </a:r>
          </a:p>
          <a:p>
            <a:endParaRPr lang="en-US"/>
          </a:p>
          <a:p>
            <a:r>
              <a:rPr lang="en-US"/>
              <a:t>2.7: Only Event 2 is shown in the report</a:t>
            </a:r>
          </a:p>
          <a:p>
            <a:endParaRPr lang="en-US"/>
          </a:p>
          <a:p>
            <a:r>
              <a:rPr lang="en-US"/>
              <a:t>2.8: You can open the Tool -&gt; Options, and click the “Default”  </a:t>
            </a:r>
          </a:p>
          <a:p>
            <a:endParaRPr lang="en-US"/>
          </a:p>
          <a:p>
            <a:r>
              <a:rPr lang="en-US"/>
              <a:t>3.4:  Should get a message like: “Printed boarding pass 1234”</a:t>
            </a:r>
          </a:p>
          <a:p>
            <a:endParaRPr lang="en-US"/>
          </a:p>
          <a:p>
            <a:endParaRPr lang="en-US" dirty="0"/>
          </a:p>
        </p:txBody>
      </p:sp>
      <p:sp>
        <p:nvSpPr>
          <p:cNvPr id="7" name="Folienbildplatzhalter 6">
            <a:extLst>
              <a:ext uri="{FF2B5EF4-FFF2-40B4-BE49-F238E27FC236}">
                <a16:creationId xmlns:a16="http://schemas.microsoft.com/office/drawing/2014/main" id="{50339E13-5C4C-43DF-BBA8-E26EEEBD81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691422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2.5: Only the “return” value is shown in the report, the input parameter is suppressed</a:t>
            </a:r>
          </a:p>
          <a:p>
            <a:endParaRPr lang="en-US"/>
          </a:p>
          <a:p>
            <a:r>
              <a:rPr lang="en-US"/>
              <a:t>2.7: Only Event 2 is shown in the report</a:t>
            </a:r>
          </a:p>
          <a:p>
            <a:endParaRPr lang="en-US"/>
          </a:p>
          <a:p>
            <a:r>
              <a:rPr lang="en-US"/>
              <a:t>2.8: You can open the Tool -&gt; Options, and click the “Default”  </a:t>
            </a:r>
          </a:p>
          <a:p>
            <a:endParaRPr lang="en-US"/>
          </a:p>
          <a:p>
            <a:r>
              <a:rPr lang="en-US"/>
              <a:t>3.4:  Should get a message like: “Printed boarding pass 1234”</a:t>
            </a:r>
          </a:p>
          <a:p>
            <a:endParaRPr lang="en-US"/>
          </a:p>
          <a:p>
            <a:endParaRPr lang="en-US" dirty="0"/>
          </a:p>
        </p:txBody>
      </p:sp>
      <p:sp>
        <p:nvSpPr>
          <p:cNvPr id="7" name="Folienbildplatzhalter 6">
            <a:extLst>
              <a:ext uri="{FF2B5EF4-FFF2-40B4-BE49-F238E27FC236}">
                <a16:creationId xmlns:a16="http://schemas.microsoft.com/office/drawing/2014/main" id="{50339E13-5C4C-43DF-BBA8-E26EEEBD81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7942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2.5: Only the “return” value is shown in the report, the input parameter is suppressed</a:t>
            </a:r>
          </a:p>
          <a:p>
            <a:endParaRPr lang="en-US"/>
          </a:p>
          <a:p>
            <a:r>
              <a:rPr lang="en-US"/>
              <a:t>2.7: Only Event 2 is shown in the report</a:t>
            </a:r>
          </a:p>
          <a:p>
            <a:endParaRPr lang="en-US"/>
          </a:p>
          <a:p>
            <a:r>
              <a:rPr lang="en-US"/>
              <a:t>2.8: You can open the Tool -&gt; Options, and click the “Default”  </a:t>
            </a:r>
          </a:p>
          <a:p>
            <a:endParaRPr lang="en-US"/>
          </a:p>
          <a:p>
            <a:r>
              <a:rPr lang="en-US"/>
              <a:t>3.4:  Should get a message like: “Printed boarding pass 1234”</a:t>
            </a:r>
          </a:p>
          <a:p>
            <a:endParaRPr lang="en-US"/>
          </a:p>
          <a:p>
            <a:endParaRPr lang="en-US" dirty="0"/>
          </a:p>
        </p:txBody>
      </p:sp>
      <p:sp>
        <p:nvSpPr>
          <p:cNvPr id="7" name="Folienbildplatzhalter 6">
            <a:extLst>
              <a:ext uri="{FF2B5EF4-FFF2-40B4-BE49-F238E27FC236}">
                <a16:creationId xmlns:a16="http://schemas.microsoft.com/office/drawing/2014/main" id="{50339E13-5C4C-43DF-BBA8-E26EEEBD81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79933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 North America</a:t>
            </a: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9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3.xml"/><Relationship Id="rId2" Type="http://schemas.openxmlformats.org/officeDocument/2006/relationships/tags" Target="../tags/tag3.xml"/><Relationship Id="rId16" Type="http://schemas.openxmlformats.org/officeDocument/2006/relationships/image" Target="../media/image14.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6.xml"/><Relationship Id="rId5" Type="http://schemas.openxmlformats.org/officeDocument/2006/relationships/tags" Target="../tags/tag6.xml"/><Relationship Id="rId15" Type="http://schemas.openxmlformats.org/officeDocument/2006/relationships/image" Target="../media/image13.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Product Line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Testing with VectorCAST/QA</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for </a:t>
            </a:r>
            <a:r>
              <a:rPr lang="en-US" dirty="0" err="1"/>
              <a:t>Clear_Table</a:t>
            </a:r>
            <a:endParaRPr lang="en-US" dirty="0"/>
          </a:p>
          <a:p>
            <a:pPr lvl="1">
              <a:buClr>
                <a:srgbClr val="000000"/>
              </a:buClr>
              <a:buSzPct val="100000"/>
              <a:buFont typeface="Wingdings 3" panose="05040102010807070707" pitchFamily="18" charset="2"/>
              <a:buAutoNum type="arabicPeriod"/>
            </a:pPr>
            <a:r>
              <a:rPr lang="en-US" dirty="0"/>
              <a:t>Enter 5 for the table value</a:t>
            </a:r>
          </a:p>
          <a:p>
            <a:pPr lvl="1">
              <a:buClr>
                <a:srgbClr val="000000"/>
              </a:buClr>
              <a:buSzPct val="100000"/>
              <a:buFont typeface="Wingdings 3" panose="05040102010807070707" pitchFamily="18" charset="2"/>
              <a:buAutoNum type="arabicPeriod"/>
            </a:pPr>
            <a:r>
              <a:rPr lang="en-US" dirty="0"/>
              <a:t>Set Tools-&gt;Options-&gt;Execute-&gt;“Redirect standard output”</a:t>
            </a:r>
          </a:p>
          <a:p>
            <a:pPr lvl="1">
              <a:buClr>
                <a:srgbClr val="000000"/>
              </a:buClr>
              <a:buSzPct val="100000"/>
              <a:buFont typeface="Wingdings 3" panose="05040102010807070707" pitchFamily="18" charset="2"/>
              <a:buAutoNum type="arabicPeriod"/>
            </a:pPr>
            <a:r>
              <a:rPr lang="en-US" dirty="0"/>
              <a:t>Run the test</a:t>
            </a:r>
          </a:p>
          <a:p>
            <a:pPr lvl="1">
              <a:buClr>
                <a:srgbClr val="000000"/>
              </a:buClr>
              <a:buSzPct val="100000"/>
              <a:buFont typeface="Wingdings 3" panose="05040102010807070707" pitchFamily="18" charset="2"/>
              <a:buAutoNum type="arabicPeriod"/>
            </a:pPr>
            <a:r>
              <a:rPr lang="en-US" dirty="0"/>
              <a:t>Examine the execution report and note the Standard Output at the bottom</a:t>
            </a:r>
          </a:p>
          <a:p>
            <a:pPr marL="0" lvl="1" indent="0">
              <a:buClr>
                <a:srgbClr val="000000"/>
              </a:buClr>
              <a:buSzPct val="100000"/>
              <a:buNone/>
            </a:pPr>
            <a:endParaRPr lang="en-US" dirty="0"/>
          </a:p>
          <a:p>
            <a:pPr marL="252000" lvl="2"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C2E60377-EB30-4E0E-A982-25C49E7C0FF9}"/>
              </a:ext>
            </a:extLst>
          </p:cNvPr>
          <p:cNvSpPr>
            <a:spLocks noGrp="1"/>
          </p:cNvSpPr>
          <p:nvPr>
            <p:ph type="body" sz="quarter" idx="12"/>
          </p:nvPr>
        </p:nvSpPr>
        <p:spPr/>
        <p:txBody>
          <a:bodyPr/>
          <a:lstStyle/>
          <a:p>
            <a:r>
              <a:rPr lang="en-US" dirty="0"/>
              <a:t>Redirecting Standard Output to Execution Report</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855949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endParaRPr lang="en-US" dirty="0"/>
          </a:p>
          <a:p>
            <a:pPr marL="0" lvl="1" indent="0">
              <a:buClr>
                <a:srgbClr val="000000"/>
              </a:buClr>
              <a:buSzPct val="100000"/>
              <a:buNone/>
            </a:pPr>
            <a:r>
              <a:rPr lang="en-US" dirty="0"/>
              <a:t>Now, lets save some of these options so that other environments can take advantage</a:t>
            </a:r>
          </a:p>
          <a:p>
            <a:pPr marL="252000" lvl="2" indent="0">
              <a:buClr>
                <a:srgbClr val="000000"/>
              </a:buClr>
              <a:buSzPct val="100000"/>
              <a:buNone/>
            </a:pPr>
            <a:r>
              <a:rPr lang="en-US" dirty="0"/>
              <a:t> </a:t>
            </a:r>
          </a:p>
          <a:p>
            <a:pPr lvl="2">
              <a:buClr>
                <a:srgbClr val="000000"/>
              </a:buClr>
              <a:buSzPct val="100000"/>
            </a:pPr>
            <a:r>
              <a:rPr lang="en-US" dirty="0"/>
              <a:t>Close any open Environment</a:t>
            </a:r>
          </a:p>
          <a:p>
            <a:pPr lvl="2">
              <a:buClr>
                <a:srgbClr val="000000"/>
              </a:buClr>
              <a:buSzPct val="100000"/>
            </a:pPr>
            <a:r>
              <a:rPr lang="en-US" dirty="0"/>
              <a:t>At the top of your Project, do </a:t>
            </a:r>
            <a:r>
              <a:rPr lang="en-US" dirty="0" err="1"/>
              <a:t>RightMouse</a:t>
            </a:r>
            <a:r>
              <a:rPr lang="en-US" dirty="0"/>
              <a:t>-&gt;</a:t>
            </a:r>
            <a:r>
              <a:rPr lang="en-US" dirty="0" err="1"/>
              <a:t>OpenConfiguration</a:t>
            </a:r>
            <a:endParaRPr lang="en-US" dirty="0"/>
          </a:p>
          <a:p>
            <a:pPr lvl="2">
              <a:buClr>
                <a:srgbClr val="000000"/>
              </a:buClr>
              <a:buSzPct val="100000"/>
            </a:pPr>
            <a:r>
              <a:rPr lang="en-US" dirty="0"/>
              <a:t>In the Right Hand Pane, find (ctrl-F) &amp; change these values:</a:t>
            </a:r>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marL="252000" lvl="2" indent="0">
              <a:buClr>
                <a:srgbClr val="000000"/>
              </a:buClr>
              <a:buSzPct val="100000"/>
              <a:buNone/>
            </a:pPr>
            <a:r>
              <a:rPr lang="en-US" dirty="0"/>
              <a:t> </a:t>
            </a:r>
          </a:p>
          <a:p>
            <a:pPr marL="252000" lvl="2" indent="0">
              <a:buClr>
                <a:srgbClr val="000000"/>
              </a:buClr>
              <a:buSzPct val="100000"/>
              <a:buNone/>
            </a:pPr>
            <a:r>
              <a:rPr lang="en-US" dirty="0"/>
              <a:t> </a:t>
            </a:r>
          </a:p>
          <a:p>
            <a:pPr lvl="2">
              <a:buClr>
                <a:srgbClr val="000000"/>
              </a:buClr>
              <a:buSzPct val="100000"/>
            </a:pPr>
            <a:r>
              <a:rPr lang="en-US" dirty="0"/>
              <a:t>Rebuild All Environments in order to pick up these options:</a:t>
            </a:r>
          </a:p>
          <a:p>
            <a:pPr lvl="3">
              <a:buClr>
                <a:srgbClr val="000000"/>
              </a:buClr>
              <a:buSzPct val="100000"/>
            </a:pPr>
            <a:r>
              <a:rPr lang="en-US" sz="1600" dirty="0"/>
              <a:t>From top of Project Tree:  </a:t>
            </a:r>
            <a:r>
              <a:rPr lang="en-US" sz="1600" dirty="0" err="1"/>
              <a:t>RightMouse</a:t>
            </a:r>
            <a:r>
              <a:rPr lang="en-US" sz="1600" dirty="0"/>
              <a:t>-&gt;Build</a:t>
            </a:r>
          </a:p>
          <a:p>
            <a:pPr marL="252000" lvl="2"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C2E60377-EB30-4E0E-A982-25C49E7C0FF9}"/>
              </a:ext>
            </a:extLst>
          </p:cNvPr>
          <p:cNvSpPr>
            <a:spLocks noGrp="1"/>
          </p:cNvSpPr>
          <p:nvPr>
            <p:ph type="body" sz="quarter" idx="12"/>
          </p:nvPr>
        </p:nvSpPr>
        <p:spPr/>
        <p:txBody>
          <a:bodyPr/>
          <a:lstStyle/>
          <a:p>
            <a:r>
              <a:rPr lang="en-US" dirty="0"/>
              <a:t>Saving the Options</a:t>
            </a:r>
          </a:p>
        </p:txBody>
      </p:sp>
      <p:sp>
        <p:nvSpPr>
          <p:cNvPr id="3" name="Title 2"/>
          <p:cNvSpPr>
            <a:spLocks noGrp="1"/>
          </p:cNvSpPr>
          <p:nvPr>
            <p:ph type="title"/>
          </p:nvPr>
        </p:nvSpPr>
        <p:spPr/>
        <p:txBody>
          <a:bodyPr/>
          <a:lstStyle/>
          <a:p>
            <a:r>
              <a:rPr lang="en-US"/>
              <a:t>Lab:  Test Reports</a:t>
            </a:r>
            <a:endParaRPr lang="en-US" dirty="0"/>
          </a:p>
        </p:txBody>
      </p:sp>
      <p:grpSp>
        <p:nvGrpSpPr>
          <p:cNvPr id="13" name="Group 12">
            <a:extLst>
              <a:ext uri="{FF2B5EF4-FFF2-40B4-BE49-F238E27FC236}">
                <a16:creationId xmlns:a16="http://schemas.microsoft.com/office/drawing/2014/main" id="{4A930E52-5435-4E3E-97F1-6CE579242BF3}"/>
              </a:ext>
            </a:extLst>
          </p:cNvPr>
          <p:cNvGrpSpPr/>
          <p:nvPr/>
        </p:nvGrpSpPr>
        <p:grpSpPr>
          <a:xfrm>
            <a:off x="1278523" y="3306565"/>
            <a:ext cx="6951077" cy="1619768"/>
            <a:chOff x="1278523" y="4543994"/>
            <a:chExt cx="6951077" cy="1619768"/>
          </a:xfrm>
        </p:grpSpPr>
        <p:pic>
          <p:nvPicPr>
            <p:cNvPr id="2" name="Picture 1">
              <a:extLst>
                <a:ext uri="{FF2B5EF4-FFF2-40B4-BE49-F238E27FC236}">
                  <a16:creationId xmlns:a16="http://schemas.microsoft.com/office/drawing/2014/main" id="{7696DCFC-267F-4178-8A37-DB689F4017A7}"/>
                </a:ext>
              </a:extLst>
            </p:cNvPr>
            <p:cNvPicPr>
              <a:picLocks noChangeAspect="1"/>
            </p:cNvPicPr>
            <p:nvPr/>
          </p:nvPicPr>
          <p:blipFill>
            <a:blip r:embed="rId3"/>
            <a:stretch>
              <a:fillRect/>
            </a:stretch>
          </p:blipFill>
          <p:spPr>
            <a:xfrm>
              <a:off x="1278523" y="4543994"/>
              <a:ext cx="4817477" cy="382339"/>
            </a:xfrm>
            <a:prstGeom prst="rect">
              <a:avLst/>
            </a:prstGeom>
          </p:spPr>
        </p:pic>
        <p:pic>
          <p:nvPicPr>
            <p:cNvPr id="6" name="Picture 5">
              <a:extLst>
                <a:ext uri="{FF2B5EF4-FFF2-40B4-BE49-F238E27FC236}">
                  <a16:creationId xmlns:a16="http://schemas.microsoft.com/office/drawing/2014/main" id="{CD765061-B654-4CBD-885C-748A0E3C5DEF}"/>
                </a:ext>
              </a:extLst>
            </p:cNvPr>
            <p:cNvPicPr>
              <a:picLocks noChangeAspect="1"/>
            </p:cNvPicPr>
            <p:nvPr/>
          </p:nvPicPr>
          <p:blipFill>
            <a:blip r:embed="rId4"/>
            <a:stretch>
              <a:fillRect/>
            </a:stretch>
          </p:blipFill>
          <p:spPr>
            <a:xfrm>
              <a:off x="1292776" y="4977244"/>
              <a:ext cx="4803224" cy="355222"/>
            </a:xfrm>
            <a:prstGeom prst="rect">
              <a:avLst/>
            </a:prstGeom>
          </p:spPr>
        </p:pic>
        <p:pic>
          <p:nvPicPr>
            <p:cNvPr id="9" name="Picture 8">
              <a:extLst>
                <a:ext uri="{FF2B5EF4-FFF2-40B4-BE49-F238E27FC236}">
                  <a16:creationId xmlns:a16="http://schemas.microsoft.com/office/drawing/2014/main" id="{A0752FA2-356A-4B04-A7E3-6D1EBFE6EDB1}"/>
                </a:ext>
              </a:extLst>
            </p:cNvPr>
            <p:cNvPicPr>
              <a:picLocks noChangeAspect="1"/>
            </p:cNvPicPr>
            <p:nvPr/>
          </p:nvPicPr>
          <p:blipFill>
            <a:blip r:embed="rId5"/>
            <a:stretch>
              <a:fillRect/>
            </a:stretch>
          </p:blipFill>
          <p:spPr>
            <a:xfrm>
              <a:off x="1292776" y="5870077"/>
              <a:ext cx="4803224" cy="293685"/>
            </a:xfrm>
            <a:prstGeom prst="rect">
              <a:avLst/>
            </a:prstGeom>
          </p:spPr>
        </p:pic>
        <p:pic>
          <p:nvPicPr>
            <p:cNvPr id="10" name="Picture 9">
              <a:extLst>
                <a:ext uri="{FF2B5EF4-FFF2-40B4-BE49-F238E27FC236}">
                  <a16:creationId xmlns:a16="http://schemas.microsoft.com/office/drawing/2014/main" id="{FCBB87DB-B67A-4F67-8CD7-23DEF5E46F0E}"/>
                </a:ext>
              </a:extLst>
            </p:cNvPr>
            <p:cNvPicPr>
              <a:picLocks noChangeAspect="1"/>
            </p:cNvPicPr>
            <p:nvPr/>
          </p:nvPicPr>
          <p:blipFill>
            <a:blip r:embed="rId6"/>
            <a:stretch>
              <a:fillRect/>
            </a:stretch>
          </p:blipFill>
          <p:spPr>
            <a:xfrm>
              <a:off x="1292776" y="5417235"/>
              <a:ext cx="6936824" cy="351020"/>
            </a:xfrm>
            <a:prstGeom prst="rect">
              <a:avLst/>
            </a:prstGeom>
          </p:spPr>
        </p:pic>
      </p:grpSp>
    </p:spTree>
    <p:extLst>
      <p:ext uri="{BB962C8B-B14F-4D97-AF65-F5344CB8AC3E}">
        <p14:creationId xmlns:p14="http://schemas.microsoft.com/office/powerpoint/2010/main" val="3158131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Regression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D559264-3B6F-406A-AB74-1AD0E3A21F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A9618CD-20D5-4537-801A-37FCD6AE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804263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manager.c or use an existing one</a:t>
            </a:r>
          </a:p>
          <a:p>
            <a:pPr lvl="1">
              <a:buClr>
                <a:srgbClr val="000000"/>
              </a:buClr>
              <a:buSzPct val="100000"/>
              <a:buFont typeface="Wingdings 3" panose="05040102010807070707" pitchFamily="18" charset="2"/>
              <a:buAutoNum type="arabicPeriod"/>
            </a:pPr>
            <a:r>
              <a:rPr lang="en-US" dirty="0"/>
              <a:t>Build a Test for the Place_Order Function and call it: STEAK</a:t>
            </a:r>
          </a:p>
          <a:p>
            <a:pPr lvl="2">
              <a:buClr>
                <a:srgbClr val="000000"/>
              </a:buClr>
              <a:buSzPct val="100000"/>
              <a:buFont typeface="Wingdings 3" panose="05040102010807070707" pitchFamily="18" charset="2"/>
              <a:buAutoNum type="arabicPeriod"/>
            </a:pPr>
            <a:r>
              <a:rPr lang="en-US" dirty="0"/>
              <a:t>Seat: 1,  Table: 1, Order-&gt;Entrée:  STEAK, Return value of 14</a:t>
            </a:r>
          </a:p>
          <a:p>
            <a:pPr lvl="2">
              <a:buClr>
                <a:srgbClr val="000000"/>
              </a:buClr>
              <a:buSzPct val="100000"/>
              <a:buFont typeface="Wingdings 3" panose="05040102010807070707" pitchFamily="18" charset="2"/>
              <a:buAutoNum type="arabicPeriod"/>
            </a:pPr>
            <a:r>
              <a:rPr lang="en-US" dirty="0"/>
              <a:t>Run the test and make sure it passes</a:t>
            </a:r>
          </a:p>
          <a:p>
            <a:pPr lvl="1">
              <a:buClr>
                <a:srgbClr val="000000"/>
              </a:buClr>
              <a:buSzPct val="100000"/>
              <a:buFont typeface="Wingdings 3" panose="05040102010807070707" pitchFamily="18" charset="2"/>
              <a:buAutoNum type="arabicPeriod"/>
            </a:pPr>
            <a:r>
              <a:rPr lang="en-US" dirty="0"/>
              <a:t>Export the Test Script (Test-&gt;Scripting-&gt;Export)</a:t>
            </a:r>
          </a:p>
          <a:p>
            <a:pPr lvl="2">
              <a:buClr>
                <a:srgbClr val="000000"/>
              </a:buClr>
              <a:buSzPct val="100000"/>
              <a:buFont typeface="Wingdings 3" panose="05040102010807070707" pitchFamily="18" charset="2"/>
              <a:buAutoNum type="arabicPeriod"/>
            </a:pPr>
            <a:r>
              <a:rPr lang="en-US" dirty="0"/>
              <a:t>Make sure that only STEAK is highlighted</a:t>
            </a:r>
          </a:p>
          <a:p>
            <a:pPr lvl="2">
              <a:buClr>
                <a:srgbClr val="000000"/>
              </a:buClr>
              <a:buSzPct val="100000"/>
              <a:buFont typeface="Wingdings 3" panose="05040102010807070707" pitchFamily="18" charset="2"/>
              <a:buAutoNum type="arabicPeriod"/>
            </a:pPr>
            <a:r>
              <a:rPr lang="en-US" dirty="0"/>
              <a:t>Name the file: myTest.tst</a:t>
            </a:r>
          </a:p>
          <a:p>
            <a:pPr lvl="1">
              <a:buClr>
                <a:srgbClr val="000000"/>
              </a:buClr>
              <a:buSzPct val="100000"/>
              <a:buFont typeface="Wingdings 3" panose="05040102010807070707" pitchFamily="18" charset="2"/>
              <a:buAutoNum type="arabicPeriod"/>
            </a:pPr>
            <a:r>
              <a:rPr lang="en-US" dirty="0"/>
              <a:t>Edit the Test Script and make the following changes</a:t>
            </a:r>
          </a:p>
          <a:p>
            <a:pPr lvl="2">
              <a:buClr>
                <a:srgbClr val="000000"/>
              </a:buClr>
              <a:buSzPct val="100000"/>
              <a:buFont typeface="Wingdings 3" panose="05040102010807070707" pitchFamily="18" charset="2"/>
              <a:buAutoNum type="arabicPeriod"/>
            </a:pPr>
            <a:r>
              <a:rPr lang="en-US" dirty="0"/>
              <a:t>TEST.NAME:  Change Name to:  CHICKEN</a:t>
            </a:r>
          </a:p>
          <a:p>
            <a:pPr lvl="2">
              <a:buClr>
                <a:srgbClr val="000000"/>
              </a:buClr>
              <a:buSzPct val="100000"/>
              <a:buFont typeface="Wingdings 3" panose="05040102010807070707" pitchFamily="18" charset="2"/>
              <a:buAutoNum type="arabicPeriod"/>
            </a:pPr>
            <a:r>
              <a:rPr lang="en-US" dirty="0"/>
              <a:t>Order-&gt;Entrée:  Change value to: CHICKEN</a:t>
            </a:r>
          </a:p>
          <a:p>
            <a:pPr lvl="2">
              <a:buClr>
                <a:srgbClr val="000000"/>
              </a:buClr>
              <a:buSzPct val="100000"/>
              <a:buFont typeface="Wingdings 3" panose="05040102010807070707" pitchFamily="18" charset="2"/>
              <a:buAutoNum type="arabicPeriod"/>
            </a:pPr>
            <a:r>
              <a:rPr lang="en-US" dirty="0"/>
              <a:t>Return:  Change value from 14.0 to 10.0</a:t>
            </a:r>
          </a:p>
          <a:p>
            <a:pPr lvl="1">
              <a:buClr>
                <a:srgbClr val="000000"/>
              </a:buClr>
              <a:buSzPct val="100000"/>
              <a:buFont typeface="Wingdings 3" panose="05040102010807070707" pitchFamily="18" charset="2"/>
              <a:buAutoNum type="arabicPeriod"/>
            </a:pPr>
            <a:r>
              <a:rPr lang="en-US" dirty="0"/>
              <a:t>Import the myTest.tst script (Test-&gt;Scripting-&gt;Import)</a:t>
            </a:r>
          </a:p>
          <a:p>
            <a:pPr lvl="2">
              <a:buClr>
                <a:srgbClr val="000000"/>
              </a:buClr>
              <a:buSzPct val="100000"/>
              <a:buFont typeface="Wingdings 3" panose="05040102010807070707" pitchFamily="18" charset="2"/>
              <a:buAutoNum type="arabicPeriod"/>
            </a:pPr>
            <a:r>
              <a:rPr lang="en-US" dirty="0"/>
              <a:t>Verify that you see a new test called CHICKEN next to STEAK</a:t>
            </a:r>
          </a:p>
          <a:p>
            <a:pPr lvl="2">
              <a:buClr>
                <a:srgbClr val="000000"/>
              </a:buClr>
              <a:buSzPct val="100000"/>
              <a:buFont typeface="Wingdings 3" panose="05040102010807070707" pitchFamily="18" charset="2"/>
              <a:buAutoNum type="arabicPeriod"/>
            </a:pPr>
            <a:r>
              <a:rPr lang="en-US" dirty="0"/>
              <a:t>Run both tests and make sure they pass</a:t>
            </a:r>
          </a:p>
        </p:txBody>
      </p:sp>
      <p:sp>
        <p:nvSpPr>
          <p:cNvPr id="7" name="Textplatzhalter 6">
            <a:extLst>
              <a:ext uri="{FF2B5EF4-FFF2-40B4-BE49-F238E27FC236}">
                <a16:creationId xmlns:a16="http://schemas.microsoft.com/office/drawing/2014/main" id="{FD5FFC73-145B-4ABF-9AB3-1492CD293381}"/>
              </a:ext>
            </a:extLst>
          </p:cNvPr>
          <p:cNvSpPr>
            <a:spLocks noGrp="1"/>
          </p:cNvSpPr>
          <p:nvPr>
            <p:ph type="body" sz="quarter" idx="12"/>
          </p:nvPr>
        </p:nvSpPr>
        <p:spPr/>
        <p:txBody>
          <a:bodyPr/>
          <a:lstStyle/>
          <a:p>
            <a:r>
              <a:rPr lang="en-US" dirty="0"/>
              <a:t>Test Scripts</a:t>
            </a:r>
          </a:p>
        </p:txBody>
      </p:sp>
      <p:sp>
        <p:nvSpPr>
          <p:cNvPr id="3" name="Title 2"/>
          <p:cNvSpPr>
            <a:spLocks noGrp="1"/>
          </p:cNvSpPr>
          <p:nvPr>
            <p:ph type="title"/>
          </p:nvPr>
        </p:nvSpPr>
        <p:spPr/>
        <p:txBody>
          <a:bodyPr/>
          <a:lstStyle/>
          <a:p>
            <a:r>
              <a:rPr lang="en-US"/>
              <a:t>Lab:  Regression Testing</a:t>
            </a:r>
            <a:endParaRPr lang="en-US" dirty="0"/>
          </a:p>
        </p:txBody>
      </p:sp>
    </p:spTree>
    <p:extLst>
      <p:ext uri="{BB962C8B-B14F-4D97-AF65-F5344CB8AC3E}">
        <p14:creationId xmlns:p14="http://schemas.microsoft.com/office/powerpoint/2010/main" val="23086417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Turn on </a:t>
            </a:r>
            <a:r>
              <a:rPr lang="en-US" dirty="0" err="1"/>
              <a:t>Statement+Branch</a:t>
            </a:r>
            <a:r>
              <a:rPr lang="en-US" dirty="0"/>
              <a:t> Coverage for All Environments:</a:t>
            </a:r>
          </a:p>
          <a:p>
            <a:pPr lvl="2"/>
            <a:r>
              <a:rPr lang="en-US" dirty="0"/>
              <a:t>Close any open environments</a:t>
            </a:r>
          </a:p>
          <a:p>
            <a:pPr lvl="2"/>
            <a:r>
              <a:rPr lang="en-US" dirty="0" err="1"/>
              <a:t>RightMouse</a:t>
            </a:r>
            <a:r>
              <a:rPr lang="en-US" dirty="0"/>
              <a:t> on </a:t>
            </a:r>
            <a:r>
              <a:rPr lang="en-US" dirty="0" err="1"/>
              <a:t>TestCampaign</a:t>
            </a:r>
            <a:r>
              <a:rPr lang="en-US" dirty="0"/>
              <a:t> &amp; select </a:t>
            </a:r>
            <a:r>
              <a:rPr lang="en-US" dirty="0" err="1"/>
              <a:t>OpenConfiguration</a:t>
            </a:r>
            <a:endParaRPr lang="en-US" dirty="0"/>
          </a:p>
          <a:p>
            <a:pPr lvl="2"/>
            <a:r>
              <a:rPr lang="en-US" dirty="0"/>
              <a:t>In the Manage Node on the right, select </a:t>
            </a:r>
            <a:r>
              <a:rPr lang="en-US" dirty="0" err="1"/>
              <a:t>CoverageType</a:t>
            </a:r>
            <a:r>
              <a:rPr lang="en-US" dirty="0"/>
              <a:t> as </a:t>
            </a:r>
            <a:r>
              <a:rPr lang="en-US" dirty="0" err="1"/>
              <a:t>Statement+Branch</a:t>
            </a:r>
            <a:endParaRPr lang="en-US" dirty="0"/>
          </a:p>
          <a:p>
            <a:pPr lvl="3"/>
            <a:r>
              <a:rPr lang="en-US" dirty="0"/>
              <a:t>Note that this may have been done already</a:t>
            </a:r>
          </a:p>
          <a:p>
            <a:pPr lvl="1"/>
            <a:r>
              <a:rPr lang="en-US" dirty="0"/>
              <a:t>Run all tests from within </a:t>
            </a:r>
            <a:r>
              <a:rPr lang="en-US" dirty="0" err="1"/>
              <a:t>TestCampaign</a:t>
            </a:r>
            <a:r>
              <a:rPr lang="en-US" dirty="0"/>
              <a:t>:</a:t>
            </a:r>
          </a:p>
          <a:p>
            <a:pPr lvl="2"/>
            <a:r>
              <a:rPr lang="en-US" dirty="0"/>
              <a:t>Select the top node in the VectorCAST Project Tree</a:t>
            </a:r>
          </a:p>
          <a:p>
            <a:pPr lvl="2"/>
            <a:r>
              <a:rPr lang="en-US" dirty="0"/>
              <a:t>Do RightMouse-&gt;BuildExecute-&gt;Full</a:t>
            </a:r>
          </a:p>
          <a:p>
            <a:pPr lvl="3"/>
            <a:r>
              <a:rPr lang="en-US" dirty="0"/>
              <a:t>This should rebuild &amp; execute all tests for all environments and may take a few minutes</a:t>
            </a:r>
          </a:p>
          <a:p>
            <a:pPr lvl="1"/>
            <a:r>
              <a:rPr lang="en-US" dirty="0"/>
              <a:t>Change some source code:</a:t>
            </a:r>
          </a:p>
          <a:p>
            <a:pPr lvl="2"/>
            <a:r>
              <a:rPr lang="en-US" dirty="0"/>
              <a:t>Outside of VectorCAST, Edit “manager.c”</a:t>
            </a:r>
          </a:p>
          <a:p>
            <a:pPr lvl="2"/>
            <a:r>
              <a:rPr lang="en-US" dirty="0"/>
              <a:t>In Add_Included_Desert, change “int rc;” to “static int rc;”</a:t>
            </a:r>
          </a:p>
          <a:p>
            <a:pPr lvl="2"/>
            <a:r>
              <a:rPr lang="en-US" dirty="0"/>
              <a:t>This won’t change the logic, but should cause some tests to be rerun</a:t>
            </a:r>
          </a:p>
          <a:p>
            <a:pPr lvl="1"/>
            <a:r>
              <a:rPr lang="en-US" dirty="0"/>
              <a:t>Now do RightMouse-&gt;BuildExecute-&gt;Incremental</a:t>
            </a:r>
          </a:p>
          <a:p>
            <a:pPr lvl="2"/>
            <a:r>
              <a:rPr lang="en-US" dirty="0"/>
              <a:t>What environments were rebuilt?</a:t>
            </a:r>
          </a:p>
          <a:p>
            <a:pPr lvl="2"/>
            <a:r>
              <a:rPr lang="en-US" dirty="0"/>
              <a:t>What tests were rerun?</a:t>
            </a:r>
          </a:p>
          <a:p>
            <a:pPr lvl="3"/>
            <a:r>
              <a:rPr lang="en-US" dirty="0"/>
              <a:t>Note:  You can go into the affected environments and look at the Test Case Management report to see what tests were rerun</a:t>
            </a:r>
          </a:p>
        </p:txBody>
      </p:sp>
      <p:sp>
        <p:nvSpPr>
          <p:cNvPr id="10" name="Textplatzhalter 9">
            <a:extLst>
              <a:ext uri="{FF2B5EF4-FFF2-40B4-BE49-F238E27FC236}">
                <a16:creationId xmlns:a16="http://schemas.microsoft.com/office/drawing/2014/main" id="{ACF785D7-93BB-411E-8BA2-B9FBC54B6280}"/>
              </a:ext>
            </a:extLst>
          </p:cNvPr>
          <p:cNvSpPr>
            <a:spLocks noGrp="1"/>
          </p:cNvSpPr>
          <p:nvPr>
            <p:ph type="body" sz="quarter" idx="12"/>
          </p:nvPr>
        </p:nvSpPr>
        <p:spPr/>
        <p:txBody>
          <a:bodyPr/>
          <a:lstStyle/>
          <a:p>
            <a:r>
              <a:rPr lang="en-US" dirty="0"/>
              <a:t>Regression Testing within the VectorCAST GUI</a:t>
            </a:r>
          </a:p>
        </p:txBody>
      </p:sp>
      <p:sp>
        <p:nvSpPr>
          <p:cNvPr id="3" name="Title 2"/>
          <p:cNvSpPr>
            <a:spLocks noGrp="1"/>
          </p:cNvSpPr>
          <p:nvPr>
            <p:ph type="title"/>
          </p:nvPr>
        </p:nvSpPr>
        <p:spPr/>
        <p:txBody>
          <a:bodyPr/>
          <a:lstStyle/>
          <a:p>
            <a:r>
              <a:rPr lang="en-US"/>
              <a:t>Lab:  Regression Testing</a:t>
            </a:r>
            <a:endParaRPr lang="en-US" dirty="0"/>
          </a:p>
        </p:txBody>
      </p:sp>
    </p:spTree>
    <p:extLst>
      <p:ext uri="{BB962C8B-B14F-4D97-AF65-F5344CB8AC3E}">
        <p14:creationId xmlns:p14="http://schemas.microsoft.com/office/powerpoint/2010/main" val="9180210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dirty="0"/>
              <a:t>Note:  This lab is basically the same as the previous page, except the tests are run outside of the GUI at the command line.  To save time, you may want to just review this lab and run it at a later time. </a:t>
            </a:r>
          </a:p>
          <a:p>
            <a:pPr lvl="1"/>
            <a:r>
              <a:rPr lang="en-US" dirty="0"/>
              <a:t>Run all tests at the Command Line:</a:t>
            </a:r>
          </a:p>
          <a:p>
            <a:pPr lvl="2"/>
            <a:r>
              <a:rPr lang="en-US" dirty="0"/>
              <a:t>Close any environments that may be open</a:t>
            </a:r>
          </a:p>
          <a:p>
            <a:pPr lvl="2"/>
            <a:r>
              <a:rPr lang="en-US" dirty="0"/>
              <a:t>Close the VectorCAST Project (so GUI &amp; Command Line don’t conflict )</a:t>
            </a:r>
          </a:p>
          <a:p>
            <a:pPr lvl="2"/>
            <a:r>
              <a:rPr lang="en-US" dirty="0"/>
              <a:t>Open a Command Prompt (Tools-&gt;CustomTools-&gt;CommandPrompt)</a:t>
            </a:r>
          </a:p>
          <a:p>
            <a:pPr lvl="2"/>
            <a:r>
              <a:rPr lang="en-US" dirty="0"/>
              <a:t>Build &amp; Run all Environments</a:t>
            </a:r>
          </a:p>
          <a:p>
            <a:pPr lvl="3"/>
            <a:r>
              <a:rPr lang="en-US" dirty="0"/>
              <a:t>manage --project TestCampaign.vcm --build-execute</a:t>
            </a:r>
          </a:p>
          <a:p>
            <a:pPr lvl="2"/>
            <a:r>
              <a:rPr lang="en-US" dirty="0"/>
              <a:t>Examine the Full Report:</a:t>
            </a:r>
          </a:p>
          <a:p>
            <a:pPr lvl="3"/>
            <a:r>
              <a:rPr lang="en-US" dirty="0"/>
              <a:t>manage --project TestCampaign.vcm --full-status=full_rpt.html</a:t>
            </a:r>
          </a:p>
          <a:p>
            <a:pPr lvl="1"/>
            <a:r>
              <a:rPr lang="en-US" dirty="0"/>
              <a:t>Now, change some source code</a:t>
            </a:r>
          </a:p>
          <a:p>
            <a:pPr lvl="2"/>
            <a:r>
              <a:rPr lang="en-US" dirty="0"/>
              <a:t>Similar to what you did on the previous page</a:t>
            </a:r>
          </a:p>
          <a:p>
            <a:pPr lvl="1"/>
            <a:r>
              <a:rPr lang="en-US" dirty="0"/>
              <a:t>Do an Incremental Build</a:t>
            </a:r>
          </a:p>
          <a:p>
            <a:pPr lvl="3"/>
            <a:r>
              <a:rPr lang="en-US" dirty="0"/>
              <a:t>At the Command Prompt, enter:</a:t>
            </a:r>
          </a:p>
          <a:p>
            <a:pPr lvl="4"/>
            <a:r>
              <a:rPr lang="en-US" dirty="0"/>
              <a:t>manage --project TestCampaign.vcm --build-execute --incremental</a:t>
            </a:r>
          </a:p>
          <a:p>
            <a:pPr lvl="1"/>
            <a:r>
              <a:rPr lang="en-US" dirty="0"/>
              <a:t>Analyze the Incremental Report</a:t>
            </a:r>
          </a:p>
          <a:p>
            <a:pPr lvl="2"/>
            <a:r>
              <a:rPr lang="en-US" dirty="0"/>
              <a:t>Open TestCampaign_manage_incremental_rebuild_report.html</a:t>
            </a:r>
          </a:p>
        </p:txBody>
      </p:sp>
      <p:sp>
        <p:nvSpPr>
          <p:cNvPr id="7" name="Textplatzhalter 6">
            <a:extLst>
              <a:ext uri="{FF2B5EF4-FFF2-40B4-BE49-F238E27FC236}">
                <a16:creationId xmlns:a16="http://schemas.microsoft.com/office/drawing/2014/main" id="{A4699B71-9FD0-4F0D-99A3-CA350E929DE6}"/>
              </a:ext>
            </a:extLst>
          </p:cNvPr>
          <p:cNvSpPr>
            <a:spLocks noGrp="1"/>
          </p:cNvSpPr>
          <p:nvPr>
            <p:ph type="body" sz="quarter" idx="12"/>
          </p:nvPr>
        </p:nvSpPr>
        <p:spPr/>
        <p:txBody>
          <a:bodyPr/>
          <a:lstStyle/>
          <a:p>
            <a:r>
              <a:rPr lang="en-US" dirty="0"/>
              <a:t>Command Line Regression Testing</a:t>
            </a:r>
          </a:p>
        </p:txBody>
      </p:sp>
      <p:sp>
        <p:nvSpPr>
          <p:cNvPr id="3" name="Title 2"/>
          <p:cNvSpPr>
            <a:spLocks noGrp="1"/>
          </p:cNvSpPr>
          <p:nvPr>
            <p:ph type="title"/>
          </p:nvPr>
        </p:nvSpPr>
        <p:spPr/>
        <p:txBody>
          <a:bodyPr/>
          <a:lstStyle/>
          <a:p>
            <a:r>
              <a:rPr lang="en-US"/>
              <a:t>Lab:  Regression Testing</a:t>
            </a:r>
            <a:endParaRPr lang="en-US" dirty="0"/>
          </a:p>
        </p:txBody>
      </p:sp>
    </p:spTree>
    <p:extLst>
      <p:ext uri="{BB962C8B-B14F-4D97-AF65-F5344CB8AC3E}">
        <p14:creationId xmlns:p14="http://schemas.microsoft.com/office/powerpoint/2010/main" val="384760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Select “Push to Work Area” from Analytics Icon</a:t>
            </a:r>
          </a:p>
          <a:p>
            <a:pPr lvl="1"/>
            <a:endParaRPr lang="en-US" dirty="0"/>
          </a:p>
          <a:p>
            <a:pPr lvl="1"/>
            <a:endParaRPr lang="en-US" dirty="0"/>
          </a:p>
          <a:p>
            <a:pPr lvl="1"/>
            <a:endParaRPr lang="en-US" dirty="0"/>
          </a:p>
          <a:p>
            <a:pPr lvl="1"/>
            <a:endParaRPr lang="en-US" dirty="0"/>
          </a:p>
          <a:p>
            <a:pPr lvl="1"/>
            <a:r>
              <a:rPr lang="en-US" dirty="0"/>
              <a:t>Analytics Browser should now appear</a:t>
            </a:r>
          </a:p>
          <a:p>
            <a:pPr lvl="1"/>
            <a:endParaRPr lang="en-US" dirty="0"/>
          </a:p>
          <a:p>
            <a:pPr lvl="1"/>
            <a:r>
              <a:rPr lang="en-US" dirty="0"/>
              <a:t>Click on one of the Graphs to see Source File Names</a:t>
            </a:r>
          </a:p>
          <a:p>
            <a:pPr lvl="2"/>
            <a:r>
              <a:rPr lang="en-US" dirty="0"/>
              <a:t>What File has the most Statements?</a:t>
            </a:r>
          </a:p>
          <a:p>
            <a:pPr lvl="2"/>
            <a:r>
              <a:rPr lang="en-US" dirty="0"/>
              <a:t>What File has the least Coverage?</a:t>
            </a:r>
          </a:p>
          <a:p>
            <a:pPr lvl="2"/>
            <a:r>
              <a:rPr lang="en-US" dirty="0"/>
              <a:t>What Function within that File has the least Coverage?</a:t>
            </a:r>
          </a:p>
        </p:txBody>
      </p:sp>
      <p:sp>
        <p:nvSpPr>
          <p:cNvPr id="7" name="Textplatzhalter 6">
            <a:extLst>
              <a:ext uri="{FF2B5EF4-FFF2-40B4-BE49-F238E27FC236}">
                <a16:creationId xmlns:a16="http://schemas.microsoft.com/office/drawing/2014/main" id="{5CF9A29F-F3BF-4E68-BCFF-00475D5C67EC}"/>
              </a:ext>
            </a:extLst>
          </p:cNvPr>
          <p:cNvSpPr>
            <a:spLocks noGrp="1"/>
          </p:cNvSpPr>
          <p:nvPr>
            <p:ph type="body" sz="quarter" idx="12"/>
          </p:nvPr>
        </p:nvSpPr>
        <p:spPr/>
        <p:txBody>
          <a:bodyPr/>
          <a:lstStyle/>
          <a:p>
            <a:r>
              <a:rPr lang="en-US" dirty="0"/>
              <a:t>Analytics</a:t>
            </a:r>
          </a:p>
        </p:txBody>
      </p:sp>
      <p:sp>
        <p:nvSpPr>
          <p:cNvPr id="3" name="Title 2"/>
          <p:cNvSpPr>
            <a:spLocks noGrp="1"/>
          </p:cNvSpPr>
          <p:nvPr>
            <p:ph type="title"/>
          </p:nvPr>
        </p:nvSpPr>
        <p:spPr/>
        <p:txBody>
          <a:bodyPr/>
          <a:lstStyle/>
          <a:p>
            <a:r>
              <a:rPr lang="en-US"/>
              <a:t>Lab:  Regression Testing</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471" y="1587447"/>
            <a:ext cx="1401628" cy="135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1017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16DC112-66A2-4F09-B449-541C6EB03D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702A7BF-F2F6-495A-A6FE-09F17C469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2918236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environment and name it SHAPES</a:t>
            </a:r>
          </a:p>
          <a:p>
            <a:pPr lvl="2"/>
            <a:r>
              <a:rPr lang="en-US" dirty="0"/>
              <a:t>Make sure WhiteBox is on</a:t>
            </a:r>
          </a:p>
          <a:p>
            <a:pPr lvl="2"/>
            <a:r>
              <a:rPr lang="en-US" dirty="0"/>
              <a:t>In Step 5 of the New Environment Wizard, add a path to SourceFiles\Shapes </a:t>
            </a:r>
          </a:p>
          <a:p>
            <a:pPr lvl="2"/>
            <a:r>
              <a:rPr lang="en-US" dirty="0"/>
              <a:t>Select shape.cpp and rectangle.cpp as the UUTs</a:t>
            </a:r>
          </a:p>
          <a:p>
            <a:pPr lvl="2"/>
            <a:r>
              <a:rPr lang="en-US" dirty="0"/>
              <a:t>Build the Environment</a:t>
            </a:r>
          </a:p>
          <a:p>
            <a:pPr lvl="1">
              <a:buClr>
                <a:srgbClr val="000000"/>
              </a:buClr>
              <a:buSzPct val="100000"/>
              <a:buFont typeface="Wingdings 3" panose="05040102010807070707" pitchFamily="18" charset="2"/>
              <a:buAutoNum type="arabicPeriod"/>
            </a:pPr>
            <a:r>
              <a:rPr lang="en-US" dirty="0"/>
              <a:t>Create a test case for Rectangle::Rectangle(int,int,int,int)</a:t>
            </a:r>
          </a:p>
          <a:p>
            <a:pPr lvl="2"/>
            <a:r>
              <a:rPr lang="en-US" dirty="0"/>
              <a:t>Specify input values for all the constructor parameters.</a:t>
            </a:r>
          </a:p>
          <a:p>
            <a:pPr lvl="2"/>
            <a:r>
              <a:rPr lang="en-US" dirty="0"/>
              <a:t>To verify the values were inserted properly:</a:t>
            </a:r>
          </a:p>
          <a:p>
            <a:pPr lvl="3"/>
            <a:r>
              <a:rPr lang="en-US" dirty="0"/>
              <a:t>(See screen shot on next page for help)</a:t>
            </a:r>
          </a:p>
          <a:p>
            <a:pPr lvl="3"/>
            <a:r>
              <a:rPr lang="en-US" dirty="0"/>
              <a:t>Find </a:t>
            </a:r>
            <a:r>
              <a:rPr lang="en-US" dirty="0">
                <a:highlight>
                  <a:srgbClr val="FFFF00"/>
                </a:highlight>
              </a:rPr>
              <a:t>Rectangle Instance </a:t>
            </a:r>
            <a:r>
              <a:rPr lang="en-US" dirty="0"/>
              <a:t>in the &lt;&lt;GLOBAL&gt;&gt; section</a:t>
            </a:r>
          </a:p>
          <a:p>
            <a:pPr lvl="3"/>
            <a:r>
              <a:rPr lang="en-US" dirty="0"/>
              <a:t>Select Rectangle on expected value side</a:t>
            </a:r>
          </a:p>
          <a:p>
            <a:pPr lvl="3"/>
            <a:r>
              <a:rPr lang="en-US" dirty="0"/>
              <a:t>Expand the Rectangle members by clicking the + at the left side</a:t>
            </a:r>
          </a:p>
          <a:p>
            <a:pPr lvl="3"/>
            <a:r>
              <a:rPr lang="en-US" dirty="0"/>
              <a:t>Set the expected values to the same as the constructor input</a:t>
            </a:r>
          </a:p>
          <a:p>
            <a:pPr lvl="2"/>
            <a:r>
              <a:rPr lang="en-US" dirty="0"/>
              <a:t>Execute the test and verify it passes.</a:t>
            </a:r>
          </a:p>
          <a:p>
            <a:pPr lvl="3"/>
            <a:r>
              <a:rPr lang="en-US" dirty="0"/>
              <a:t>This proves that the constructor correctly initialized the members</a:t>
            </a:r>
          </a:p>
        </p:txBody>
      </p:sp>
      <p:sp>
        <p:nvSpPr>
          <p:cNvPr id="7" name="Textplatzhalter 6">
            <a:extLst>
              <a:ext uri="{FF2B5EF4-FFF2-40B4-BE49-F238E27FC236}">
                <a16:creationId xmlns:a16="http://schemas.microsoft.com/office/drawing/2014/main" id="{4D567B9D-C5FF-45E9-975D-6C972F7BF817}"/>
              </a:ext>
            </a:extLst>
          </p:cNvPr>
          <p:cNvSpPr>
            <a:spLocks noGrp="1"/>
          </p:cNvSpPr>
          <p:nvPr>
            <p:ph type="body" sz="quarter" idx="12"/>
          </p:nvPr>
        </p:nvSpPr>
        <p:spPr/>
        <p:txBody>
          <a:bodyPr/>
          <a:lstStyle/>
          <a:p>
            <a:r>
              <a:rPr lang="en-US" dirty="0"/>
              <a:t>Testing a Constructor</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3544946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00A33201-6E2E-44B3-BE89-47ACC2C0A2DD}"/>
              </a:ext>
            </a:extLst>
          </p:cNvPr>
          <p:cNvSpPr>
            <a:spLocks noGrp="1"/>
          </p:cNvSpPr>
          <p:nvPr>
            <p:ph type="body" sz="quarter" idx="12"/>
          </p:nvPr>
        </p:nvSpPr>
        <p:spPr/>
        <p:txBody>
          <a:bodyPr/>
          <a:lstStyle/>
          <a:p>
            <a:r>
              <a:rPr lang="en-US" dirty="0"/>
              <a:t>Constructor Screenshot</a:t>
            </a:r>
          </a:p>
        </p:txBody>
      </p:sp>
      <p:sp>
        <p:nvSpPr>
          <p:cNvPr id="3" name="Title 2"/>
          <p:cNvSpPr>
            <a:spLocks noGrp="1"/>
          </p:cNvSpPr>
          <p:nvPr>
            <p:ph type="title"/>
          </p:nvPr>
        </p:nvSpPr>
        <p:spPr/>
        <p:txBody>
          <a:bodyPr/>
          <a:lstStyle/>
          <a:p>
            <a:r>
              <a:rPr lang="en-US"/>
              <a:t>Lab:  C++ Testing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373" y="1175099"/>
            <a:ext cx="78295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64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sz="quarter" idx="13"/>
          </p:nvPr>
        </p:nvSpPr>
        <p:spPr>
          <a:xfrm>
            <a:off x="666000" y="1273855"/>
            <a:ext cx="10872000" cy="5220000"/>
          </a:xfrm>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a:t>
            </a:r>
            <a:r>
              <a:rPr lang="en-US" dirty="0" err="1"/>
              <a:t>VectorCAST’s</a:t>
            </a:r>
            <a:r>
              <a:rPr lang="en-US" dirty="0"/>
              <a:t> coverage output API (</a:t>
            </a:r>
            <a:r>
              <a:rPr lang="en-US" dirty="0" err="1"/>
              <a:t>c_cover_io.c</a:t>
            </a:r>
            <a:r>
              <a:rPr lang="en-US" dirty="0"/>
              <a:t>/c_cover_io.cpp)</a:t>
            </a:r>
          </a:p>
          <a:p>
            <a:pPr lvl="1"/>
            <a:r>
              <a:rPr lang="en-US" dirty="0"/>
              <a:t>Compile the instrumented source code along with </a:t>
            </a:r>
            <a:r>
              <a:rPr lang="en-US" dirty="0" err="1"/>
              <a:t>c_cover_io</a:t>
            </a:r>
            <a:r>
              <a:rPr lang="en-US" dirty="0"/>
              <a:t> (*)</a:t>
            </a:r>
          </a:p>
          <a:p>
            <a:pPr lvl="1"/>
            <a:r>
              <a:rPr lang="en-US" dirty="0"/>
              <a:t>Flash the instrumented binary onto the target (*)</a:t>
            </a:r>
          </a:p>
          <a:p>
            <a:pPr lvl="1"/>
            <a:r>
              <a:rPr lang="en-US" dirty="0"/>
              <a:t>Execute the system test using system testing procedures (</a:t>
            </a:r>
            <a:r>
              <a:rPr lang="en-US" dirty="0" err="1"/>
              <a:t>CANoe</a:t>
            </a:r>
            <a:r>
              <a:rPr lang="en-US" dirty="0"/>
              <a:t>, </a:t>
            </a:r>
            <a:r>
              <a:rPr lang="en-US" dirty="0" err="1"/>
              <a:t>vTestStudio</a:t>
            </a:r>
            <a:r>
              <a:rPr lang="en-US" dirty="0"/>
              <a:t>, scripts, etc.) (*)</a:t>
            </a:r>
          </a:p>
          <a:p>
            <a:pPr lvl="1"/>
            <a:r>
              <a:rPr lang="en-US" dirty="0"/>
              <a:t>Collect coverage by calling </a:t>
            </a:r>
            <a:r>
              <a:rPr lang="en-US" dirty="0" err="1"/>
              <a:t>VectorCAST’s</a:t>
            </a:r>
            <a:r>
              <a:rPr lang="en-US" dirty="0"/>
              <a:t> coverage output API and log the contents to a .DAT file (*)</a:t>
            </a:r>
          </a:p>
          <a:p>
            <a:pPr lvl="1"/>
            <a:r>
              <a:rPr lang="en-US" dirty="0"/>
              <a:t>Import the .DAT file into VectorCAST System Testing </a:t>
            </a:r>
            <a:r>
              <a:rPr lang="en-US" dirty="0" err="1"/>
              <a:t>Enviornment</a:t>
            </a:r>
            <a:endParaRPr lang="en-US" dirty="0"/>
          </a:p>
          <a:p>
            <a:pPr lvl="1"/>
            <a:r>
              <a:rPr lang="en-US" dirty="0"/>
              <a:t>Create regression scripts</a:t>
            </a:r>
          </a:p>
          <a:p>
            <a:pPr lvl="1"/>
            <a:r>
              <a:rPr lang="en-US" dirty="0"/>
              <a:t>Save regression scripts and other support files into configuration management</a:t>
            </a:r>
          </a:p>
          <a:p>
            <a:pPr lvl="1"/>
            <a:endParaRPr lang="en-US" dirty="0"/>
          </a:p>
          <a:p>
            <a:pPr lvl="1"/>
            <a:r>
              <a:rPr lang="en-US" dirty="0"/>
              <a:t>(*): Points of automation based on third-party capabilities</a:t>
            </a:r>
          </a:p>
        </p:txBody>
      </p:sp>
      <p:sp>
        <p:nvSpPr>
          <p:cNvPr id="5" name="Textplatzhalter 4">
            <a:extLst>
              <a:ext uri="{FF2B5EF4-FFF2-40B4-BE49-F238E27FC236}">
                <a16:creationId xmlns:a16="http://schemas.microsoft.com/office/drawing/2014/main" id="{64D82363-8FDA-46D2-9B05-B956397CB66C}"/>
              </a:ext>
            </a:extLst>
          </p:cNvPr>
          <p:cNvSpPr>
            <a:spLocks noGrp="1"/>
          </p:cNvSpPr>
          <p:nvPr>
            <p:ph type="body" sz="quarter" idx="12"/>
          </p:nvPr>
        </p:nvSpPr>
        <p:spPr/>
        <p:txBody>
          <a:bodyPr/>
          <a:lstStyle/>
          <a:p>
            <a:r>
              <a:rPr lang="en-US" dirty="0"/>
              <a:t>Steps to setup VectorCAST/QA</a:t>
            </a:r>
          </a:p>
        </p:txBody>
      </p:sp>
      <p:sp>
        <p:nvSpPr>
          <p:cNvPr id="25602" name="Rectangle 2"/>
          <p:cNvSpPr>
            <a:spLocks noGrp="1" noChangeArrowheads="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413645324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252000" lvl="2" indent="0">
              <a:buClr>
                <a:srgbClr val="000000"/>
              </a:buClr>
              <a:buSzPct val="100000"/>
              <a:buNone/>
            </a:pPr>
            <a:r>
              <a:rPr lang="en-US" dirty="0"/>
              <a:t> </a:t>
            </a:r>
          </a:p>
          <a:p>
            <a:pPr lvl="1">
              <a:buClr>
                <a:srgbClr val="000000"/>
              </a:buClr>
              <a:buSzPct val="100000"/>
              <a:buFont typeface="Wingdings 3" panose="05040102010807070707" pitchFamily="18" charset="2"/>
              <a:buAutoNum type="arabicPeriod"/>
            </a:pPr>
            <a:r>
              <a:rPr lang="en-US" dirty="0"/>
              <a:t>Create a test for Rectangle::</a:t>
            </a:r>
            <a:r>
              <a:rPr lang="en-US" dirty="0" err="1"/>
              <a:t>getArea</a:t>
            </a:r>
            <a:r>
              <a:rPr lang="en-US" dirty="0"/>
              <a:t>() called </a:t>
            </a:r>
            <a:r>
              <a:rPr lang="en-US" dirty="0" err="1"/>
              <a:t>SegFault</a:t>
            </a:r>
            <a:endParaRPr lang="en-US" dirty="0"/>
          </a:p>
          <a:p>
            <a:pPr lvl="2">
              <a:buClr>
                <a:srgbClr val="000000"/>
              </a:buClr>
              <a:buSzPct val="100000"/>
            </a:pPr>
            <a:r>
              <a:rPr lang="en-US" dirty="0"/>
              <a:t>Don’t set any input values</a:t>
            </a:r>
          </a:p>
          <a:p>
            <a:pPr lvl="1">
              <a:buClr>
                <a:srgbClr val="000000"/>
              </a:buClr>
              <a:buSzPct val="100000"/>
              <a:buFont typeface="Wingdings 3" panose="05040102010807070707" pitchFamily="18" charset="2"/>
              <a:buAutoNum type="arabicPeriod"/>
            </a:pPr>
            <a:r>
              <a:rPr lang="en-US" dirty="0"/>
              <a:t>Run the Test - should result in a Segmentation Violation</a:t>
            </a:r>
          </a:p>
          <a:p>
            <a:pPr lvl="2">
              <a:buClr>
                <a:srgbClr val="000000"/>
              </a:buClr>
              <a:buSzPct val="100000"/>
            </a:pPr>
            <a:r>
              <a:rPr lang="en-US" dirty="0"/>
              <a:t>We called a method without setting up a class instance</a:t>
            </a:r>
          </a:p>
          <a:p>
            <a:pPr lvl="1">
              <a:buClr>
                <a:srgbClr val="000000"/>
              </a:buClr>
              <a:buSzPct val="100000"/>
              <a:buFont typeface="Wingdings 3" panose="05040102010807070707" pitchFamily="18" charset="2"/>
              <a:buAutoNum type="arabicPeriod"/>
            </a:pPr>
            <a:r>
              <a:rPr lang="en-US" dirty="0"/>
              <a:t>Create a second test case called: Normal</a:t>
            </a:r>
          </a:p>
          <a:p>
            <a:pPr lvl="2">
              <a:buClr>
                <a:srgbClr val="000000"/>
              </a:buClr>
              <a:buSzPct val="100000"/>
            </a:pPr>
            <a:r>
              <a:rPr lang="en-US" dirty="0"/>
              <a:t>In the &lt;&lt;GLOBAL&gt;&gt; section, find the Rectangle Instance (in yellow)</a:t>
            </a:r>
          </a:p>
          <a:p>
            <a:pPr lvl="2">
              <a:buClr>
                <a:srgbClr val="000000"/>
              </a:buClr>
              <a:buSzPct val="100000"/>
            </a:pPr>
            <a:r>
              <a:rPr lang="en-US" dirty="0"/>
              <a:t>Select “Rectangle” as the </a:t>
            </a:r>
            <a:r>
              <a:rPr lang="en-US" dirty="0" err="1"/>
              <a:t>ClassPtr</a:t>
            </a:r>
            <a:endParaRPr lang="en-US" dirty="0"/>
          </a:p>
          <a:p>
            <a:pPr lvl="2">
              <a:buClr>
                <a:srgbClr val="000000"/>
              </a:buClr>
              <a:buSzPct val="100000"/>
            </a:pPr>
            <a:r>
              <a:rPr lang="en-US" dirty="0"/>
              <a:t>Select the User Defined Constructor and enter values X=3, Y=4, Height =5, Width=10</a:t>
            </a:r>
          </a:p>
          <a:p>
            <a:pPr lvl="2">
              <a:buClr>
                <a:srgbClr val="000000"/>
              </a:buClr>
              <a:buSzPct val="100000"/>
            </a:pPr>
            <a:r>
              <a:rPr lang="en-US" dirty="0"/>
              <a:t>Set Expected return value for getArea  to be 50</a:t>
            </a:r>
          </a:p>
          <a:p>
            <a:pPr lvl="1">
              <a:buClr>
                <a:srgbClr val="000000"/>
              </a:buClr>
              <a:buSzPct val="100000"/>
              <a:buFont typeface="Wingdings 3" panose="05040102010807070707" pitchFamily="18" charset="2"/>
              <a:buAutoNum type="arabicPeriod"/>
            </a:pPr>
            <a:r>
              <a:rPr lang="en-US" dirty="0"/>
              <a:t>Run the test and verify that it passes</a:t>
            </a:r>
          </a:p>
          <a:p>
            <a:pPr lvl="1">
              <a:buClr>
                <a:srgbClr val="000000"/>
              </a:buClr>
              <a:buSzPct val="100000"/>
              <a:buFont typeface="Wingdings 3" panose="05040102010807070707" pitchFamily="18" charset="2"/>
              <a:buAutoNum type="arabicPeriod"/>
            </a:pPr>
            <a:r>
              <a:rPr lang="en-US" dirty="0"/>
              <a:t>Create a third test case called: Default</a:t>
            </a:r>
          </a:p>
          <a:p>
            <a:pPr lvl="2">
              <a:buClr>
                <a:srgbClr val="000000"/>
              </a:buClr>
              <a:buSzPct val="100000"/>
              <a:buFont typeface="Wingdings 3" panose="05040102010807070707" pitchFamily="18" charset="2"/>
              <a:buAutoNum type="arabicPeriod"/>
            </a:pPr>
            <a:r>
              <a:rPr lang="en-US" dirty="0"/>
              <a:t>Duplicate the NORMAL test, but use the Default Constructor</a:t>
            </a:r>
          </a:p>
          <a:p>
            <a:pPr lvl="2">
              <a:buClr>
                <a:srgbClr val="000000"/>
              </a:buClr>
              <a:buSzPct val="100000"/>
              <a:buFont typeface="Wingdings 3" panose="05040102010807070707" pitchFamily="18" charset="2"/>
              <a:buAutoNum type="arabicPeriod"/>
            </a:pPr>
            <a:r>
              <a:rPr lang="en-US" dirty="0"/>
              <a:t>Set member variables manually (mX=3, mY=4, mHeight =5, mWidth=10)</a:t>
            </a:r>
          </a:p>
          <a:p>
            <a:pPr lvl="1">
              <a:buClr>
                <a:srgbClr val="000000"/>
              </a:buClr>
              <a:buSzPct val="100000"/>
              <a:buFont typeface="Wingdings 3" panose="05040102010807070707" pitchFamily="18" charset="2"/>
              <a:buAutoNum type="arabicPeriod"/>
            </a:pPr>
            <a:r>
              <a:rPr lang="en-US" dirty="0"/>
              <a:t>Run the test, verify that it passes</a:t>
            </a:r>
          </a:p>
        </p:txBody>
      </p:sp>
      <p:sp>
        <p:nvSpPr>
          <p:cNvPr id="7" name="Textplatzhalter 6">
            <a:extLst>
              <a:ext uri="{FF2B5EF4-FFF2-40B4-BE49-F238E27FC236}">
                <a16:creationId xmlns:a16="http://schemas.microsoft.com/office/drawing/2014/main" id="{0744CFCC-46DB-4355-9BBF-B769127C5F46}"/>
              </a:ext>
            </a:extLst>
          </p:cNvPr>
          <p:cNvSpPr>
            <a:spLocks noGrp="1"/>
          </p:cNvSpPr>
          <p:nvPr>
            <p:ph type="body" sz="quarter" idx="12"/>
          </p:nvPr>
        </p:nvSpPr>
        <p:spPr/>
        <p:txBody>
          <a:bodyPr/>
          <a:lstStyle/>
          <a:p>
            <a:r>
              <a:rPr lang="en-US" dirty="0"/>
              <a:t>Testing C++ Methods</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2517528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a:buClr>
                <a:srgbClr val="000000"/>
              </a:buClr>
              <a:buSzPct val="100000"/>
              <a:buNone/>
            </a:pPr>
            <a:r>
              <a:rPr lang="en-US" dirty="0"/>
              <a:t>Use an Automatic Initialization Test Case to setup a Class Instance</a:t>
            </a:r>
          </a:p>
          <a:p>
            <a:pPr lvl="2">
              <a:buClr>
                <a:srgbClr val="000000"/>
              </a:buClr>
              <a:buSzPct val="100000"/>
              <a:buFont typeface="Wingdings 3" panose="05040102010807070707" pitchFamily="18" charset="2"/>
              <a:buAutoNum type="arabicPeriod"/>
            </a:pPr>
            <a:r>
              <a:rPr lang="en-US" dirty="0"/>
              <a:t>Create an Initialization test called:  RECTANGLE_INIT</a:t>
            </a:r>
          </a:p>
          <a:p>
            <a:pPr lvl="2">
              <a:buClr>
                <a:srgbClr val="000000"/>
              </a:buClr>
              <a:buSzPct val="100000"/>
              <a:buFont typeface="Wingdings 3" panose="05040102010807070707" pitchFamily="18" charset="2"/>
              <a:buAutoNum type="arabicPeriod"/>
            </a:pPr>
            <a:r>
              <a:rPr lang="en-US" dirty="0"/>
              <a:t>In the Global section, select the Rectangle Instance and use either constructor</a:t>
            </a:r>
          </a:p>
          <a:p>
            <a:pPr lvl="2">
              <a:buClr>
                <a:srgbClr val="000000"/>
              </a:buClr>
              <a:buSzPct val="100000"/>
              <a:buFont typeface="Wingdings 3" panose="05040102010807070707" pitchFamily="18" charset="2"/>
              <a:buAutoNum type="arabicPeriod"/>
            </a:pPr>
            <a:r>
              <a:rPr lang="en-US" dirty="0"/>
              <a:t>Enter the same values as from the previous test</a:t>
            </a:r>
          </a:p>
          <a:p>
            <a:pPr lvl="2">
              <a:buClr>
                <a:srgbClr val="000000"/>
              </a:buClr>
              <a:buSzPct val="100000"/>
              <a:buFont typeface="Wingdings 3" panose="05040102010807070707" pitchFamily="18" charset="2"/>
              <a:buAutoNum type="arabicPeriod"/>
            </a:pPr>
            <a:r>
              <a:rPr lang="en-US" dirty="0"/>
              <a:t>Right-click on the test case and choose Automatic Initialization</a:t>
            </a:r>
          </a:p>
          <a:p>
            <a:pPr lvl="2">
              <a:buClr>
                <a:srgbClr val="000000"/>
              </a:buClr>
              <a:buSzPct val="100000"/>
              <a:buFont typeface="Verdana" panose="020B0604030504040204" pitchFamily="34" charset="0"/>
              <a:buAutoNum type="arabicPeriod"/>
            </a:pPr>
            <a:r>
              <a:rPr lang="en-US" dirty="0"/>
              <a:t>Create a new test for Rectangle::</a:t>
            </a:r>
            <a:r>
              <a:rPr lang="en-US" dirty="0" err="1"/>
              <a:t>getArea</a:t>
            </a:r>
            <a:r>
              <a:rPr lang="en-US" dirty="0"/>
              <a:t>()</a:t>
            </a:r>
          </a:p>
          <a:p>
            <a:pPr lvl="3"/>
            <a:r>
              <a:rPr lang="en-US" dirty="0"/>
              <a:t>Set an Expected Value of 50 for the return</a:t>
            </a:r>
          </a:p>
          <a:p>
            <a:pPr lvl="3"/>
            <a:r>
              <a:rPr lang="en-US" dirty="0"/>
              <a:t>Run the Test and Verify that it passes</a:t>
            </a:r>
          </a:p>
          <a:p>
            <a:pPr lvl="2">
              <a:buClr>
                <a:srgbClr val="000000"/>
              </a:buClr>
              <a:buSzPct val="100000"/>
              <a:buFont typeface="Verdana" panose="020B0604030504040204" pitchFamily="34" charset="0"/>
              <a:buAutoNum type="arabicPeriod"/>
            </a:pPr>
            <a:r>
              <a:rPr lang="en-US" dirty="0"/>
              <a:t>Create a Test for Rectangle:: </a:t>
            </a:r>
            <a:r>
              <a:rPr lang="en-US" dirty="0" err="1"/>
              <a:t>getX</a:t>
            </a:r>
            <a:endParaRPr lang="en-US" dirty="0"/>
          </a:p>
          <a:p>
            <a:pPr lvl="3"/>
            <a:r>
              <a:rPr lang="en-US" dirty="0"/>
              <a:t>Set an Expected Value of 3 for the return</a:t>
            </a:r>
          </a:p>
          <a:p>
            <a:pPr lvl="3"/>
            <a:r>
              <a:rPr lang="en-US" dirty="0"/>
              <a:t>Run the Test and Verify that it passes</a:t>
            </a:r>
          </a:p>
          <a:p>
            <a:pPr lvl="2">
              <a:buClr>
                <a:srgbClr val="000000"/>
              </a:buClr>
              <a:buSzPct val="100000"/>
              <a:buFont typeface="Verdana" panose="020B0604030504040204" pitchFamily="34" charset="0"/>
              <a:buAutoNum type="arabicPeriod"/>
            </a:pPr>
            <a:r>
              <a:rPr lang="en-US" dirty="0"/>
              <a:t>Note that the </a:t>
            </a:r>
            <a:r>
              <a:rPr lang="en-US" dirty="0" err="1"/>
              <a:t>AutoInit</a:t>
            </a:r>
            <a:r>
              <a:rPr lang="en-US" dirty="0"/>
              <a:t> Test applies to both of these tests</a:t>
            </a:r>
          </a:p>
          <a:p>
            <a:pPr lvl="2">
              <a:buClr>
                <a:srgbClr val="000000"/>
              </a:buClr>
              <a:buSzPct val="100000"/>
              <a:buFont typeface="Verdana" panose="020B0604030504040204" pitchFamily="34" charset="0"/>
              <a:buAutoNum type="arabicPeriod"/>
            </a:pPr>
            <a:endParaRPr lang="en-US" dirty="0"/>
          </a:p>
          <a:p>
            <a:pPr lvl="2"/>
            <a:endParaRPr lang="en-US" dirty="0"/>
          </a:p>
        </p:txBody>
      </p:sp>
      <p:sp>
        <p:nvSpPr>
          <p:cNvPr id="7" name="Textplatzhalter 6">
            <a:extLst>
              <a:ext uri="{FF2B5EF4-FFF2-40B4-BE49-F238E27FC236}">
                <a16:creationId xmlns:a16="http://schemas.microsoft.com/office/drawing/2014/main" id="{9C1B35C7-2DC3-47FC-AFCF-F395713C140F}"/>
              </a:ext>
            </a:extLst>
          </p:cNvPr>
          <p:cNvSpPr>
            <a:spLocks noGrp="1"/>
          </p:cNvSpPr>
          <p:nvPr>
            <p:ph type="body" sz="quarter" idx="12"/>
          </p:nvPr>
        </p:nvSpPr>
        <p:spPr/>
        <p:txBody>
          <a:bodyPr/>
          <a:lstStyle/>
          <a:p>
            <a:r>
              <a:rPr lang="en-US" dirty="0"/>
              <a:t>Using Init Tests to Initialize the Constructor</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2980811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Use a Compound Test Case to setup a Class Instance</a:t>
            </a:r>
          </a:p>
          <a:p>
            <a:pPr lvl="2">
              <a:buClr>
                <a:srgbClr val="000000"/>
              </a:buClr>
              <a:buSzPct val="100000"/>
              <a:buFont typeface="Wingdings 3" panose="05040102010807070707" pitchFamily="18" charset="2"/>
              <a:buAutoNum type="arabicPeriod"/>
            </a:pPr>
            <a:r>
              <a:rPr lang="en-US" dirty="0"/>
              <a:t>Insert a test for the User Defined Constructor for Rectangle</a:t>
            </a:r>
          </a:p>
          <a:p>
            <a:pPr lvl="3">
              <a:buClr>
                <a:srgbClr val="000000"/>
              </a:buClr>
              <a:buSzPct val="100000"/>
              <a:buFont typeface="Wingdings 3" panose="05040102010807070707" pitchFamily="18" charset="2"/>
              <a:buAutoNum type="arabicPeriod"/>
            </a:pPr>
            <a:r>
              <a:rPr lang="en-US" dirty="0"/>
              <a:t>Call it BUILD_OBJECT</a:t>
            </a:r>
          </a:p>
          <a:p>
            <a:pPr lvl="3">
              <a:buClr>
                <a:srgbClr val="000000"/>
              </a:buClr>
              <a:buSzPct val="100000"/>
              <a:buFont typeface="Wingdings 3" panose="05040102010807070707" pitchFamily="18" charset="2"/>
              <a:buAutoNum type="arabicPeriod"/>
            </a:pPr>
            <a:r>
              <a:rPr lang="en-US" dirty="0"/>
              <a:t>Pick any Parameter Values you want</a:t>
            </a:r>
          </a:p>
          <a:p>
            <a:pPr lvl="2">
              <a:buClr>
                <a:srgbClr val="000000"/>
              </a:buClr>
              <a:buSzPct val="100000"/>
              <a:buFont typeface="Wingdings 3" panose="05040102010807070707" pitchFamily="18" charset="2"/>
              <a:buAutoNum type="arabicPeriod"/>
            </a:pPr>
            <a:r>
              <a:rPr lang="en-US" dirty="0"/>
              <a:t>Create a Test for Rectangle::</a:t>
            </a:r>
            <a:r>
              <a:rPr lang="en-US" dirty="0" err="1"/>
              <a:t>getArea</a:t>
            </a:r>
            <a:r>
              <a:rPr lang="en-US" dirty="0"/>
              <a:t>().  Call it GetArea_RECT1</a:t>
            </a:r>
          </a:p>
          <a:p>
            <a:pPr lvl="2">
              <a:buClr>
                <a:srgbClr val="000000"/>
              </a:buClr>
              <a:buSzPct val="100000"/>
              <a:buFont typeface="Wingdings 3" panose="05040102010807070707" pitchFamily="18" charset="2"/>
              <a:buAutoNum type="arabicPeriod"/>
            </a:pPr>
            <a:r>
              <a:rPr lang="en-US" dirty="0"/>
              <a:t>Create a Test for Rectangle::</a:t>
            </a:r>
            <a:r>
              <a:rPr lang="en-US" dirty="0" err="1"/>
              <a:t>getY</a:t>
            </a:r>
            <a:r>
              <a:rPr lang="en-US" dirty="0"/>
              <a:t>(). Call it GetY_RECT1</a:t>
            </a:r>
          </a:p>
          <a:p>
            <a:pPr lvl="2">
              <a:buClr>
                <a:srgbClr val="000000"/>
              </a:buClr>
              <a:buSzPct val="100000"/>
              <a:buFont typeface="Wingdings 3" panose="05040102010807070707" pitchFamily="18" charset="2"/>
              <a:buAutoNum type="arabicPeriod"/>
            </a:pPr>
            <a:r>
              <a:rPr lang="en-US" dirty="0"/>
              <a:t>Set appropriate expected return values based on the parameters in Build_RECT1</a:t>
            </a:r>
          </a:p>
          <a:p>
            <a:pPr lvl="2">
              <a:buClr>
                <a:srgbClr val="000000"/>
              </a:buClr>
              <a:buSzPct val="100000"/>
              <a:buFont typeface="Wingdings 3" panose="05040102010807070707" pitchFamily="18" charset="2"/>
              <a:buAutoNum type="arabicPeriod"/>
            </a:pPr>
            <a:r>
              <a:rPr lang="en-US" dirty="0"/>
              <a:t>Set all three Tests as “Compound Only”</a:t>
            </a:r>
          </a:p>
          <a:p>
            <a:pPr lvl="2">
              <a:buClr>
                <a:srgbClr val="000000"/>
              </a:buClr>
              <a:buSzPct val="100000"/>
              <a:buFont typeface="Wingdings 3" panose="05040102010807070707" pitchFamily="18" charset="2"/>
              <a:buAutoNum type="arabicPeriod"/>
            </a:pPr>
            <a:r>
              <a:rPr lang="en-US" dirty="0"/>
              <a:t>Create a &lt;&lt;COMPOUND&gt;&gt; Test, called: RECT1</a:t>
            </a:r>
          </a:p>
          <a:p>
            <a:pPr lvl="2">
              <a:buClr>
                <a:srgbClr val="000000"/>
              </a:buClr>
              <a:buSzPct val="100000"/>
              <a:buFont typeface="Wingdings 3" panose="05040102010807070707" pitchFamily="18" charset="2"/>
              <a:buAutoNum type="arabicPeriod"/>
            </a:pPr>
            <a:r>
              <a:rPr lang="en-US" dirty="0"/>
              <a:t>Drag and Drop the 3 tests into the compound in the correct order</a:t>
            </a:r>
          </a:p>
          <a:p>
            <a:pPr lvl="2">
              <a:buClr>
                <a:srgbClr val="000000"/>
              </a:buClr>
              <a:buSzPct val="100000"/>
              <a:buFont typeface="Wingdings 3" panose="05040102010807070707" pitchFamily="18" charset="2"/>
              <a:buAutoNum type="arabicPeriod"/>
            </a:pPr>
            <a:r>
              <a:rPr lang="en-US" dirty="0"/>
              <a:t>Run the tests, and verify that the tests pass</a:t>
            </a:r>
          </a:p>
        </p:txBody>
      </p:sp>
      <p:sp>
        <p:nvSpPr>
          <p:cNvPr id="7" name="Textplatzhalter 6">
            <a:extLst>
              <a:ext uri="{FF2B5EF4-FFF2-40B4-BE49-F238E27FC236}">
                <a16:creationId xmlns:a16="http://schemas.microsoft.com/office/drawing/2014/main" id="{FD27AB7E-F239-4C38-AE08-CD3393DEA490}"/>
              </a:ext>
            </a:extLst>
          </p:cNvPr>
          <p:cNvSpPr>
            <a:spLocks noGrp="1"/>
          </p:cNvSpPr>
          <p:nvPr>
            <p:ph type="body" sz="quarter" idx="12"/>
          </p:nvPr>
        </p:nvSpPr>
        <p:spPr/>
        <p:txBody>
          <a:bodyPr/>
          <a:lstStyle/>
          <a:p>
            <a:r>
              <a:rPr lang="en-US" dirty="0"/>
              <a:t>Using Compound Tests to Initialize the Constructor</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13077988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an environment for: inlines.cpp</a:t>
            </a:r>
          </a:p>
          <a:p>
            <a:pPr lvl="2"/>
            <a:r>
              <a:rPr lang="en-US" dirty="0"/>
              <a:t>Make sure Whitebox is on</a:t>
            </a:r>
          </a:p>
          <a:p>
            <a:pPr lvl="2"/>
            <a:r>
              <a:rPr lang="en-US" dirty="0"/>
              <a:t>Set Coverage Type to Statement</a:t>
            </a:r>
          </a:p>
          <a:p>
            <a:pPr lvl="1">
              <a:buClr>
                <a:srgbClr val="000000"/>
              </a:buClr>
              <a:buSzPct val="100000"/>
              <a:buFont typeface="Wingdings 3" panose="05040102010807070707" pitchFamily="18" charset="2"/>
              <a:buAutoNum type="arabicPeriod"/>
            </a:pPr>
            <a:r>
              <a:rPr lang="en-US" dirty="0"/>
              <a:t>Turn on coverage in headers</a:t>
            </a:r>
          </a:p>
          <a:p>
            <a:pPr lvl="2"/>
            <a:r>
              <a:rPr lang="en-US" dirty="0"/>
              <a:t>Tools -&gt; Options -&gt; Coverage -&gt; “Provide code coverage in header files”</a:t>
            </a:r>
          </a:p>
          <a:p>
            <a:pPr lvl="1">
              <a:buClr>
                <a:srgbClr val="000000"/>
              </a:buClr>
              <a:buSzPct val="100000"/>
              <a:buFont typeface="Wingdings 3" panose="05040102010807070707" pitchFamily="18" charset="2"/>
              <a:buAutoNum type="arabicPeriod"/>
            </a:pPr>
            <a:r>
              <a:rPr lang="en-US" dirty="0"/>
              <a:t>Create Basis Path Tests for all member functions</a:t>
            </a:r>
          </a:p>
          <a:p>
            <a:pPr lvl="2"/>
            <a:r>
              <a:rPr lang="en-US" dirty="0"/>
              <a:t>RightClick on “inlines” &amp; Insert Basis Path Test Cases</a:t>
            </a:r>
          </a:p>
          <a:p>
            <a:pPr lvl="1">
              <a:buClr>
                <a:srgbClr val="000000"/>
              </a:buClr>
              <a:buSzPct val="100000"/>
              <a:buFont typeface="Wingdings 3" panose="05040102010807070707" pitchFamily="18" charset="2"/>
              <a:buAutoNum type="arabicPeriod"/>
            </a:pPr>
            <a:r>
              <a:rPr lang="en-US" dirty="0"/>
              <a:t>Run all tests</a:t>
            </a:r>
          </a:p>
          <a:p>
            <a:pPr lvl="2"/>
            <a:r>
              <a:rPr lang="en-US" dirty="0"/>
              <a:t>This should achieve 100% coverage (4/4 lines).</a:t>
            </a:r>
          </a:p>
          <a:p>
            <a:pPr lvl="1">
              <a:buClr>
                <a:srgbClr val="000000"/>
              </a:buClr>
              <a:buSzPct val="100000"/>
              <a:buFont typeface="Wingdings 3" panose="05040102010807070707" pitchFamily="18" charset="2"/>
              <a:buAutoNum type="arabicPeriod"/>
            </a:pPr>
            <a:r>
              <a:rPr lang="en-US" dirty="0"/>
              <a:t>Turn on Inline Testing options in the Tools -&gt; Options -&gt; Builder tab</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Rebuild Environment and note the new member functions that appear</a:t>
            </a:r>
          </a:p>
          <a:p>
            <a:pPr lvl="1">
              <a:buClr>
                <a:srgbClr val="000000"/>
              </a:buClr>
              <a:buSzPct val="100000"/>
              <a:buFont typeface="Wingdings 3" panose="05040102010807070707" pitchFamily="18" charset="2"/>
              <a:buAutoNum type="arabicPeriod"/>
            </a:pPr>
            <a:r>
              <a:rPr lang="en-US" dirty="0"/>
              <a:t>Re-run the previous tests and note that coverage is now at 62% (6/8 lines).</a:t>
            </a:r>
          </a:p>
          <a:p>
            <a:pPr lvl="1">
              <a:buClr>
                <a:srgbClr val="000000"/>
              </a:buClr>
              <a:buSzPct val="100000"/>
              <a:buFont typeface="Wingdings 3" panose="05040102010807070707" pitchFamily="18" charset="2"/>
              <a:buAutoNum type="arabicPeriod"/>
            </a:pPr>
            <a:r>
              <a:rPr lang="en-US" dirty="0"/>
              <a:t>Insert Basis Path Tests for the new functions</a:t>
            </a:r>
          </a:p>
          <a:p>
            <a:pPr lvl="1">
              <a:buClr>
                <a:srgbClr val="000000"/>
              </a:buClr>
              <a:buSzPct val="100000"/>
              <a:buFont typeface="Wingdings 3" panose="05040102010807070707" pitchFamily="18" charset="2"/>
              <a:buAutoNum type="arabicPeriod"/>
            </a:pPr>
            <a:r>
              <a:rPr lang="en-US" dirty="0"/>
              <a:t>Run all tests and verify 100% statement coverage</a:t>
            </a:r>
          </a:p>
        </p:txBody>
      </p:sp>
      <p:sp>
        <p:nvSpPr>
          <p:cNvPr id="7" name="Textplatzhalter 6">
            <a:extLst>
              <a:ext uri="{FF2B5EF4-FFF2-40B4-BE49-F238E27FC236}">
                <a16:creationId xmlns:a16="http://schemas.microsoft.com/office/drawing/2014/main" id="{992701AD-4DD9-4AC4-BB05-F3C2CE0BF925}"/>
              </a:ext>
            </a:extLst>
          </p:cNvPr>
          <p:cNvSpPr>
            <a:spLocks noGrp="1"/>
          </p:cNvSpPr>
          <p:nvPr>
            <p:ph type="body" sz="quarter" idx="12"/>
          </p:nvPr>
        </p:nvSpPr>
        <p:spPr/>
        <p:txBody>
          <a:bodyPr/>
          <a:lstStyle/>
          <a:p>
            <a:r>
              <a:rPr lang="en-US" dirty="0"/>
              <a:t>Inline Testing</a:t>
            </a:r>
          </a:p>
        </p:txBody>
      </p:sp>
      <p:sp>
        <p:nvSpPr>
          <p:cNvPr id="3" name="Title 2"/>
          <p:cNvSpPr>
            <a:spLocks noGrp="1"/>
          </p:cNvSpPr>
          <p:nvPr>
            <p:ph type="title"/>
          </p:nvPr>
        </p:nvSpPr>
        <p:spPr/>
        <p:txBody>
          <a:bodyPr/>
          <a:lstStyle/>
          <a:p>
            <a:r>
              <a:rPr lang="en-US"/>
              <a:t>Lab:  C++ Testing</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137" y="4524867"/>
            <a:ext cx="23907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6148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and Parameter User Code </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FDFD445-4E34-4B21-8166-EE94033ADFEB}"/>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D8716D6-E343-4D08-B012-0533293CF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85370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a:t>
            </a:r>
            <a:r>
              <a:rPr lang="en-US" dirty="0" err="1"/>
              <a:t>io_wrapper.c</a:t>
            </a:r>
            <a:r>
              <a:rPr lang="en-US" dirty="0"/>
              <a:t>” and call it IO_CHAINING</a:t>
            </a:r>
          </a:p>
          <a:p>
            <a:pPr lvl="1">
              <a:buClr>
                <a:srgbClr val="000000"/>
              </a:buClr>
              <a:buSzPct val="100000"/>
              <a:buFont typeface="Wingdings 3" panose="05040102010807070707" pitchFamily="18" charset="2"/>
              <a:buAutoNum type="arabicPeriod"/>
            </a:pPr>
            <a:r>
              <a:rPr lang="en-US" dirty="0"/>
              <a:t>Create a Test Case for OpenFile and call it: OPEN_WRITE</a:t>
            </a:r>
          </a:p>
          <a:p>
            <a:pPr lvl="2"/>
            <a:r>
              <a:rPr lang="en-US" dirty="0"/>
              <a:t>Set the Filename to “TestOutput.txt “ &amp; the Mode to F_WRITE</a:t>
            </a:r>
          </a:p>
          <a:p>
            <a:pPr lvl="2"/>
            <a:r>
              <a:rPr lang="en-US" dirty="0"/>
              <a:t>Access the return pointer by entering a 1 on the Expected Value Side</a:t>
            </a:r>
          </a:p>
          <a:p>
            <a:pPr lvl="2"/>
            <a:r>
              <a:rPr lang="en-US" dirty="0"/>
              <a:t>Enter a value of True for </a:t>
            </a:r>
            <a:r>
              <a:rPr lang="en-US" dirty="0" err="1"/>
              <a:t>isOpen</a:t>
            </a:r>
            <a:r>
              <a:rPr lang="en-US" dirty="0"/>
              <a:t> on the Expected Value Side</a:t>
            </a:r>
          </a:p>
          <a:p>
            <a:pPr lvl="2"/>
            <a:r>
              <a:rPr lang="en-US" dirty="0"/>
              <a:t>Run the test and make sure it passes</a:t>
            </a:r>
          </a:p>
          <a:p>
            <a:pPr lvl="1">
              <a:buClr>
                <a:srgbClr val="000000"/>
              </a:buClr>
              <a:buSzPct val="100000"/>
              <a:buFont typeface="Wingdings 3" panose="05040102010807070707" pitchFamily="18" charset="2"/>
              <a:buAutoNum type="arabicPeriod"/>
            </a:pPr>
            <a:r>
              <a:rPr lang="en-US" dirty="0" err="1"/>
              <a:t>RightMouse</a:t>
            </a:r>
            <a:r>
              <a:rPr lang="en-US" dirty="0"/>
              <a:t> on the “return” parameter from </a:t>
            </a:r>
            <a:r>
              <a:rPr lang="en-US" dirty="0" err="1"/>
              <a:t>OpenFile</a:t>
            </a:r>
            <a:r>
              <a:rPr lang="en-US" dirty="0"/>
              <a:t> (not “return[0]”, but “return”!)</a:t>
            </a:r>
          </a:p>
          <a:p>
            <a:pPr lvl="2">
              <a:buClr>
                <a:srgbClr val="000000"/>
              </a:buClr>
              <a:buSzPct val="100000"/>
            </a:pPr>
            <a:r>
              <a:rPr lang="en-US" dirty="0"/>
              <a:t>Select “Copy User Code Tag”</a:t>
            </a:r>
          </a:p>
          <a:p>
            <a:pPr lvl="2">
              <a:buClr>
                <a:srgbClr val="000000"/>
              </a:buClr>
              <a:buSzPct val="100000"/>
            </a:pPr>
            <a:r>
              <a:rPr lang="en-US" dirty="0"/>
              <a:t>Paste it into the Test Case Notes just to see what you have (“&lt;&lt;</a:t>
            </a:r>
            <a:r>
              <a:rPr lang="en-US" dirty="0" err="1"/>
              <a:t>io_wrapper.OpenFile.return</a:t>
            </a:r>
            <a:r>
              <a:rPr lang="en-US" dirty="0"/>
              <a:t>&gt;&gt;”)</a:t>
            </a:r>
          </a:p>
          <a:p>
            <a:pPr lvl="2">
              <a:buClr>
                <a:srgbClr val="000000"/>
              </a:buClr>
              <a:buSzPct val="100000"/>
            </a:pPr>
            <a:r>
              <a:rPr lang="en-US" dirty="0"/>
              <a:t>We will chain in this value later in subsequent tests</a:t>
            </a:r>
          </a:p>
          <a:p>
            <a:pPr lvl="1">
              <a:buClr>
                <a:srgbClr val="000000"/>
              </a:buClr>
              <a:buSzPct val="100000"/>
              <a:buFont typeface="Wingdings 3" panose="05040102010807070707" pitchFamily="18" charset="2"/>
              <a:buAutoNum type="arabicPeriod"/>
            </a:pPr>
            <a:r>
              <a:rPr lang="en-US" dirty="0"/>
              <a:t>Create a Test Case for WriteString and call it: WRITE_DATA</a:t>
            </a:r>
          </a:p>
          <a:p>
            <a:pPr lvl="2"/>
            <a:r>
              <a:rPr lang="en-US" dirty="0" err="1"/>
              <a:t>RightMouse</a:t>
            </a:r>
            <a:r>
              <a:rPr lang="en-US" dirty="0"/>
              <a:t> on the “</a:t>
            </a:r>
            <a:r>
              <a:rPr lang="en-US" dirty="0" err="1"/>
              <a:t>fp</a:t>
            </a:r>
            <a:r>
              <a:rPr lang="en-US" dirty="0"/>
              <a:t>” parameter and select “properties”</a:t>
            </a:r>
          </a:p>
          <a:p>
            <a:pPr lvl="2"/>
            <a:r>
              <a:rPr lang="en-US" dirty="0"/>
              <a:t>Select the </a:t>
            </a:r>
            <a:r>
              <a:rPr lang="en-US" dirty="0" err="1"/>
              <a:t>UserCode</a:t>
            </a:r>
            <a:r>
              <a:rPr lang="en-US" dirty="0"/>
              <a:t> tab and paste on top of “expression” in top (Input) window</a:t>
            </a:r>
          </a:p>
          <a:p>
            <a:pPr lvl="2"/>
            <a:r>
              <a:rPr lang="en-US" dirty="0"/>
              <a:t>Resultant code should look like this:</a:t>
            </a:r>
          </a:p>
          <a:p>
            <a:pPr lvl="3"/>
            <a:r>
              <a:rPr lang="en-US" dirty="0"/>
              <a:t> &lt;&lt;</a:t>
            </a:r>
            <a:r>
              <a:rPr lang="en-US" dirty="0" err="1"/>
              <a:t>io_wrapper.WriteString.fp</a:t>
            </a:r>
            <a:r>
              <a:rPr lang="en-US" dirty="0"/>
              <a:t>&gt;&gt; = ( &lt;&lt;</a:t>
            </a:r>
            <a:r>
              <a:rPr lang="en-US" dirty="0" err="1"/>
              <a:t>io_wrapper.OpenFile.return</a:t>
            </a:r>
            <a:r>
              <a:rPr lang="en-US" dirty="0"/>
              <a:t>&gt;&gt; );</a:t>
            </a:r>
          </a:p>
          <a:p>
            <a:pPr lvl="2"/>
            <a:r>
              <a:rPr lang="en-US" dirty="0"/>
              <a:t>Set input “line “ parameter to “Hello”</a:t>
            </a:r>
          </a:p>
          <a:p>
            <a:pPr lvl="2"/>
            <a:r>
              <a:rPr lang="en-US" dirty="0"/>
              <a:t>Set Expected Value of “True” for return code</a:t>
            </a:r>
          </a:p>
        </p:txBody>
      </p:sp>
      <p:sp>
        <p:nvSpPr>
          <p:cNvPr id="7" name="Textplatzhalter 6">
            <a:extLst>
              <a:ext uri="{FF2B5EF4-FFF2-40B4-BE49-F238E27FC236}">
                <a16:creationId xmlns:a16="http://schemas.microsoft.com/office/drawing/2014/main" id="{68F9EB86-6401-416B-B97D-1CE72CF2931C}"/>
              </a:ext>
            </a:extLst>
          </p:cNvPr>
          <p:cNvSpPr>
            <a:spLocks noGrp="1"/>
          </p:cNvSpPr>
          <p:nvPr>
            <p:ph type="body" sz="quarter" idx="12"/>
          </p:nvPr>
        </p:nvSpPr>
        <p:spPr/>
        <p:txBody>
          <a:bodyPr/>
          <a:lstStyle/>
          <a:p>
            <a:r>
              <a:rPr lang="en-US" dirty="0"/>
              <a:t>Writing Data to a File. Part 1</a:t>
            </a:r>
          </a:p>
        </p:txBody>
      </p:sp>
      <p:sp>
        <p:nvSpPr>
          <p:cNvPr id="3" name="Title 2"/>
          <p:cNvSpPr>
            <a:spLocks noGrp="1"/>
          </p:cNvSpPr>
          <p:nvPr>
            <p:ph type="title"/>
          </p:nvPr>
        </p:nvSpPr>
        <p:spPr/>
        <p:txBody>
          <a:bodyPr/>
          <a:lstStyle/>
          <a:p>
            <a:r>
              <a:rPr lang="en-US"/>
              <a:t>Lab: Test Case and Parameter User Code</a:t>
            </a:r>
            <a:endParaRPr lang="en-US" dirty="0"/>
          </a:p>
        </p:txBody>
      </p:sp>
    </p:spTree>
    <p:extLst>
      <p:ext uri="{BB962C8B-B14F-4D97-AF65-F5344CB8AC3E}">
        <p14:creationId xmlns:p14="http://schemas.microsoft.com/office/powerpoint/2010/main" val="22898902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Case for CloseFile and call it CLOSE</a:t>
            </a:r>
          </a:p>
          <a:p>
            <a:pPr lvl="2"/>
            <a:r>
              <a:rPr lang="en-US" dirty="0"/>
              <a:t>Again, chain in the return value from </a:t>
            </a:r>
            <a:r>
              <a:rPr lang="en-US" dirty="0" err="1"/>
              <a:t>OpenFile</a:t>
            </a:r>
            <a:r>
              <a:rPr lang="en-US" dirty="0"/>
              <a:t> to the input </a:t>
            </a:r>
            <a:r>
              <a:rPr lang="en-US" dirty="0" err="1"/>
              <a:t>fp</a:t>
            </a:r>
            <a:r>
              <a:rPr lang="en-US" dirty="0"/>
              <a:t> parameter to </a:t>
            </a:r>
            <a:r>
              <a:rPr lang="en-US" dirty="0" err="1"/>
              <a:t>CloseFile</a:t>
            </a:r>
            <a:endParaRPr lang="en-US" dirty="0"/>
          </a:p>
          <a:p>
            <a:pPr lvl="2"/>
            <a:r>
              <a:rPr lang="en-US" dirty="0"/>
              <a:t>Note1:  The </a:t>
            </a:r>
            <a:r>
              <a:rPr lang="en-US" dirty="0" err="1"/>
              <a:t>UserCodeTag</a:t>
            </a:r>
            <a:r>
              <a:rPr lang="en-US" dirty="0"/>
              <a:t> from </a:t>
            </a:r>
            <a:r>
              <a:rPr lang="en-US" dirty="0" err="1"/>
              <a:t>OpenFile</a:t>
            </a:r>
            <a:r>
              <a:rPr lang="en-US" dirty="0"/>
              <a:t> should still be in your copy buffer</a:t>
            </a:r>
          </a:p>
          <a:p>
            <a:pPr lvl="2"/>
            <a:r>
              <a:rPr lang="en-US" dirty="0"/>
              <a:t>Note2:  This is the same process that we just did for WRITE</a:t>
            </a:r>
          </a:p>
          <a:p>
            <a:pPr lvl="2"/>
            <a:r>
              <a:rPr lang="en-US" dirty="0"/>
              <a:t>Set the expected value for the return value as True</a:t>
            </a:r>
          </a:p>
          <a:p>
            <a:pPr lvl="1">
              <a:buClr>
                <a:srgbClr val="000000"/>
              </a:buClr>
              <a:buSzPct val="100000"/>
              <a:buFont typeface="Wingdings 3" panose="05040102010807070707" pitchFamily="18" charset="2"/>
              <a:buAutoNum type="arabicPeriod"/>
            </a:pPr>
            <a:r>
              <a:rPr lang="en-US" dirty="0"/>
              <a:t>Create a Compound Test and call it WRITE_FILE </a:t>
            </a:r>
          </a:p>
          <a:p>
            <a:pPr lvl="2"/>
            <a:r>
              <a:rPr lang="en-US" dirty="0"/>
              <a:t>Drag your 3 simple tests into the compound (order matters!)</a:t>
            </a:r>
          </a:p>
          <a:p>
            <a:pPr lvl="1">
              <a:buClr>
                <a:srgbClr val="000000"/>
              </a:buClr>
              <a:buSzPct val="100000"/>
              <a:buFont typeface="Wingdings 3" panose="05040102010807070707" pitchFamily="18" charset="2"/>
              <a:buAutoNum type="arabicPeriod"/>
            </a:pPr>
            <a:r>
              <a:rPr lang="en-US" dirty="0"/>
              <a:t>Run the Compound Test</a:t>
            </a:r>
          </a:p>
          <a:p>
            <a:pPr lvl="2"/>
            <a:r>
              <a:rPr lang="en-US" dirty="0"/>
              <a:t>There should be 3 expected values (one per slot) and all should pass</a:t>
            </a:r>
          </a:p>
          <a:p>
            <a:pPr lvl="2"/>
            <a:r>
              <a:rPr lang="en-US" dirty="0"/>
              <a:t>The resultant file should be in your working directory (i.e. “TestOutput.txt”)</a:t>
            </a:r>
          </a:p>
          <a:p>
            <a:pPr lvl="2"/>
            <a:r>
              <a:rPr lang="en-US" dirty="0"/>
              <a:t>Note:  Look at lower right corner of GUI to find the working directory</a:t>
            </a:r>
          </a:p>
          <a:p>
            <a:pPr lvl="2"/>
            <a:r>
              <a:rPr lang="en-US" dirty="0"/>
              <a:t>Examine that file and make sure it contains the data you specified in the WRITE test.</a:t>
            </a:r>
          </a:p>
        </p:txBody>
      </p:sp>
      <p:sp>
        <p:nvSpPr>
          <p:cNvPr id="7" name="Textplatzhalter 6">
            <a:extLst>
              <a:ext uri="{FF2B5EF4-FFF2-40B4-BE49-F238E27FC236}">
                <a16:creationId xmlns:a16="http://schemas.microsoft.com/office/drawing/2014/main" id="{68F9EB86-6401-416B-B97D-1CE72CF2931C}"/>
              </a:ext>
            </a:extLst>
          </p:cNvPr>
          <p:cNvSpPr>
            <a:spLocks noGrp="1"/>
          </p:cNvSpPr>
          <p:nvPr>
            <p:ph type="body" sz="quarter" idx="12"/>
          </p:nvPr>
        </p:nvSpPr>
        <p:spPr/>
        <p:txBody>
          <a:bodyPr/>
          <a:lstStyle/>
          <a:p>
            <a:r>
              <a:rPr lang="en-US" dirty="0"/>
              <a:t>Writing Data to a File, Part 2</a:t>
            </a:r>
          </a:p>
        </p:txBody>
      </p:sp>
      <p:sp>
        <p:nvSpPr>
          <p:cNvPr id="3" name="Title 2"/>
          <p:cNvSpPr>
            <a:spLocks noGrp="1"/>
          </p:cNvSpPr>
          <p:nvPr>
            <p:ph type="title"/>
          </p:nvPr>
        </p:nvSpPr>
        <p:spPr/>
        <p:txBody>
          <a:bodyPr/>
          <a:lstStyle/>
          <a:p>
            <a:r>
              <a:rPr lang="en-US"/>
              <a:t>Lab: Test Case and Parameter User Code</a:t>
            </a:r>
            <a:endParaRPr lang="en-US" dirty="0"/>
          </a:p>
        </p:txBody>
      </p:sp>
    </p:spTree>
    <p:extLst>
      <p:ext uri="{BB962C8B-B14F-4D97-AF65-F5344CB8AC3E}">
        <p14:creationId xmlns:p14="http://schemas.microsoft.com/office/powerpoint/2010/main" val="3767273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You should now have a Compound Test (WRITE_FILE) that creates a file with known data.</a:t>
            </a:r>
          </a:p>
          <a:p>
            <a:pPr lvl="1">
              <a:buClr>
                <a:srgbClr val="000000"/>
              </a:buClr>
              <a:buSzPct val="100000"/>
              <a:buFont typeface="Wingdings 3" panose="05040102010807070707" pitchFamily="18" charset="2"/>
              <a:buAutoNum type="arabicPeriod"/>
            </a:pPr>
            <a:r>
              <a:rPr lang="en-US" dirty="0"/>
              <a:t>Create another Compound Called READ_FILE that verifies the data:</a:t>
            </a:r>
          </a:p>
          <a:p>
            <a:pPr lvl="2"/>
            <a:r>
              <a:rPr lang="en-US" dirty="0"/>
              <a:t>i.e., OPEN_READ, READ_DATA, CLOSE (see Note below!)</a:t>
            </a:r>
          </a:p>
          <a:p>
            <a:pPr lvl="2"/>
            <a:r>
              <a:rPr lang="en-US" dirty="0"/>
              <a:t>Should have 4 expected values in total (1 per slot, plus 2 for READ)</a:t>
            </a:r>
          </a:p>
          <a:p>
            <a:pPr lvl="1">
              <a:buClr>
                <a:srgbClr val="000000"/>
              </a:buClr>
              <a:buSzPct val="100000"/>
              <a:buFont typeface="Wingdings 3" panose="05040102010807070707" pitchFamily="18" charset="2"/>
              <a:buAutoNum type="arabicPeriod"/>
            </a:pPr>
            <a:r>
              <a:rPr lang="en-US" dirty="0"/>
              <a:t>The 2 Compounds should be separately executable as long as WRITE_FILE executes first</a:t>
            </a:r>
          </a:p>
          <a:p>
            <a:pPr lvl="1">
              <a:buClr>
                <a:srgbClr val="000000"/>
              </a:buClr>
              <a:buSzPct val="100000"/>
              <a:buFont typeface="Wingdings 3" panose="05040102010807070707" pitchFamily="18" charset="2"/>
              <a:buAutoNum type="arabicPeriod"/>
            </a:pPr>
            <a:r>
              <a:rPr lang="en-US" dirty="0"/>
              <a:t>Create a 3rd Nested Compound called WRITE_AND_READ that includes WRITE_FILE &amp; READ_FILE</a:t>
            </a:r>
          </a:p>
          <a:p>
            <a:pPr lvl="1">
              <a:buClr>
                <a:srgbClr val="000000"/>
              </a:buClr>
              <a:buSzPct val="100000"/>
              <a:buFont typeface="Wingdings 3" panose="05040102010807070707" pitchFamily="18" charset="2"/>
              <a:buAutoNum type="arabicPeriod"/>
            </a:pPr>
            <a:r>
              <a:rPr lang="en-US" dirty="0"/>
              <a:t>Run the Nested Compound to make sure it passes</a:t>
            </a:r>
          </a:p>
          <a:p>
            <a:pPr>
              <a:buClr>
                <a:srgbClr val="000000"/>
              </a:buClr>
              <a:buSzPct val="100000"/>
              <a:buNone/>
            </a:pPr>
            <a:endParaRPr lang="en-US" dirty="0"/>
          </a:p>
          <a:p>
            <a:pPr>
              <a:buClr>
                <a:srgbClr val="000000"/>
              </a:buClr>
              <a:buSzPct val="100000"/>
              <a:buNone/>
            </a:pPr>
            <a:r>
              <a:rPr lang="en-US" dirty="0"/>
              <a:t>Note:  On the READ_DATA test, make sure that “line” is allocated on input side.  This can be done by entering any string that is the same length as the string that was written ( “XXXXX” is sufficient)</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r>
              <a:rPr lang="en-US" dirty="0"/>
              <a:t>Something to Consider:  If you enter an empty string on the input side, the test should take a </a:t>
            </a:r>
            <a:r>
              <a:rPr lang="en-US" dirty="0" err="1"/>
              <a:t>segfault</a:t>
            </a:r>
            <a:r>
              <a:rPr lang="en-US" dirty="0"/>
              <a:t>.  However, if you enter only 1 X, it will probably pass. Why?</a:t>
            </a:r>
          </a:p>
          <a:p>
            <a:endParaRPr lang="en-US" dirty="0"/>
          </a:p>
        </p:txBody>
      </p:sp>
      <p:sp>
        <p:nvSpPr>
          <p:cNvPr id="7" name="Textplatzhalter 6">
            <a:extLst>
              <a:ext uri="{FF2B5EF4-FFF2-40B4-BE49-F238E27FC236}">
                <a16:creationId xmlns:a16="http://schemas.microsoft.com/office/drawing/2014/main" id="{6C799089-1CDC-4BC9-9916-855395A6AB89}"/>
              </a:ext>
            </a:extLst>
          </p:cNvPr>
          <p:cNvSpPr>
            <a:spLocks noGrp="1"/>
          </p:cNvSpPr>
          <p:nvPr>
            <p:ph type="body" sz="quarter" idx="12"/>
          </p:nvPr>
        </p:nvSpPr>
        <p:spPr/>
        <p:txBody>
          <a:bodyPr/>
          <a:lstStyle/>
          <a:p>
            <a:r>
              <a:rPr lang="en-US" dirty="0"/>
              <a:t>Reading Data from a File</a:t>
            </a:r>
          </a:p>
        </p:txBody>
      </p:sp>
      <p:sp>
        <p:nvSpPr>
          <p:cNvPr id="3" name="Title 2"/>
          <p:cNvSpPr>
            <a:spLocks noGrp="1"/>
          </p:cNvSpPr>
          <p:nvPr>
            <p:ph type="title"/>
          </p:nvPr>
        </p:nvSpPr>
        <p:spPr/>
        <p:txBody>
          <a:bodyPr/>
          <a:lstStyle/>
          <a:p>
            <a:r>
              <a:rPr lang="en-US"/>
              <a:t>Lab: Test Case and Parameter User Code</a:t>
            </a:r>
            <a:endParaRPr lang="en-US" dirty="0"/>
          </a:p>
        </p:txBody>
      </p:sp>
      <p:pic>
        <p:nvPicPr>
          <p:cNvPr id="2" name="Picture 1">
            <a:extLst>
              <a:ext uri="{FF2B5EF4-FFF2-40B4-BE49-F238E27FC236}">
                <a16:creationId xmlns:a16="http://schemas.microsoft.com/office/drawing/2014/main" id="{673697F6-18FE-4C76-95EE-CF199EC9C067}"/>
              </a:ext>
            </a:extLst>
          </p:cNvPr>
          <p:cNvPicPr>
            <a:picLocks noChangeAspect="1"/>
          </p:cNvPicPr>
          <p:nvPr/>
        </p:nvPicPr>
        <p:blipFill>
          <a:blip r:embed="rId3"/>
          <a:stretch>
            <a:fillRect/>
          </a:stretch>
        </p:blipFill>
        <p:spPr>
          <a:xfrm>
            <a:off x="1486191" y="4582982"/>
            <a:ext cx="8109676" cy="1201997"/>
          </a:xfrm>
          <a:prstGeom prst="rect">
            <a:avLst/>
          </a:prstGeom>
        </p:spPr>
      </p:pic>
    </p:spTree>
    <p:extLst>
      <p:ext uri="{BB962C8B-B14F-4D97-AF65-F5344CB8AC3E}">
        <p14:creationId xmlns:p14="http://schemas.microsoft.com/office/powerpoint/2010/main" val="3365842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When testing a file creation function, you would want to make sure the file did not exist before starting the test</a:t>
            </a:r>
          </a:p>
          <a:p>
            <a:pPr lvl="1">
              <a:buClr>
                <a:srgbClr val="000000"/>
              </a:buClr>
              <a:buSzPct val="100000"/>
              <a:buFont typeface="Wingdings 3" panose="05040102010807070707" pitchFamily="18" charset="2"/>
              <a:buAutoNum type="arabicPeriod"/>
            </a:pPr>
            <a:r>
              <a:rPr lang="en-US" dirty="0"/>
              <a:t>Using Test Case User Code, you can delete the file before running the test</a:t>
            </a:r>
          </a:p>
          <a:p>
            <a:pPr lvl="2">
              <a:buClr>
                <a:srgbClr val="000000"/>
              </a:buClr>
              <a:buSzPct val="100000"/>
              <a:buFont typeface="Wingdings 3" panose="05040102010807070707" pitchFamily="18" charset="2"/>
              <a:buAutoNum type="arabicPeriod"/>
            </a:pPr>
            <a:r>
              <a:rPr lang="en-US" dirty="0"/>
              <a:t>Open OPEN_WRITE Test Case</a:t>
            </a:r>
          </a:p>
          <a:p>
            <a:pPr lvl="2">
              <a:buClr>
                <a:srgbClr val="000000"/>
              </a:buClr>
              <a:buSzPct val="100000"/>
              <a:buFont typeface="Wingdings 3" panose="05040102010807070707" pitchFamily="18" charset="2"/>
              <a:buAutoNum type="arabicPeriod"/>
            </a:pPr>
            <a:r>
              <a:rPr lang="en-US" dirty="0"/>
              <a:t>Open Test Case User Code tab</a:t>
            </a:r>
          </a:p>
          <a:p>
            <a:pPr lvl="2">
              <a:buClr>
                <a:srgbClr val="000000"/>
              </a:buClr>
              <a:buSzPct val="100000"/>
              <a:buFont typeface="Wingdings 3" panose="05040102010807070707" pitchFamily="18" charset="2"/>
              <a:buAutoNum type="arabicPeriod"/>
            </a:pPr>
            <a:r>
              <a:rPr lang="en-US" dirty="0"/>
              <a:t>Add code to delete file*</a:t>
            </a:r>
          </a:p>
        </p:txBody>
      </p:sp>
      <p:sp>
        <p:nvSpPr>
          <p:cNvPr id="8" name="Textplatzhalter 7">
            <a:extLst>
              <a:ext uri="{FF2B5EF4-FFF2-40B4-BE49-F238E27FC236}">
                <a16:creationId xmlns:a16="http://schemas.microsoft.com/office/drawing/2014/main" id="{B3EA01D2-CF65-4439-9F78-90CA8B0F8F7D}"/>
              </a:ext>
            </a:extLst>
          </p:cNvPr>
          <p:cNvSpPr>
            <a:spLocks noGrp="1"/>
          </p:cNvSpPr>
          <p:nvPr>
            <p:ph type="body" sz="quarter" idx="12"/>
          </p:nvPr>
        </p:nvSpPr>
        <p:spPr/>
        <p:txBody>
          <a:bodyPr/>
          <a:lstStyle/>
          <a:p>
            <a:r>
              <a:rPr lang="en-US" dirty="0"/>
              <a:t>Test Case User Code Example</a:t>
            </a:r>
          </a:p>
        </p:txBody>
      </p:sp>
      <p:sp>
        <p:nvSpPr>
          <p:cNvPr id="3" name="Title 2"/>
          <p:cNvSpPr>
            <a:spLocks noGrp="1"/>
          </p:cNvSpPr>
          <p:nvPr>
            <p:ph type="title"/>
          </p:nvPr>
        </p:nvSpPr>
        <p:spPr/>
        <p:txBody>
          <a:bodyPr/>
          <a:lstStyle/>
          <a:p>
            <a:r>
              <a:rPr lang="en-US"/>
              <a:t>Lab: Test Case and Parameter User Code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3" y="2849291"/>
            <a:ext cx="4943475" cy="336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69479" y="4603695"/>
            <a:ext cx="4256528" cy="707886"/>
          </a:xfrm>
          <a:prstGeom prst="rect">
            <a:avLst/>
          </a:prstGeom>
        </p:spPr>
        <p:txBody>
          <a:bodyPr wrap="square">
            <a:spAutoFit/>
          </a:bodyPr>
          <a:lstStyle/>
          <a:p>
            <a:r>
              <a:rPr lang="en-US" sz="1600" dirty="0"/>
              <a:t>*On Windows use</a:t>
            </a:r>
          </a:p>
          <a:p>
            <a:r>
              <a:rPr lang="en-US" sz="1600" i="1" dirty="0"/>
              <a:t>     system (“del TestOutput.txt”);</a:t>
            </a:r>
          </a:p>
        </p:txBody>
      </p:sp>
    </p:spTree>
    <p:extLst>
      <p:ext uri="{BB962C8B-B14F-4D97-AF65-F5344CB8AC3E}">
        <p14:creationId xmlns:p14="http://schemas.microsoft.com/office/powerpoint/2010/main" val="2032428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Environment User Code </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514D8D8-7C2D-47C4-AE7E-687643B3145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A7165D6-6754-43C7-A010-814150DD9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9930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r>
              <a:rPr lang="en-US" dirty="0"/>
              <a:t> </a:t>
            </a:r>
          </a:p>
          <a:p>
            <a:pPr lvl="1"/>
            <a:r>
              <a:rPr lang="en-US" dirty="0"/>
              <a:t>Coverage Tab Option:</a:t>
            </a:r>
          </a:p>
          <a:p>
            <a:pPr lvl="2"/>
            <a:endParaRPr lang="en-US" dirty="0"/>
          </a:p>
          <a:p>
            <a:pPr lvl="1"/>
            <a:r>
              <a:rPr lang="en-US" dirty="0"/>
              <a:t>Controls amount and frequency of data dump to host</a:t>
            </a:r>
          </a:p>
          <a:p>
            <a:pPr lvl="2"/>
            <a:endParaRPr lang="en-US" dirty="0"/>
          </a:p>
          <a:p>
            <a:pPr lvl="1"/>
            <a:r>
              <a:rPr lang="en-US" dirty="0"/>
              <a:t>Real Time – coverage output interlaced with test execution</a:t>
            </a:r>
          </a:p>
          <a:p>
            <a:pPr lvl="2"/>
            <a:r>
              <a:rPr lang="en-US" dirty="0"/>
              <a:t>Might slow test execution, but not usually important for Unit Test</a:t>
            </a:r>
          </a:p>
          <a:p>
            <a:pPr lvl="1"/>
            <a:r>
              <a:rPr lang="en-US" dirty="0"/>
              <a:t>Buffered  - coverage data output at end of test</a:t>
            </a:r>
          </a:p>
          <a:p>
            <a:pPr lvl="2"/>
            <a:r>
              <a:rPr lang="en-US" dirty="0"/>
              <a:t>Might lose coverage data if test aborts</a:t>
            </a:r>
          </a:p>
          <a:p>
            <a:pPr lvl="1"/>
            <a:r>
              <a:rPr lang="en-US" dirty="0"/>
              <a:t>Animation – allows single-step through coverage results</a:t>
            </a:r>
          </a:p>
          <a:p>
            <a:pPr lvl="2"/>
            <a:r>
              <a:rPr lang="en-US" dirty="0"/>
              <a:t>Every instrumentation line dumps data (there will be duplicates)</a:t>
            </a:r>
          </a:p>
          <a:p>
            <a:pPr lvl="2"/>
            <a:r>
              <a:rPr lang="en-US" dirty="0"/>
              <a:t>Allows post run analysis of the control flow</a:t>
            </a:r>
          </a:p>
          <a:p>
            <a:pPr lvl="1"/>
            <a:r>
              <a:rPr lang="en-US" dirty="0"/>
              <a:t>Changing I/O Mode requires re-instrumentation of environment</a:t>
            </a:r>
          </a:p>
          <a:p>
            <a:pPr lvl="1" indent="0">
              <a:buNone/>
            </a:pPr>
            <a:endParaRPr lang="en-US" dirty="0"/>
          </a:p>
        </p:txBody>
      </p:sp>
      <p:sp>
        <p:nvSpPr>
          <p:cNvPr id="4" name="Textplatzhalter 3">
            <a:extLst>
              <a:ext uri="{FF2B5EF4-FFF2-40B4-BE49-F238E27FC236}">
                <a16:creationId xmlns:a16="http://schemas.microsoft.com/office/drawing/2014/main" id="{A0D336A3-A23C-4EB4-81C6-B053F96742BA}"/>
              </a:ext>
            </a:extLst>
          </p:cNvPr>
          <p:cNvSpPr>
            <a:spLocks noGrp="1"/>
          </p:cNvSpPr>
          <p:nvPr>
            <p:ph type="body" sz="quarter" idx="12"/>
          </p:nvPr>
        </p:nvSpPr>
        <p:spPr/>
        <p:txBody>
          <a:bodyPr/>
          <a:lstStyle/>
          <a:p>
            <a:r>
              <a:rPr lang="en-US" dirty="0"/>
              <a:t>I/O Mechanisms</a:t>
            </a:r>
          </a:p>
        </p:txBody>
      </p:sp>
      <p:sp>
        <p:nvSpPr>
          <p:cNvPr id="3" name="Title 2"/>
          <p:cNvSpPr>
            <a:spLocks noGrp="1"/>
          </p:cNvSpPr>
          <p:nvPr>
            <p:ph type="title"/>
          </p:nvPr>
        </p:nvSpPr>
        <p:spPr/>
        <p:txBody>
          <a:bodyPr/>
          <a:lstStyle/>
          <a:p>
            <a:r>
              <a:rPr lang="en-US"/>
              <a:t>Lecture:  Code Coverage Options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1359675"/>
            <a:ext cx="3295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5145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environment for “communication.c” </a:t>
            </a:r>
          </a:p>
          <a:p>
            <a:pPr lvl="2"/>
            <a:r>
              <a:rPr lang="en-US" dirty="0"/>
              <a:t>Call it VOID_PTR</a:t>
            </a:r>
          </a:p>
          <a:p>
            <a:pPr lvl="2"/>
            <a:r>
              <a:rPr lang="en-US" dirty="0"/>
              <a:t>Turn on whitebox testing,  Statement+Branch Coverage</a:t>
            </a:r>
          </a:p>
          <a:p>
            <a:pPr lvl="1">
              <a:buClr>
                <a:srgbClr val="000000"/>
              </a:buClr>
              <a:buSzPct val="100000"/>
              <a:buFont typeface="Wingdings 3" panose="05040102010807070707" pitchFamily="18" charset="2"/>
              <a:buAutoNum type="arabicPeriod"/>
            </a:pPr>
            <a:r>
              <a:rPr lang="en-US" dirty="0"/>
              <a:t>After Build completes, Edit User Globals:</a:t>
            </a:r>
          </a:p>
          <a:p>
            <a:pPr lvl="2"/>
            <a:r>
              <a:rPr lang="en-US" dirty="0"/>
              <a:t>Environment-&gt;UserCode-&gt;Edit-&gt;</a:t>
            </a:r>
            <a:r>
              <a:rPr lang="en-US" dirty="0" err="1"/>
              <a:t>UserGlobals</a:t>
            </a:r>
            <a:endParaRPr lang="en-US" dirty="0"/>
          </a:p>
          <a:p>
            <a:pPr lvl="2"/>
            <a:r>
              <a:rPr lang="en-US" dirty="0"/>
              <a:t>Expand the </a:t>
            </a:r>
            <a:r>
              <a:rPr lang="en-US" dirty="0" err="1"/>
              <a:t>UserGlobals</a:t>
            </a:r>
            <a:r>
              <a:rPr lang="en-US" dirty="0"/>
              <a:t> node on the right side of the GUI</a:t>
            </a:r>
          </a:p>
          <a:p>
            <a:pPr lvl="2"/>
            <a:r>
              <a:rPr lang="en-US" dirty="0"/>
              <a:t>Double Click to Open for Edit and Add the following 3 lines (note you can cut &amp; paste these lines from comment at top of source code):</a:t>
            </a:r>
          </a:p>
          <a:p>
            <a:pPr lvl="3"/>
            <a:r>
              <a:rPr lang="en-US" dirty="0"/>
              <a:t>#include "communication.h"</a:t>
            </a:r>
          </a:p>
          <a:p>
            <a:pPr lvl="3"/>
            <a:r>
              <a:rPr lang="en-US" dirty="0"/>
              <a:t>VCAST_USER_GLOBALS_EXTERN AltCmdT AltCmd;</a:t>
            </a:r>
          </a:p>
          <a:p>
            <a:pPr lvl="3"/>
            <a:r>
              <a:rPr lang="en-US" dirty="0"/>
              <a:t>VCAST_USER_GLOBALS_EXTERN CourseCmdT CourseCmd;</a:t>
            </a:r>
          </a:p>
          <a:p>
            <a:pPr lvl="2"/>
            <a:r>
              <a:rPr lang="en-US" dirty="0"/>
              <a:t>Insert these lines just before VECTORCAST_INT1</a:t>
            </a:r>
          </a:p>
          <a:p>
            <a:pPr lvl="2"/>
            <a:r>
              <a:rPr lang="en-US" dirty="0"/>
              <a:t>Select the Test Compile icon</a:t>
            </a:r>
          </a:p>
          <a:p>
            <a:pPr lvl="2"/>
            <a:r>
              <a:rPr lang="en-US" dirty="0"/>
              <a:t>Make sure it compiles successfully                       </a:t>
            </a:r>
            <a:r>
              <a:rPr lang="en-US" dirty="0">
                <a:sym typeface="Wingdings" panose="05000000000000000000" pitchFamily="2" charset="2"/>
              </a:rPr>
              <a:t></a:t>
            </a:r>
            <a:r>
              <a:rPr lang="en-US" dirty="0"/>
              <a:t>  </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Rebuild environment </a:t>
            </a:r>
          </a:p>
          <a:p>
            <a:pPr lvl="1"/>
            <a:endParaRPr lang="en-US" dirty="0"/>
          </a:p>
        </p:txBody>
      </p:sp>
      <p:sp>
        <p:nvSpPr>
          <p:cNvPr id="7" name="Textplatzhalter 6">
            <a:extLst>
              <a:ext uri="{FF2B5EF4-FFF2-40B4-BE49-F238E27FC236}">
                <a16:creationId xmlns:a16="http://schemas.microsoft.com/office/drawing/2014/main" id="{D99D0137-4B56-4BCF-81A5-148A5F71A10F}"/>
              </a:ext>
            </a:extLst>
          </p:cNvPr>
          <p:cNvSpPr>
            <a:spLocks noGrp="1"/>
          </p:cNvSpPr>
          <p:nvPr>
            <p:ph type="body" sz="quarter" idx="12"/>
          </p:nvPr>
        </p:nvSpPr>
        <p:spPr/>
        <p:txBody>
          <a:bodyPr/>
          <a:lstStyle/>
          <a:p>
            <a:r>
              <a:rPr lang="en-US" dirty="0"/>
              <a:t>Adding User Globals</a:t>
            </a:r>
          </a:p>
        </p:txBody>
      </p:sp>
      <p:sp>
        <p:nvSpPr>
          <p:cNvPr id="3" name="Title 2"/>
          <p:cNvSpPr>
            <a:spLocks noGrp="1"/>
          </p:cNvSpPr>
          <p:nvPr>
            <p:ph type="title"/>
          </p:nvPr>
        </p:nvSpPr>
        <p:spPr/>
        <p:txBody>
          <a:bodyPr/>
          <a:lstStyle/>
          <a:p>
            <a:r>
              <a:rPr lang="en-US"/>
              <a:t>Lab:  Environment User Code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264" y="4756662"/>
            <a:ext cx="1232736" cy="94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CDE9FB07-AB28-45D5-9C5D-8FB0C75EED0A}"/>
              </a:ext>
            </a:extLst>
          </p:cNvPr>
          <p:cNvPicPr>
            <a:picLocks noChangeAspect="1"/>
          </p:cNvPicPr>
          <p:nvPr/>
        </p:nvPicPr>
        <p:blipFill>
          <a:blip r:embed="rId4"/>
          <a:stretch>
            <a:fillRect/>
          </a:stretch>
        </p:blipFill>
        <p:spPr>
          <a:xfrm>
            <a:off x="6791616" y="4675552"/>
            <a:ext cx="1781175" cy="1104900"/>
          </a:xfrm>
          <a:prstGeom prst="rect">
            <a:avLst/>
          </a:prstGeom>
        </p:spPr>
      </p:pic>
    </p:spTree>
    <p:extLst>
      <p:ext uri="{BB962C8B-B14F-4D97-AF65-F5344CB8AC3E}">
        <p14:creationId xmlns:p14="http://schemas.microsoft.com/office/powerpoint/2010/main" val="30937440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mj-lt"/>
              <a:buAutoNum type="arabicPeriod" startAt="4"/>
            </a:pPr>
            <a:r>
              <a:rPr lang="en-US" dirty="0"/>
              <a:t>Insert Test Case for ProcessMessage, call it: GoodCourse</a:t>
            </a:r>
          </a:p>
          <a:p>
            <a:pPr lvl="1">
              <a:buClr>
                <a:srgbClr val="000000"/>
              </a:buClr>
              <a:buSzPct val="100000"/>
              <a:buFont typeface="+mj-lt"/>
              <a:buAutoNum type="arabicPeriod" startAt="4"/>
            </a:pPr>
            <a:r>
              <a:rPr lang="en-US" dirty="0"/>
              <a:t>Verify that </a:t>
            </a:r>
            <a:r>
              <a:rPr lang="en-US" dirty="0" err="1"/>
              <a:t>AltCmd</a:t>
            </a:r>
            <a:r>
              <a:rPr lang="en-US" dirty="0"/>
              <a:t> &amp; </a:t>
            </a:r>
            <a:r>
              <a:rPr lang="en-US" dirty="0" err="1"/>
              <a:t>CourseCmd</a:t>
            </a:r>
            <a:r>
              <a:rPr lang="en-US" dirty="0"/>
              <a:t> show up under USER_GLOBALS_VCAST in Parameter Tree</a:t>
            </a:r>
          </a:p>
          <a:p>
            <a:pPr lvl="2"/>
            <a:r>
              <a:rPr lang="en-US" dirty="0"/>
              <a:t>These objects are what the “void *” parameter will point to below</a:t>
            </a:r>
          </a:p>
          <a:p>
            <a:pPr lvl="1">
              <a:buClr>
                <a:srgbClr val="000000"/>
              </a:buClr>
              <a:buSzPct val="100000"/>
              <a:buFont typeface="+mj-lt"/>
              <a:buAutoNum type="arabicPeriod" startAt="4"/>
            </a:pPr>
            <a:r>
              <a:rPr lang="en-US" dirty="0"/>
              <a:t>Enter the following Values:</a:t>
            </a:r>
          </a:p>
          <a:p>
            <a:pPr lvl="2"/>
            <a:r>
              <a:rPr lang="en-US" dirty="0"/>
              <a:t>(Note: See Screenshot on next page for help)</a:t>
            </a:r>
          </a:p>
          <a:p>
            <a:pPr lvl="2"/>
            <a:r>
              <a:rPr lang="en-US" dirty="0"/>
              <a:t>For MessageCategory, select Change_Course from pull down</a:t>
            </a:r>
          </a:p>
          <a:p>
            <a:pPr lvl="2"/>
            <a:r>
              <a:rPr lang="en-US" dirty="0"/>
              <a:t>For message, select CourseCmd from pull down</a:t>
            </a:r>
          </a:p>
          <a:p>
            <a:pPr lvl="2"/>
            <a:r>
              <a:rPr lang="en-US" dirty="0"/>
              <a:t>Enter True for “return” on expected value side</a:t>
            </a:r>
          </a:p>
          <a:p>
            <a:pPr lvl="2"/>
            <a:r>
              <a:rPr lang="en-US" dirty="0"/>
              <a:t>Expand </a:t>
            </a:r>
            <a:r>
              <a:rPr lang="en-US" dirty="0" err="1"/>
              <a:t>CourseCmd</a:t>
            </a:r>
            <a:r>
              <a:rPr lang="en-US" dirty="0"/>
              <a:t> in User Globals and enter a value of  “Pi” for newCourse.</a:t>
            </a:r>
          </a:p>
          <a:p>
            <a:pPr lvl="2"/>
            <a:r>
              <a:rPr lang="en-US" dirty="0"/>
              <a:t>Enter 0 for crc</a:t>
            </a:r>
          </a:p>
          <a:p>
            <a:pPr lvl="1">
              <a:buClr>
                <a:srgbClr val="000000"/>
              </a:buClr>
              <a:buSzPct val="100000"/>
              <a:buFont typeface="Wingdings 3" panose="05040102010807070707" pitchFamily="18" charset="2"/>
              <a:buAutoNum type="arabicPeriod" startAt="4"/>
            </a:pPr>
            <a:r>
              <a:rPr lang="en-US" dirty="0"/>
              <a:t>Run the test to make sure it passes</a:t>
            </a:r>
          </a:p>
          <a:p>
            <a:pPr lvl="1">
              <a:buClr>
                <a:srgbClr val="000000"/>
              </a:buClr>
              <a:buSzPct val="100000"/>
              <a:buFont typeface="Wingdings 3" panose="05040102010807070707" pitchFamily="18" charset="2"/>
              <a:buAutoNum type="arabicPeriod" startAt="4"/>
            </a:pPr>
            <a:r>
              <a:rPr lang="en-US" dirty="0"/>
              <a:t>Open the Code Coverage Viewer to make sure the right path is covered</a:t>
            </a:r>
          </a:p>
          <a:p>
            <a:pPr lvl="1">
              <a:buClr>
                <a:srgbClr val="000000"/>
              </a:buClr>
              <a:buSzPct val="100000"/>
              <a:buFont typeface="Wingdings 3" panose="05040102010807070707" pitchFamily="18" charset="2"/>
              <a:buAutoNum type="arabicPeriod" startAt="4"/>
            </a:pPr>
            <a:r>
              <a:rPr lang="en-US" dirty="0"/>
              <a:t>Examine source code to understand what other tests need to be written</a:t>
            </a:r>
          </a:p>
          <a:p>
            <a:pPr lvl="1">
              <a:buClr>
                <a:srgbClr val="000000"/>
              </a:buClr>
              <a:buSzPct val="100000"/>
              <a:buFont typeface="Wingdings 3" panose="05040102010807070707" pitchFamily="18" charset="2"/>
              <a:buAutoNum type="arabicPeriod" startAt="4"/>
            </a:pPr>
            <a:r>
              <a:rPr lang="en-US" dirty="0"/>
              <a:t>Add those Tests to Achieve 100% coverage</a:t>
            </a:r>
          </a:p>
          <a:p>
            <a:pPr lvl="1">
              <a:buClr>
                <a:srgbClr val="000000"/>
              </a:buClr>
              <a:buSzPct val="100000"/>
              <a:buFont typeface="Wingdings 3" panose="05040102010807070707" pitchFamily="18" charset="2"/>
              <a:buAutoNum type="arabicPeriod" startAt="4"/>
            </a:pPr>
            <a:r>
              <a:rPr lang="en-US" dirty="0"/>
              <a:t>Make sure each test specifies the proper expected value for the return value</a:t>
            </a:r>
          </a:p>
        </p:txBody>
      </p:sp>
      <p:sp>
        <p:nvSpPr>
          <p:cNvPr id="7" name="Textplatzhalter 6">
            <a:extLst>
              <a:ext uri="{FF2B5EF4-FFF2-40B4-BE49-F238E27FC236}">
                <a16:creationId xmlns:a16="http://schemas.microsoft.com/office/drawing/2014/main" id="{E3994F0C-73BA-4A95-857B-210E7A431C13}"/>
              </a:ext>
            </a:extLst>
          </p:cNvPr>
          <p:cNvSpPr>
            <a:spLocks noGrp="1"/>
          </p:cNvSpPr>
          <p:nvPr>
            <p:ph type="body" sz="quarter" idx="12"/>
          </p:nvPr>
        </p:nvSpPr>
        <p:spPr/>
        <p:txBody>
          <a:bodyPr/>
          <a:lstStyle/>
          <a:p>
            <a:r>
              <a:rPr lang="en-US" dirty="0"/>
              <a:t>Assigning Void Pointers to User Globals</a:t>
            </a:r>
          </a:p>
        </p:txBody>
      </p:sp>
      <p:sp>
        <p:nvSpPr>
          <p:cNvPr id="3" name="Title 2"/>
          <p:cNvSpPr>
            <a:spLocks noGrp="1"/>
          </p:cNvSpPr>
          <p:nvPr>
            <p:ph type="title"/>
          </p:nvPr>
        </p:nvSpPr>
        <p:spPr/>
        <p:txBody>
          <a:bodyPr/>
          <a:lstStyle/>
          <a:p>
            <a:r>
              <a:rPr lang="en-US"/>
              <a:t>Lab:  Environment User Code</a:t>
            </a:r>
            <a:endParaRPr lang="en-US" dirty="0"/>
          </a:p>
        </p:txBody>
      </p:sp>
    </p:spTree>
    <p:extLst>
      <p:ext uri="{BB962C8B-B14F-4D97-AF65-F5344CB8AC3E}">
        <p14:creationId xmlns:p14="http://schemas.microsoft.com/office/powerpoint/2010/main" val="23319634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a:stretch/>
        </p:blipFill>
        <p:spPr bwMode="auto">
          <a:xfrm>
            <a:off x="2654300" y="1270000"/>
            <a:ext cx="68961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a:extLst>
              <a:ext uri="{FF2B5EF4-FFF2-40B4-BE49-F238E27FC236}">
                <a16:creationId xmlns:a16="http://schemas.microsoft.com/office/drawing/2014/main" id="{2C9F47BC-02FF-4BCD-8428-12938C1EE6DF}"/>
              </a:ext>
            </a:extLst>
          </p:cNvPr>
          <p:cNvSpPr>
            <a:spLocks noGrp="1"/>
          </p:cNvSpPr>
          <p:nvPr>
            <p:ph type="body" sz="quarter" idx="12"/>
          </p:nvPr>
        </p:nvSpPr>
        <p:spPr/>
        <p:txBody>
          <a:bodyPr/>
          <a:lstStyle/>
          <a:p>
            <a:r>
              <a:rPr lang="en-US" dirty="0"/>
              <a:t>Void Pointer Screenshot</a:t>
            </a:r>
          </a:p>
        </p:txBody>
      </p:sp>
      <p:sp>
        <p:nvSpPr>
          <p:cNvPr id="3" name="Title 2"/>
          <p:cNvSpPr>
            <a:spLocks noGrp="1"/>
          </p:cNvSpPr>
          <p:nvPr>
            <p:ph type="title"/>
          </p:nvPr>
        </p:nvSpPr>
        <p:spPr/>
        <p:txBody>
          <a:bodyPr/>
          <a:lstStyle/>
          <a:p>
            <a:r>
              <a:rPr lang="en-US"/>
              <a:t>Lab:  Environment User Code</a:t>
            </a:r>
            <a:endParaRPr lang="en-US" dirty="0"/>
          </a:p>
        </p:txBody>
      </p:sp>
    </p:spTree>
    <p:extLst>
      <p:ext uri="{BB962C8B-B14F-4D97-AF65-F5344CB8AC3E}">
        <p14:creationId xmlns:p14="http://schemas.microsoft.com/office/powerpoint/2010/main" val="2212470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Abstract Class and Template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6B83E45-FE51-4633-9525-1AB501B9E19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67CA045-1C3A-4801-8EA1-CD41A240C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030102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Abstract Class Testing </a:t>
            </a:r>
          </a:p>
          <a:p>
            <a:pPr lvl="1">
              <a:buClr>
                <a:srgbClr val="000000"/>
              </a:buClr>
              <a:buSzPct val="100000"/>
              <a:buFont typeface="Wingdings 3" panose="05040102010807070707" pitchFamily="18" charset="2"/>
              <a:buAutoNum type="arabicPeriod"/>
            </a:pPr>
            <a:r>
              <a:rPr lang="en-US" dirty="0"/>
              <a:t>Build environment for shape.cpp (call it ABSTRACT_SHAPE)</a:t>
            </a:r>
          </a:p>
          <a:p>
            <a:pPr lvl="2"/>
            <a:r>
              <a:rPr lang="en-US" dirty="0"/>
              <a:t>In Step 5 of the New Env Wizard, add a path for this module (i.e. ../SourceFiles/Shapes)</a:t>
            </a:r>
          </a:p>
          <a:p>
            <a:pPr lvl="1">
              <a:buClr>
                <a:srgbClr val="000000"/>
              </a:buClr>
              <a:buSzPct val="100000"/>
              <a:buFont typeface="Wingdings 3" panose="05040102010807070707" pitchFamily="18" charset="2"/>
              <a:buAutoNum type="arabicPeriod"/>
            </a:pPr>
            <a:r>
              <a:rPr lang="en-US" dirty="0"/>
              <a:t>Insert a test case for Shape::getX(), call it: GET</a:t>
            </a:r>
          </a:p>
          <a:p>
            <a:pPr lvl="2"/>
            <a:r>
              <a:rPr lang="en-US" dirty="0"/>
              <a:t>In the  globals section, choose vcast_concrete_Shape as the class pointer and select either of the subclass options</a:t>
            </a:r>
          </a:p>
          <a:p>
            <a:pPr lvl="2"/>
            <a:r>
              <a:rPr lang="en-US" dirty="0"/>
              <a:t>Initialize mX to 1</a:t>
            </a:r>
          </a:p>
          <a:p>
            <a:pPr lvl="2"/>
            <a:r>
              <a:rPr lang="en-US" dirty="0"/>
              <a:t>Set the expected value of “return” to be 1</a:t>
            </a:r>
          </a:p>
          <a:p>
            <a:pPr lvl="1">
              <a:buClr>
                <a:srgbClr val="000000"/>
              </a:buClr>
              <a:buSzPct val="100000"/>
              <a:buFont typeface="Wingdings 3" panose="05040102010807070707" pitchFamily="18" charset="2"/>
              <a:buAutoNum type="arabicPeriod"/>
            </a:pPr>
            <a:r>
              <a:rPr lang="en-US" dirty="0"/>
              <a:t>Run the test case and verify that it passes. </a:t>
            </a:r>
          </a:p>
        </p:txBody>
      </p:sp>
      <p:sp>
        <p:nvSpPr>
          <p:cNvPr id="7" name="Textplatzhalter 6">
            <a:extLst>
              <a:ext uri="{FF2B5EF4-FFF2-40B4-BE49-F238E27FC236}">
                <a16:creationId xmlns:a16="http://schemas.microsoft.com/office/drawing/2014/main" id="{68F462B3-60A5-412F-AC67-B69245662839}"/>
              </a:ext>
            </a:extLst>
          </p:cNvPr>
          <p:cNvSpPr>
            <a:spLocks noGrp="1"/>
          </p:cNvSpPr>
          <p:nvPr>
            <p:ph type="body" sz="quarter" idx="12"/>
          </p:nvPr>
        </p:nvSpPr>
        <p:spPr/>
        <p:txBody>
          <a:bodyPr/>
          <a:lstStyle/>
          <a:p>
            <a:r>
              <a:rPr lang="en-US" dirty="0"/>
              <a:t>Using the Auto-Generated Concrete Class</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1889098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Inhaltsplatzhalter 9">
            <a:extLst>
              <a:ext uri="{FF2B5EF4-FFF2-40B4-BE49-F238E27FC236}">
                <a16:creationId xmlns:a16="http://schemas.microsoft.com/office/drawing/2014/main" id="{C62A9E62-66E6-460A-9F43-04BDC9B63416}"/>
              </a:ext>
            </a:extLst>
          </p:cNvPr>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Now create a concrete subclass of “Shape” by including the Rectangle Class</a:t>
            </a:r>
          </a:p>
          <a:p>
            <a:pPr lvl="2"/>
            <a:r>
              <a:rPr lang="en-US" dirty="0"/>
              <a:t>Go To Environment-&gt;UserCode-&gt;Edit-&gt;</a:t>
            </a:r>
          </a:p>
          <a:p>
            <a:pPr lvl="3"/>
            <a:r>
              <a:rPr lang="en-US" dirty="0"/>
              <a:t>Expand ”Unit Appendix User Code”</a:t>
            </a:r>
          </a:p>
          <a:p>
            <a:pPr lvl="3"/>
            <a:r>
              <a:rPr lang="en-US" dirty="0"/>
              <a:t>Double click in Value box and enter: #include “</a:t>
            </a:r>
            <a:r>
              <a:rPr lang="en-US" dirty="0" err="1"/>
              <a:t>rectangle.h</a:t>
            </a:r>
            <a:r>
              <a:rPr lang="en-US" dirty="0"/>
              <a:t>”</a:t>
            </a:r>
          </a:p>
          <a:p>
            <a:pPr lvl="3"/>
            <a:r>
              <a:rPr lang="en-US" dirty="0"/>
              <a:t>Test Compile and Save</a:t>
            </a:r>
          </a:p>
          <a:p>
            <a:pPr lvl="1">
              <a:buClr>
                <a:srgbClr val="000000"/>
              </a:buClr>
              <a:buSzPct val="100000"/>
              <a:buFont typeface="Wingdings 3" panose="05040102010807070707" pitchFamily="18" charset="2"/>
              <a:buAutoNum type="arabicPeriod"/>
            </a:pPr>
            <a:r>
              <a:rPr lang="en-US" dirty="0"/>
              <a:t>Rebuild environment</a:t>
            </a:r>
          </a:p>
          <a:p>
            <a:pPr lvl="1">
              <a:buClr>
                <a:srgbClr val="000000"/>
              </a:buClr>
              <a:buSzPct val="100000"/>
              <a:buFont typeface="Wingdings 3" panose="05040102010807070707" pitchFamily="18" charset="2"/>
              <a:buAutoNum type="arabicPeriod"/>
            </a:pPr>
            <a:r>
              <a:rPr lang="en-US" dirty="0"/>
              <a:t>Duplicate existing test case: GET</a:t>
            </a:r>
          </a:p>
          <a:p>
            <a:pPr lvl="1">
              <a:buClr>
                <a:srgbClr val="000000"/>
              </a:buClr>
              <a:buSzPct val="100000"/>
              <a:buFont typeface="Wingdings 3" panose="05040102010807070707" pitchFamily="18" charset="2"/>
              <a:buAutoNum type="arabicPeriod"/>
            </a:pPr>
            <a:r>
              <a:rPr lang="en-US" dirty="0"/>
              <a:t>Select Rectangle as the subclass for Shape Instance</a:t>
            </a:r>
          </a:p>
          <a:p>
            <a:pPr lvl="1">
              <a:buClr>
                <a:srgbClr val="000000"/>
              </a:buClr>
              <a:buSzPct val="100000"/>
              <a:buFont typeface="Wingdings 3" panose="05040102010807070707" pitchFamily="18" charset="2"/>
              <a:buAutoNum type="arabicPeriod"/>
            </a:pPr>
            <a:r>
              <a:rPr lang="en-US" dirty="0"/>
              <a:t>Select Rectangle::Rectangle() as the constructor</a:t>
            </a:r>
          </a:p>
          <a:p>
            <a:pPr lvl="1">
              <a:buClr>
                <a:srgbClr val="000000"/>
              </a:buClr>
              <a:buSzPct val="100000"/>
              <a:buFont typeface="Wingdings 3" panose="05040102010807070707" pitchFamily="18" charset="2"/>
              <a:buAutoNum type="arabicPeriod"/>
            </a:pPr>
            <a:r>
              <a:rPr lang="en-US" dirty="0"/>
              <a:t>Initialize mX to 10</a:t>
            </a:r>
          </a:p>
          <a:p>
            <a:pPr lvl="1">
              <a:buClr>
                <a:srgbClr val="000000"/>
              </a:buClr>
              <a:buSzPct val="100000"/>
              <a:buFont typeface="Wingdings 3" panose="05040102010807070707" pitchFamily="18" charset="2"/>
              <a:buAutoNum type="arabicPeriod"/>
            </a:pPr>
            <a:r>
              <a:rPr lang="en-US" dirty="0"/>
              <a:t>Change the expected value of “return” to be 10</a:t>
            </a:r>
          </a:p>
          <a:p>
            <a:pPr lvl="1">
              <a:buClr>
                <a:srgbClr val="000000"/>
              </a:buClr>
              <a:buSzPct val="100000"/>
              <a:buFont typeface="Wingdings 3" panose="05040102010807070707" pitchFamily="18" charset="2"/>
              <a:buAutoNum type="arabicPeriod"/>
            </a:pPr>
            <a:r>
              <a:rPr lang="en-US" dirty="0"/>
              <a:t> Execute the test and verify that it passes</a:t>
            </a:r>
          </a:p>
          <a:p>
            <a:pPr lvl="1">
              <a:buClr>
                <a:srgbClr val="000000"/>
              </a:buClr>
              <a:buSzPct val="100000"/>
              <a:buFont typeface="Wingdings 3" panose="05040102010807070707" pitchFamily="18" charset="2"/>
              <a:buAutoNum type="arabicPeriod"/>
            </a:pPr>
            <a:endParaRPr lang="en-US" dirty="0"/>
          </a:p>
          <a:p>
            <a:pPr>
              <a:buClr>
                <a:srgbClr val="000000"/>
              </a:buClr>
              <a:buSzPct val="100000"/>
              <a:buNone/>
            </a:pPr>
            <a:r>
              <a:rPr lang="en-US" dirty="0"/>
              <a:t>The Point of these exercises is to emphasize that an Abstract Class cannot be tested by itself.  It needs to be instantiated as an auto-created concrete class, or by a user defined derived class.</a:t>
            </a:r>
          </a:p>
        </p:txBody>
      </p:sp>
      <p:sp>
        <p:nvSpPr>
          <p:cNvPr id="13" name="Textplatzhalter 12">
            <a:extLst>
              <a:ext uri="{FF2B5EF4-FFF2-40B4-BE49-F238E27FC236}">
                <a16:creationId xmlns:a16="http://schemas.microsoft.com/office/drawing/2014/main" id="{23668E91-C98A-455B-BFDC-E4E7FD1BA555}"/>
              </a:ext>
            </a:extLst>
          </p:cNvPr>
          <p:cNvSpPr>
            <a:spLocks noGrp="1"/>
          </p:cNvSpPr>
          <p:nvPr>
            <p:ph type="body" sz="quarter" idx="12"/>
          </p:nvPr>
        </p:nvSpPr>
        <p:spPr/>
        <p:txBody>
          <a:bodyPr/>
          <a:lstStyle/>
          <a:p>
            <a:r>
              <a:rPr lang="en-US" dirty="0"/>
              <a:t>Adding other Concrete Classes to Test Against</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10777991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User-defined Template Exercise</a:t>
            </a:r>
          </a:p>
          <a:p>
            <a:pPr lvl="1">
              <a:buClr>
                <a:srgbClr val="000000"/>
              </a:buClr>
              <a:buSzPct val="100000"/>
              <a:buFont typeface="Wingdings 3" panose="05040102010807070707" pitchFamily="18" charset="2"/>
              <a:buAutoNum type="arabicPeriod"/>
            </a:pPr>
            <a:r>
              <a:rPr lang="en-US" dirty="0"/>
              <a:t>Build environment for stack.cpp (call it STACK) </a:t>
            </a:r>
          </a:p>
          <a:p>
            <a:pPr lvl="2"/>
            <a:r>
              <a:rPr lang="en-US" dirty="0"/>
              <a:t>Select Statement Coverage and Whitebox</a:t>
            </a:r>
          </a:p>
          <a:p>
            <a:pPr lvl="1">
              <a:buClr>
                <a:srgbClr val="000000"/>
              </a:buClr>
              <a:buSzPct val="100000"/>
              <a:buFont typeface="Wingdings 3" panose="05040102010807070707" pitchFamily="18" charset="2"/>
              <a:buAutoNum type="arabicPeriod"/>
            </a:pPr>
            <a:r>
              <a:rPr lang="en-US" dirty="0"/>
              <a:t>Notice that no testable functions exist</a:t>
            </a:r>
          </a:p>
          <a:p>
            <a:pPr lvl="1">
              <a:buClr>
                <a:srgbClr val="000000"/>
              </a:buClr>
              <a:buSzPct val="100000"/>
              <a:buFont typeface="Wingdings 3" panose="05040102010807070707" pitchFamily="18" charset="2"/>
              <a:buAutoNum type="arabicPeriod"/>
            </a:pPr>
            <a:r>
              <a:rPr lang="en-US" dirty="0"/>
              <a:t>Open the source code for the “stack”</a:t>
            </a:r>
          </a:p>
          <a:p>
            <a:pPr lvl="2"/>
            <a:r>
              <a:rPr lang="en-US" dirty="0"/>
              <a:t>Note that Stack is defined as a templated class</a:t>
            </a:r>
          </a:p>
          <a:p>
            <a:pPr lvl="1">
              <a:buClr>
                <a:srgbClr val="000000"/>
              </a:buClr>
              <a:buSzPct val="100000"/>
              <a:buFont typeface="Wingdings 3" panose="05040102010807070707" pitchFamily="18" charset="2"/>
              <a:buAutoNum type="arabicPeriod"/>
            </a:pPr>
            <a:r>
              <a:rPr lang="en-US" dirty="0"/>
              <a:t>Make it Testable by adding user code to Unit Appendix User Code for both an Integer &amp; a Float</a:t>
            </a:r>
          </a:p>
          <a:p>
            <a:pPr lvl="2"/>
            <a:r>
              <a:rPr lang="en-US" dirty="0"/>
              <a:t>Environment-&gt;UserCode-&gt;Edit-&gt;”</a:t>
            </a:r>
            <a:r>
              <a:rPr lang="en-US" dirty="0" err="1"/>
              <a:t>UnitAppendixUserCode</a:t>
            </a:r>
            <a:r>
              <a:rPr lang="en-US" dirty="0"/>
              <a:t>:”</a:t>
            </a:r>
          </a:p>
          <a:p>
            <a:pPr lvl="3"/>
            <a:r>
              <a:rPr lang="en-US" dirty="0"/>
              <a:t>template class Stack&lt;float&gt;;</a:t>
            </a:r>
          </a:p>
          <a:p>
            <a:pPr lvl="3"/>
            <a:r>
              <a:rPr lang="en-US" dirty="0"/>
              <a:t>template class Stack&lt;int&gt;;</a:t>
            </a:r>
          </a:p>
          <a:p>
            <a:pPr lvl="1">
              <a:buClr>
                <a:srgbClr val="000000"/>
              </a:buClr>
              <a:buSzPct val="100000"/>
              <a:buFont typeface="Wingdings 3" panose="05040102010807070707" pitchFamily="18" charset="2"/>
              <a:buAutoNum type="arabicPeriod"/>
            </a:pPr>
            <a:r>
              <a:rPr lang="en-US" dirty="0"/>
              <a:t>Rebuild the environment</a:t>
            </a:r>
          </a:p>
          <a:p>
            <a:pPr lvl="1">
              <a:buClr>
                <a:srgbClr val="000000"/>
              </a:buClr>
              <a:buSzPct val="100000"/>
              <a:buFont typeface="Wingdings 3" panose="05040102010807070707" pitchFamily="18" charset="2"/>
              <a:buAutoNum type="arabicPeriod"/>
            </a:pPr>
            <a:r>
              <a:rPr lang="en-US" dirty="0"/>
              <a:t>Notice that all of the Stack methods are now testable for both int and float types</a:t>
            </a:r>
          </a:p>
          <a:p>
            <a:endParaRPr lang="en-US" dirty="0"/>
          </a:p>
          <a:p>
            <a:endParaRPr lang="en-US" dirty="0"/>
          </a:p>
          <a:p>
            <a:pPr lvl="1"/>
            <a:endParaRPr lang="en-US" dirty="0"/>
          </a:p>
        </p:txBody>
      </p:sp>
      <p:sp>
        <p:nvSpPr>
          <p:cNvPr id="7" name="Textplatzhalter 6">
            <a:extLst>
              <a:ext uri="{FF2B5EF4-FFF2-40B4-BE49-F238E27FC236}">
                <a16:creationId xmlns:a16="http://schemas.microsoft.com/office/drawing/2014/main" id="{23B46C58-7029-4958-942B-20116F17A1F0}"/>
              </a:ext>
            </a:extLst>
          </p:cNvPr>
          <p:cNvSpPr>
            <a:spLocks noGrp="1"/>
          </p:cNvSpPr>
          <p:nvPr>
            <p:ph type="body" sz="quarter" idx="12"/>
          </p:nvPr>
        </p:nvSpPr>
        <p:spPr/>
        <p:txBody>
          <a:bodyPr/>
          <a:lstStyle/>
          <a:p>
            <a:r>
              <a:rPr lang="en-US" dirty="0"/>
              <a:t>Adding Template Instances to Test Against</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19807575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851135" y="1269700"/>
            <a:ext cx="10240935" cy="5220000"/>
          </a:xfrm>
        </p:spPr>
        <p:txBody>
          <a:bodyPr/>
          <a:lstStyle/>
          <a:p>
            <a:pPr lvl="1">
              <a:buClr>
                <a:srgbClr val="000000"/>
              </a:buClr>
              <a:buSzPct val="100000"/>
              <a:buFont typeface="Wingdings 3" panose="05040102010807070707" pitchFamily="18" charset="2"/>
              <a:buAutoNum type="arabicPeriod"/>
            </a:pPr>
            <a:r>
              <a:rPr lang="en-US" sz="1400" dirty="0"/>
              <a:t>Insert a test case for Stack&lt;float&gt;::push, call it PUSH_FLT</a:t>
            </a:r>
          </a:p>
          <a:p>
            <a:pPr lvl="1">
              <a:buClr>
                <a:srgbClr val="000000"/>
              </a:buClr>
              <a:buSzPct val="100000"/>
              <a:buFont typeface="Wingdings 3" panose="05040102010807070707" pitchFamily="18" charset="2"/>
              <a:buAutoNum type="arabicPeriod"/>
            </a:pPr>
            <a:r>
              <a:rPr lang="en-US" sz="1400" dirty="0"/>
              <a:t>Insert a value of 7 as the input value for “item”</a:t>
            </a:r>
          </a:p>
          <a:p>
            <a:pPr lvl="1">
              <a:buClr>
                <a:srgbClr val="000000"/>
              </a:buClr>
              <a:buSzPct val="100000"/>
              <a:buFont typeface="Wingdings 3" panose="05040102010807070707" pitchFamily="18" charset="2"/>
              <a:buAutoNum type="arabicPeriod"/>
            </a:pPr>
            <a:r>
              <a:rPr lang="en-US" sz="1400" dirty="0"/>
              <a:t>In the &lt;&lt;GLOBAL&gt;&gt; section, Choose a sub-class for the Stack&lt;float&gt; instance</a:t>
            </a:r>
          </a:p>
          <a:p>
            <a:pPr lvl="1">
              <a:buClr>
                <a:srgbClr val="000000"/>
              </a:buClr>
              <a:buSzPct val="100000"/>
              <a:buFont typeface="Wingdings 3" panose="05040102010807070707" pitchFamily="18" charset="2"/>
              <a:buAutoNum type="arabicPeriod"/>
            </a:pPr>
            <a:r>
              <a:rPr lang="en-US" sz="1400" dirty="0"/>
              <a:t>Verify that “</a:t>
            </a:r>
            <a:r>
              <a:rPr lang="en-US" sz="1400" dirty="0" err="1"/>
              <a:t>mStackCount</a:t>
            </a:r>
            <a:r>
              <a:rPr lang="en-US" sz="1400" dirty="0"/>
              <a:t>” gets set properly</a:t>
            </a:r>
          </a:p>
          <a:p>
            <a:pPr lvl="2"/>
            <a:r>
              <a:rPr lang="en-US" sz="1400" dirty="0"/>
              <a:t>This is a member of the Stack class located under Stack&lt;float&gt; Instance</a:t>
            </a:r>
          </a:p>
          <a:p>
            <a:pPr lvl="2"/>
            <a:r>
              <a:rPr lang="en-US" sz="1400" dirty="0"/>
              <a:t>Select “&lt;&lt;choose a subclass&gt;&gt;” on the expected value column</a:t>
            </a:r>
          </a:p>
          <a:p>
            <a:pPr lvl="2"/>
            <a:r>
              <a:rPr lang="en-US" sz="1400" dirty="0"/>
              <a:t>Now, enter a value of 1 for “</a:t>
            </a:r>
            <a:r>
              <a:rPr lang="en-US" sz="1400" dirty="0" err="1"/>
              <a:t>mStackCount</a:t>
            </a:r>
            <a:r>
              <a:rPr lang="en-US" sz="1400" dirty="0"/>
              <a:t>”</a:t>
            </a:r>
          </a:p>
          <a:p>
            <a:pPr lvl="1">
              <a:buClr>
                <a:srgbClr val="000000"/>
              </a:buClr>
              <a:buSzPct val="100000"/>
              <a:buFont typeface="Wingdings 3" panose="05040102010807070707" pitchFamily="18" charset="2"/>
              <a:buAutoNum type="arabicPeriod"/>
            </a:pPr>
            <a:r>
              <a:rPr lang="en-US" sz="1400" dirty="0"/>
              <a:t>Execute the test to verify “mStackCount” goes to a value of 1</a:t>
            </a:r>
          </a:p>
          <a:p>
            <a:pPr lvl="1">
              <a:buClr>
                <a:srgbClr val="000000"/>
              </a:buClr>
              <a:buSzPct val="100000"/>
              <a:buFont typeface="Wingdings 3" panose="05040102010807070707" pitchFamily="18" charset="2"/>
              <a:buAutoNum type="arabicPeriod"/>
            </a:pPr>
            <a:r>
              <a:rPr lang="en-US" sz="1400" dirty="0"/>
              <a:t>Create a similar test for Stack&lt;int&gt;, call it: PUSH_INT</a:t>
            </a:r>
          </a:p>
          <a:p>
            <a:pPr lvl="1">
              <a:buClr>
                <a:srgbClr val="000000"/>
              </a:buClr>
              <a:buSzPct val="100000"/>
              <a:buFont typeface="Wingdings 3" panose="05040102010807070707" pitchFamily="18" charset="2"/>
              <a:buAutoNum type="arabicPeriod"/>
            </a:pPr>
            <a:r>
              <a:rPr lang="en-US" sz="1400" dirty="0"/>
              <a:t>Open the Coverage Viewer</a:t>
            </a:r>
          </a:p>
          <a:p>
            <a:pPr lvl="2"/>
            <a:r>
              <a:rPr lang="en-US" sz="1400" dirty="0"/>
              <a:t>Notice that we have coverage of the empty stack case in method: push</a:t>
            </a:r>
          </a:p>
          <a:p>
            <a:pPr lvl="1">
              <a:buClr>
                <a:srgbClr val="000000"/>
              </a:buClr>
              <a:buSzPct val="100000"/>
              <a:buFont typeface="Wingdings 3" panose="05040102010807070707" pitchFamily="18" charset="2"/>
              <a:buAutoNum type="arabicPeriod"/>
            </a:pPr>
            <a:r>
              <a:rPr lang="en-US" sz="1400" dirty="0"/>
              <a:t>Duplicate the test and call it PUSH_INT2</a:t>
            </a:r>
          </a:p>
          <a:p>
            <a:pPr lvl="2"/>
            <a:r>
              <a:rPr lang="en-US" sz="1400" dirty="0"/>
              <a:t>Change the input and expected data to be 7,100 and 1,2 respectively</a:t>
            </a:r>
          </a:p>
          <a:p>
            <a:pPr lvl="2"/>
            <a:r>
              <a:rPr lang="en-US" sz="1400" dirty="0"/>
              <a:t>On the Options Button, select the “Display global data after” to be “After each range iteration”</a:t>
            </a:r>
          </a:p>
          <a:p>
            <a:pPr lvl="1">
              <a:buClr>
                <a:srgbClr val="000000"/>
              </a:buClr>
              <a:buSzPct val="100000"/>
              <a:buFont typeface="Wingdings 3" panose="05040102010807070707" pitchFamily="18" charset="2"/>
              <a:buAutoNum type="arabicPeriod"/>
            </a:pPr>
            <a:r>
              <a:rPr lang="en-US" sz="1400" dirty="0"/>
              <a:t>Run the test, and re-open the Coverage Viewer</a:t>
            </a:r>
          </a:p>
          <a:p>
            <a:pPr lvl="1">
              <a:buClr>
                <a:srgbClr val="000000"/>
              </a:buClr>
              <a:buSzPct val="100000"/>
              <a:buFont typeface="Wingdings 3" panose="05040102010807070707" pitchFamily="18" charset="2"/>
              <a:buAutoNum type="arabicPeriod"/>
            </a:pPr>
            <a:r>
              <a:rPr lang="en-US" sz="1400" dirty="0"/>
              <a:t>Hover over the source lines in the Coverage Viewer</a:t>
            </a:r>
          </a:p>
          <a:p>
            <a:pPr lvl="2"/>
            <a:r>
              <a:rPr lang="en-US" sz="1400" dirty="0"/>
              <a:t>Notice that all tests give coverage of the “empty stack” case (lines 10-12)</a:t>
            </a:r>
          </a:p>
          <a:p>
            <a:pPr lvl="2"/>
            <a:r>
              <a:rPr lang="en-US" sz="1400" dirty="0"/>
              <a:t>Notice that only PUSH_INT2 gives us coverage of lines: 2-9</a:t>
            </a:r>
          </a:p>
        </p:txBody>
      </p:sp>
      <p:sp>
        <p:nvSpPr>
          <p:cNvPr id="7" name="Textplatzhalter 6">
            <a:extLst>
              <a:ext uri="{FF2B5EF4-FFF2-40B4-BE49-F238E27FC236}">
                <a16:creationId xmlns:a16="http://schemas.microsoft.com/office/drawing/2014/main" id="{98368C18-E154-4427-8851-54DEF7ACC774}"/>
              </a:ext>
            </a:extLst>
          </p:cNvPr>
          <p:cNvSpPr>
            <a:spLocks noGrp="1"/>
          </p:cNvSpPr>
          <p:nvPr>
            <p:ph type="body" sz="quarter" idx="12"/>
          </p:nvPr>
        </p:nvSpPr>
        <p:spPr/>
        <p:txBody>
          <a:bodyPr/>
          <a:lstStyle/>
          <a:p>
            <a:r>
              <a:rPr lang="en-US" dirty="0"/>
              <a:t>Writing Tests on a Template Instance</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21164455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Include Paths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3B5456C-9E1F-496B-86F2-E330E0C9326A}"/>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B1A3914-1094-4765-8BD8-F9DF9E48E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584935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 new environment for: vcast_time.c.</a:t>
            </a:r>
          </a:p>
          <a:p>
            <a:pPr marL="594900" lvl="2" indent="-342900">
              <a:buClr>
                <a:srgbClr val="000000"/>
              </a:buClr>
              <a:buSzPct val="100000"/>
              <a:buFont typeface="+mj-lt"/>
              <a:buAutoNum type="alphaLcParenR"/>
            </a:pPr>
            <a:r>
              <a:rPr lang="en-US" dirty="0"/>
              <a:t>Go to “(5) Locate Source Files” and add a path to “SourceFiles\</a:t>
            </a:r>
            <a:r>
              <a:rPr lang="en-US" dirty="0" err="1"/>
              <a:t>SearchPaths</a:t>
            </a:r>
            <a:r>
              <a:rPr lang="en-US" dirty="0"/>
              <a:t>”</a:t>
            </a:r>
          </a:p>
          <a:p>
            <a:pPr marL="594900" lvl="2" indent="-342900">
              <a:buClr>
                <a:srgbClr val="000000"/>
              </a:buClr>
              <a:buSzPct val="100000"/>
              <a:buFont typeface="+mj-lt"/>
              <a:buAutoNum type="alphaLcParenR"/>
            </a:pPr>
            <a:r>
              <a:rPr lang="en-US" dirty="0"/>
              <a:t>Select: vcast_time.c as the UUT &amp; Build the Environment</a:t>
            </a:r>
          </a:p>
          <a:p>
            <a:pPr marL="594900" lvl="2" indent="-342900">
              <a:buClr>
                <a:srgbClr val="000000"/>
              </a:buClr>
              <a:buSzPct val="100000"/>
              <a:buFont typeface="+mj-lt"/>
              <a:buAutoNum type="alphaLcParenR"/>
            </a:pPr>
            <a:r>
              <a:rPr lang="en-US" dirty="0"/>
              <a:t>You should get a Parse error</a:t>
            </a:r>
          </a:p>
          <a:p>
            <a:pPr marL="594900" lvl="2" indent="-342900">
              <a:buClr>
                <a:srgbClr val="000000"/>
              </a:buClr>
              <a:buSzPct val="100000"/>
              <a:buFont typeface="+mj-lt"/>
              <a:buAutoNum type="alphaLcParenR"/>
            </a:pPr>
            <a:r>
              <a:rPr lang="en-US" dirty="0"/>
              <a:t>Abort and go back to Step 5 and add “SourceFiles/</a:t>
            </a:r>
            <a:r>
              <a:rPr lang="en-US" dirty="0" err="1"/>
              <a:t>SearchPaths</a:t>
            </a:r>
            <a:r>
              <a:rPr lang="en-US" dirty="0"/>
              <a:t>/include “as a Search Directory Path</a:t>
            </a:r>
          </a:p>
          <a:p>
            <a:pPr marL="594900" lvl="2" indent="-342900">
              <a:buClr>
                <a:srgbClr val="000000"/>
              </a:buClr>
              <a:buSzPct val="100000"/>
              <a:buFont typeface="+mj-lt"/>
              <a:buAutoNum type="alphaLcParenR"/>
            </a:pPr>
            <a:r>
              <a:rPr lang="en-US" dirty="0"/>
              <a:t>Build should now succeed</a:t>
            </a:r>
          </a:p>
          <a:p>
            <a:pPr lvl="1">
              <a:buClr>
                <a:srgbClr val="000000"/>
              </a:buClr>
              <a:buSzPct val="100000"/>
              <a:buFont typeface="Wingdings 3" panose="05040102010807070707" pitchFamily="18" charset="2"/>
              <a:buAutoNum type="arabicPeriod"/>
            </a:pPr>
            <a:r>
              <a:rPr lang="en-US" dirty="0"/>
              <a:t>Build a test case for function:  time_add_seconds</a:t>
            </a:r>
          </a:p>
          <a:p>
            <a:pPr marL="594900" lvl="2" indent="-342900">
              <a:buClr>
                <a:srgbClr val="000000"/>
              </a:buClr>
              <a:buSzPct val="100000"/>
              <a:buFont typeface="+mj-lt"/>
              <a:buAutoNum type="alphaLcParenR"/>
            </a:pPr>
            <a:r>
              <a:rPr lang="en-US" dirty="0"/>
              <a:t>Examine the source to understand how to test the function</a:t>
            </a:r>
          </a:p>
          <a:p>
            <a:pPr marL="594900" lvl="2" indent="-342900">
              <a:buClr>
                <a:srgbClr val="000000"/>
              </a:buClr>
              <a:buSzPct val="100000"/>
              <a:buFont typeface="+mj-lt"/>
              <a:buAutoNum type="alphaLcParenR"/>
            </a:pPr>
            <a:r>
              <a:rPr lang="en-US" dirty="0"/>
              <a:t>Verify that the function handles overflow/carry correctly.</a:t>
            </a:r>
          </a:p>
          <a:p>
            <a:pPr marL="594900" lvl="2" indent="-342900">
              <a:buClr>
                <a:srgbClr val="000000"/>
              </a:buClr>
              <a:buSzPct val="100000"/>
              <a:buFont typeface="+mj-lt"/>
              <a:buAutoNum type="alphaLcParenR"/>
            </a:pPr>
            <a:r>
              <a:rPr lang="en-US" dirty="0"/>
              <a:t>Run the test and verify the expected result</a:t>
            </a:r>
          </a:p>
          <a:p>
            <a:pPr lvl="1">
              <a:buClr>
                <a:srgbClr val="000000"/>
              </a:buClr>
              <a:buSzPct val="100000"/>
              <a:buFont typeface="Wingdings 3" panose="05040102010807070707" pitchFamily="18" charset="2"/>
              <a:buAutoNum type="arabicPeriod"/>
            </a:pPr>
            <a:endParaRPr lang="en-US" dirty="0"/>
          </a:p>
        </p:txBody>
      </p:sp>
      <p:sp>
        <p:nvSpPr>
          <p:cNvPr id="7" name="Textplatzhalter 6">
            <a:extLst>
              <a:ext uri="{FF2B5EF4-FFF2-40B4-BE49-F238E27FC236}">
                <a16:creationId xmlns:a16="http://schemas.microsoft.com/office/drawing/2014/main" id="{541D237E-0A78-42C1-B3E3-D7DDA2EE10BE}"/>
              </a:ext>
            </a:extLst>
          </p:cNvPr>
          <p:cNvSpPr>
            <a:spLocks noGrp="1"/>
          </p:cNvSpPr>
          <p:nvPr>
            <p:ph type="body" sz="quarter" idx="12"/>
          </p:nvPr>
        </p:nvSpPr>
        <p:spPr/>
        <p:txBody>
          <a:bodyPr/>
          <a:lstStyle/>
          <a:p>
            <a:r>
              <a:rPr lang="en-US" dirty="0"/>
              <a:t>Search/Source Directories</a:t>
            </a:r>
          </a:p>
        </p:txBody>
      </p:sp>
      <p:sp>
        <p:nvSpPr>
          <p:cNvPr id="3" name="Title 2"/>
          <p:cNvSpPr>
            <a:spLocks noGrp="1"/>
          </p:cNvSpPr>
          <p:nvPr>
            <p:ph type="title"/>
          </p:nvPr>
        </p:nvSpPr>
        <p:spPr/>
        <p:txBody>
          <a:bodyPr/>
          <a:lstStyle/>
          <a:p>
            <a:r>
              <a:rPr lang="en-US"/>
              <a:t>Lab:  Include Paths</a:t>
            </a:r>
            <a:endParaRPr lang="en-US" dirty="0"/>
          </a:p>
        </p:txBody>
      </p:sp>
    </p:spTree>
    <p:extLst>
      <p:ext uri="{BB962C8B-B14F-4D97-AF65-F5344CB8AC3E}">
        <p14:creationId xmlns:p14="http://schemas.microsoft.com/office/powerpoint/2010/main" val="750405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VectorCAST Cover I/O files</a:t>
            </a:r>
          </a:p>
          <a:p>
            <a:pPr lvl="2"/>
            <a:r>
              <a:rPr lang="en-GB" dirty="0"/>
              <a:t>The I/O files are in the environment directory and are called:</a:t>
            </a:r>
          </a:p>
          <a:p>
            <a:pPr lvl="3"/>
            <a:r>
              <a:rPr lang="en-GB" dirty="0" err="1"/>
              <a:t>c_cover_io.c</a:t>
            </a:r>
            <a:r>
              <a:rPr lang="en-GB" dirty="0"/>
              <a:t>		for C source files</a:t>
            </a:r>
          </a:p>
          <a:p>
            <a:pPr lvl="3"/>
            <a:r>
              <a:rPr lang="en-GB" dirty="0"/>
              <a:t>c_cover_io.cpp		for C++ source files</a:t>
            </a:r>
          </a:p>
          <a:p>
            <a:pPr lvl="3"/>
            <a:r>
              <a:rPr lang="en-GB" dirty="0"/>
              <a:t>vcast_c_options.h, </a:t>
            </a:r>
            <a:r>
              <a:rPr lang="en-GB" dirty="0" err="1"/>
              <a:t>c_cover.h</a:t>
            </a:r>
            <a:r>
              <a:rPr lang="en-GB" dirty="0"/>
              <a:t>	included by the above</a:t>
            </a:r>
          </a:p>
          <a:p>
            <a:pPr lvl="3"/>
            <a:r>
              <a:rPr lang="en-GB" dirty="0" err="1"/>
              <a:t>vcast_cover_io.adb</a:t>
            </a:r>
            <a:r>
              <a:rPr lang="en-GB" dirty="0"/>
              <a:t>,		for Ada source files</a:t>
            </a:r>
          </a:p>
          <a:p>
            <a:pPr lvl="3"/>
            <a:r>
              <a:rPr lang="en-GB" dirty="0"/>
              <a:t>vcast_cover_io.ads                                    </a:t>
            </a:r>
          </a:p>
          <a:p>
            <a:pPr lvl="2"/>
            <a:r>
              <a:rPr lang="en-GB" dirty="0"/>
              <a:t>I/O files contain the Data Structures &amp; Functions needed to record the Coverage Information</a:t>
            </a:r>
          </a:p>
          <a:p>
            <a:pPr lvl="1"/>
            <a:r>
              <a:rPr lang="en-GB" dirty="0"/>
              <a:t>When compiling/linking the instrumented source files, you must include the appropriate I/O file (for “c”, e.g., link in c_cover_io.c) </a:t>
            </a:r>
          </a:p>
          <a:p>
            <a:pPr lvl="2"/>
            <a:r>
              <a:rPr lang="en-GB" dirty="0"/>
              <a:t>Add to your compile command: </a:t>
            </a:r>
            <a:r>
              <a:rPr lang="en-GB" sz="1200" dirty="0" err="1"/>
              <a:t>gcc</a:t>
            </a:r>
            <a:r>
              <a:rPr lang="en-GB" sz="1200" dirty="0"/>
              <a:t> -g -c </a:t>
            </a:r>
            <a:r>
              <a:rPr lang="en-GB" sz="1200" dirty="0" err="1"/>
              <a:t>manager_driver.c</a:t>
            </a:r>
            <a:r>
              <a:rPr lang="en-GB" sz="1200" dirty="0"/>
              <a:t> </a:t>
            </a:r>
            <a:r>
              <a:rPr lang="en-GB" sz="1200" dirty="0" err="1"/>
              <a:t>manager.c</a:t>
            </a:r>
            <a:r>
              <a:rPr lang="en-GB" sz="1200" dirty="0"/>
              <a:t> </a:t>
            </a:r>
            <a:r>
              <a:rPr lang="en-GB" sz="1200" dirty="0" err="1"/>
              <a:t>database.c</a:t>
            </a:r>
            <a:r>
              <a:rPr lang="en-GB" sz="1200" dirty="0"/>
              <a:t>  %COVER_ENV%/</a:t>
            </a:r>
            <a:r>
              <a:rPr lang="en-GB" sz="1200" dirty="0" err="1"/>
              <a:t>c_cover_io.c</a:t>
            </a:r>
            <a:endParaRPr lang="en-GB" dirty="0"/>
          </a:p>
          <a:p>
            <a:pPr lvl="2"/>
            <a:r>
              <a:rPr lang="en-GB" dirty="0"/>
              <a:t>Append through the GUI</a:t>
            </a:r>
          </a:p>
          <a:p>
            <a:pPr lvl="1"/>
            <a:endParaRPr lang="en-GB" dirty="0"/>
          </a:p>
          <a:p>
            <a:pPr lvl="1"/>
            <a:r>
              <a:rPr lang="en-GB" dirty="0"/>
              <a:t>IMPORTANT: Note that you may need to customize the I/O files to support the particular I/O mode and I/O API that exists on your target. </a:t>
            </a:r>
          </a:p>
          <a:p>
            <a:pPr lvl="2"/>
            <a:endParaRPr lang="en-GB" dirty="0"/>
          </a:p>
          <a:p>
            <a:pPr lvl="1"/>
            <a:endParaRPr lang="en-GB" dirty="0"/>
          </a:p>
        </p:txBody>
      </p:sp>
      <p:sp>
        <p:nvSpPr>
          <p:cNvPr id="7" name="Textplatzhalter 6">
            <a:extLst>
              <a:ext uri="{FF2B5EF4-FFF2-40B4-BE49-F238E27FC236}">
                <a16:creationId xmlns:a16="http://schemas.microsoft.com/office/drawing/2014/main" id="{42794A65-29B8-48DA-9585-28CD410E4586}"/>
              </a:ext>
            </a:extLst>
          </p:cNvPr>
          <p:cNvSpPr>
            <a:spLocks noGrp="1"/>
          </p:cNvSpPr>
          <p:nvPr>
            <p:ph type="body" sz="quarter" idx="12"/>
          </p:nvPr>
        </p:nvSpPr>
        <p:spPr/>
        <p:txBody>
          <a:bodyPr/>
          <a:lstStyle/>
          <a:p>
            <a:r>
              <a:rPr lang="en-US" dirty="0"/>
              <a:t>Coverage I/O Files</a:t>
            </a:r>
          </a:p>
        </p:txBody>
      </p:sp>
      <p:sp>
        <p:nvSpPr>
          <p:cNvPr id="3" name="Title 2"/>
          <p:cNvSpPr>
            <a:spLocks noGrp="1"/>
          </p:cNvSpPr>
          <p:nvPr>
            <p:ph type="title"/>
          </p:nvPr>
        </p:nvSpPr>
        <p:spPr/>
        <p:txBody>
          <a:bodyPr/>
          <a:lstStyle/>
          <a:p>
            <a:r>
              <a:rPr lang="en-US"/>
              <a:t>Lecture:  System Testing with VectorCAST/QA</a:t>
            </a:r>
            <a:endParaRPr lang="en-GB" dirty="0"/>
          </a:p>
        </p:txBody>
      </p:sp>
    </p:spTree>
    <p:extLst>
      <p:ext uri="{BB962C8B-B14F-4D97-AF65-F5344CB8AC3E}">
        <p14:creationId xmlns:p14="http://schemas.microsoft.com/office/powerpoint/2010/main" val="29998061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Update the environment (Environment-&gt;UpdateEnvironment) &amp; go to “(5) Locate Source Files”</a:t>
            </a:r>
          </a:p>
          <a:p>
            <a:pPr lvl="1">
              <a:buClr>
                <a:srgbClr val="000000"/>
              </a:buClr>
              <a:buSzPct val="100000"/>
              <a:buFont typeface="Wingdings 3" panose="05040102010807070707" pitchFamily="18" charset="2"/>
              <a:buAutoNum type="arabicPeriod"/>
            </a:pPr>
            <a:r>
              <a:rPr lang="en-US" sz="1400" dirty="0"/>
              <a:t>Change “include” Directory to be “Type Handled”</a:t>
            </a:r>
          </a:p>
          <a:p>
            <a:pPr lvl="2"/>
            <a:r>
              <a:rPr lang="en-US" sz="1400" dirty="0"/>
              <a:t>Make Sure only the “..\include” line is selected in blue</a:t>
            </a:r>
          </a:p>
          <a:p>
            <a:pPr lvl="2"/>
            <a:r>
              <a:rPr lang="en-US" sz="1400" dirty="0"/>
              <a:t>Right Mouse-&gt;SetAsTypeHandledDirectory &amp; then select Update</a:t>
            </a:r>
          </a:p>
          <a:p>
            <a:pPr lvl="1">
              <a:buClr>
                <a:srgbClr val="000000"/>
              </a:buClr>
              <a:buSzPct val="100000"/>
              <a:buFont typeface="Wingdings 3" panose="05040102010807070707" pitchFamily="18" charset="2"/>
              <a:buAutoNum type="arabicPeriod"/>
            </a:pPr>
            <a:r>
              <a:rPr lang="en-US" sz="1400" dirty="0"/>
              <a:t>You should now get an unresolved extern on “invalid_time()”.</a:t>
            </a:r>
          </a:p>
          <a:p>
            <a:pPr lvl="1">
              <a:buClr>
                <a:srgbClr val="000000"/>
              </a:buClr>
              <a:buSzPct val="100000"/>
              <a:buFont typeface="Wingdings 3" panose="05040102010807070707" pitchFamily="18" charset="2"/>
              <a:buAutoNum type="arabicPeriod"/>
            </a:pPr>
            <a:r>
              <a:rPr lang="en-US" sz="1400" dirty="0"/>
              <a:t>(Note: Since it’s prototype is in a Type Handled Directory, it is no longer automatically stubbed.)</a:t>
            </a:r>
          </a:p>
          <a:p>
            <a:pPr lvl="1">
              <a:buClr>
                <a:srgbClr val="000000"/>
              </a:buClr>
              <a:buSzPct val="100000"/>
              <a:buFont typeface="Wingdings 3" panose="05040102010807070707" pitchFamily="18" charset="2"/>
              <a:buAutoNum type="arabicPeriod"/>
            </a:pPr>
            <a:r>
              <a:rPr lang="en-US" sz="1400" dirty="0"/>
              <a:t>Update the Environment &amp; go to “(6) Chose UUTs &amp; Stubs”</a:t>
            </a:r>
          </a:p>
          <a:p>
            <a:pPr lvl="1">
              <a:buClr>
                <a:srgbClr val="000000"/>
              </a:buClr>
              <a:buSzPct val="100000"/>
              <a:buFont typeface="Wingdings 3" panose="05040102010807070707" pitchFamily="18" charset="2"/>
              <a:buAutoNum type="arabicPeriod"/>
            </a:pPr>
            <a:r>
              <a:rPr lang="en-US" sz="1400" dirty="0"/>
              <a:t>Add “invalid_time” as an Additional Stub</a:t>
            </a:r>
          </a:p>
          <a:p>
            <a:pPr lvl="1">
              <a:buClr>
                <a:srgbClr val="000000"/>
              </a:buClr>
              <a:buSzPct val="100000"/>
              <a:buFont typeface="Wingdings 3" panose="05040102010807070707" pitchFamily="18" charset="2"/>
              <a:buAutoNum type="arabicPeriod"/>
            </a:pPr>
            <a:endParaRPr lang="en-US" sz="1400" dirty="0"/>
          </a:p>
          <a:p>
            <a:pPr lvl="1">
              <a:buClr>
                <a:srgbClr val="000000"/>
              </a:buClr>
              <a:buSzPct val="100000"/>
              <a:buFont typeface="Wingdings 3" panose="05040102010807070707" pitchFamily="18" charset="2"/>
              <a:buAutoNum type="arabicPeriod"/>
            </a:pPr>
            <a:r>
              <a:rPr lang="en-US" sz="1400" dirty="0"/>
              <a:t>Enter “Update”</a:t>
            </a:r>
          </a:p>
          <a:p>
            <a:pPr lvl="1">
              <a:buClr>
                <a:srgbClr val="000000"/>
              </a:buClr>
              <a:buSzPct val="100000"/>
              <a:buFont typeface="Wingdings 3" panose="05040102010807070707" pitchFamily="18" charset="2"/>
              <a:buAutoNum type="arabicPeriod"/>
            </a:pPr>
            <a:r>
              <a:rPr lang="en-US" sz="1400" dirty="0"/>
              <a:t>Verify that your test still passes</a:t>
            </a:r>
          </a:p>
        </p:txBody>
      </p:sp>
      <p:sp>
        <p:nvSpPr>
          <p:cNvPr id="7" name="Textplatzhalter 6">
            <a:extLst>
              <a:ext uri="{FF2B5EF4-FFF2-40B4-BE49-F238E27FC236}">
                <a16:creationId xmlns:a16="http://schemas.microsoft.com/office/drawing/2014/main" id="{541D237E-0A78-42C1-B3E3-D7DDA2EE10BE}"/>
              </a:ext>
            </a:extLst>
          </p:cNvPr>
          <p:cNvSpPr>
            <a:spLocks noGrp="1"/>
          </p:cNvSpPr>
          <p:nvPr>
            <p:ph type="body" sz="quarter" idx="12"/>
          </p:nvPr>
        </p:nvSpPr>
        <p:spPr/>
        <p:txBody>
          <a:bodyPr/>
          <a:lstStyle/>
          <a:p>
            <a:r>
              <a:rPr lang="en-US" dirty="0"/>
              <a:t>Type Handled Directories</a:t>
            </a:r>
          </a:p>
        </p:txBody>
      </p:sp>
      <p:sp>
        <p:nvSpPr>
          <p:cNvPr id="3" name="Title 2"/>
          <p:cNvSpPr>
            <a:spLocks noGrp="1"/>
          </p:cNvSpPr>
          <p:nvPr>
            <p:ph type="title"/>
          </p:nvPr>
        </p:nvSpPr>
        <p:spPr/>
        <p:txBody>
          <a:bodyPr/>
          <a:lstStyle/>
          <a:p>
            <a:r>
              <a:rPr lang="en-US"/>
              <a:t>Lab:  Include Paths</a:t>
            </a:r>
            <a:endParaRPr lang="en-US" dirty="0"/>
          </a:p>
        </p:txBody>
      </p:sp>
      <p:pic>
        <p:nvPicPr>
          <p:cNvPr id="2" name="Picture 1">
            <a:extLst>
              <a:ext uri="{FF2B5EF4-FFF2-40B4-BE49-F238E27FC236}">
                <a16:creationId xmlns:a16="http://schemas.microsoft.com/office/drawing/2014/main" id="{601D97F5-272B-4A4F-8BCF-5932376CD2BB}"/>
              </a:ext>
            </a:extLst>
          </p:cNvPr>
          <p:cNvPicPr>
            <a:picLocks noChangeAspect="1"/>
          </p:cNvPicPr>
          <p:nvPr/>
        </p:nvPicPr>
        <p:blipFill>
          <a:blip r:embed="rId3"/>
          <a:stretch>
            <a:fillRect/>
          </a:stretch>
        </p:blipFill>
        <p:spPr>
          <a:xfrm>
            <a:off x="4748475" y="3417355"/>
            <a:ext cx="781050" cy="409575"/>
          </a:xfrm>
          <a:prstGeom prst="rect">
            <a:avLst/>
          </a:prstGeom>
        </p:spPr>
      </p:pic>
    </p:spTree>
    <p:extLst>
      <p:ext uri="{BB962C8B-B14F-4D97-AF65-F5344CB8AC3E}">
        <p14:creationId xmlns:p14="http://schemas.microsoft.com/office/powerpoint/2010/main" val="3710541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Update the environment again and go to Step 5 “Locate Source Files”</a:t>
            </a:r>
          </a:p>
          <a:p>
            <a:pPr lvl="1">
              <a:buClr>
                <a:srgbClr val="000000"/>
              </a:buClr>
              <a:buSzPct val="100000"/>
              <a:buFont typeface="Wingdings 3" panose="05040102010807070707" pitchFamily="18" charset="2"/>
              <a:buAutoNum type="arabicPeriod"/>
            </a:pPr>
            <a:r>
              <a:rPr lang="en-US" dirty="0"/>
              <a:t>Change “..\include” to be a Library Directory</a:t>
            </a:r>
          </a:p>
          <a:p>
            <a:pPr marL="594900" lvl="2" indent="-342900">
              <a:buClr>
                <a:srgbClr val="000000"/>
              </a:buClr>
              <a:buSzPct val="100000"/>
              <a:buFont typeface="+mj-lt"/>
              <a:buAutoNum type="alphaLcParenR"/>
            </a:pPr>
            <a:r>
              <a:rPr lang="en-US" dirty="0"/>
              <a:t>Make Sure only the “..\include” line is selected in blue</a:t>
            </a:r>
          </a:p>
          <a:p>
            <a:pPr marL="594900" lvl="2" indent="-342900">
              <a:buClr>
                <a:srgbClr val="000000"/>
              </a:buClr>
              <a:buSzPct val="100000"/>
              <a:buFont typeface="+mj-lt"/>
              <a:buAutoNum type="alphaLcParenR"/>
            </a:pPr>
            <a:r>
              <a:rPr lang="en-US" dirty="0"/>
              <a:t>Right Mouse-&gt;SetAsLibraryIncludeDirectory &amp; then select Update</a:t>
            </a:r>
          </a:p>
          <a:p>
            <a:pPr lvl="1">
              <a:buClr>
                <a:srgbClr val="000000"/>
              </a:buClr>
              <a:buSzPct val="100000"/>
              <a:buFont typeface="Wingdings 3" panose="05040102010807070707" pitchFamily="18" charset="2"/>
              <a:buAutoNum type="arabicPeriod"/>
            </a:pPr>
            <a:r>
              <a:rPr lang="en-US" dirty="0"/>
              <a:t>What has changed?</a:t>
            </a:r>
          </a:p>
          <a:p>
            <a:pPr marL="594900" lvl="2" indent="-342900">
              <a:buClr>
                <a:srgbClr val="000000"/>
              </a:buClr>
              <a:buSzPct val="100000"/>
              <a:buFont typeface="+mj-lt"/>
              <a:buAutoNum type="alphaLcParenR"/>
            </a:pPr>
            <a:r>
              <a:rPr lang="en-US" dirty="0"/>
              <a:t>Notice that there are errors in the Scripting Log</a:t>
            </a:r>
          </a:p>
          <a:p>
            <a:pPr marL="594900" lvl="2" indent="-342900">
              <a:buClr>
                <a:srgbClr val="000000"/>
              </a:buClr>
              <a:buSzPct val="100000"/>
              <a:buFont typeface="+mj-lt"/>
              <a:buAutoNum type="alphaLcParenR"/>
            </a:pPr>
            <a:r>
              <a:rPr lang="en-US" dirty="0"/>
              <a:t>Notice that the test values for “start” and “return” are missing</a:t>
            </a:r>
          </a:p>
          <a:p>
            <a:pPr marL="594900" lvl="2" indent="-342900">
              <a:buClr>
                <a:srgbClr val="000000"/>
              </a:buClr>
              <a:buSzPct val="100000"/>
              <a:buFont typeface="+mj-lt"/>
              <a:buAutoNum type="alphaLcParenR"/>
            </a:pPr>
            <a:r>
              <a:rPr lang="en-US" dirty="0"/>
              <a:t>Notice that the “Type” column in the Test Case Editor indicates “User” for the missing values</a:t>
            </a:r>
            <a:br>
              <a:rPr lang="en-US" dirty="0"/>
            </a:br>
            <a:r>
              <a:rPr lang="en-US" dirty="0"/>
              <a:t>(time_T is no longer available to the GUI because it’s in a Library directory)</a:t>
            </a:r>
          </a:p>
          <a:p>
            <a:pPr lvl="1">
              <a:buClr>
                <a:srgbClr val="000000"/>
              </a:buClr>
              <a:buSzPct val="100000"/>
              <a:buFont typeface="Wingdings 3" panose="05040102010807070707" pitchFamily="18" charset="2"/>
              <a:buAutoNum type="arabicPeriod"/>
            </a:pPr>
            <a:endParaRPr lang="en-US" dirty="0"/>
          </a:p>
          <a:p>
            <a:pPr>
              <a:buClr>
                <a:srgbClr val="000000"/>
              </a:buClr>
              <a:buSzPct val="100000"/>
              <a:buNone/>
            </a:pPr>
            <a:r>
              <a:rPr lang="en-US" dirty="0"/>
              <a:t>Extra Credit:</a:t>
            </a:r>
          </a:p>
          <a:p>
            <a:pPr>
              <a:buClr>
                <a:srgbClr val="000000"/>
              </a:buClr>
              <a:buSzPct val="100000"/>
              <a:buNone/>
            </a:pPr>
            <a:r>
              <a:rPr lang="en-US" dirty="0"/>
              <a:t>The typedef “time_T” is not available to the GUI, but it is still known by the compiler.  Write Parameter User Code to fill in the input value and expected value with the same values as before and rerun your test.</a:t>
            </a:r>
          </a:p>
          <a:p>
            <a:pPr>
              <a:buClr>
                <a:srgbClr val="000000"/>
              </a:buClr>
              <a:buSzPct val="100000"/>
              <a:buNone/>
            </a:pPr>
            <a:r>
              <a:rPr lang="en-US" dirty="0"/>
              <a:t>Hint:  The input user code would look something like this: &lt;&lt;vcast_time.time_add_seconds.start&gt;&gt;.mins = 1;</a:t>
            </a:r>
          </a:p>
        </p:txBody>
      </p:sp>
      <p:sp>
        <p:nvSpPr>
          <p:cNvPr id="7" name="Textplatzhalter 6">
            <a:extLst>
              <a:ext uri="{FF2B5EF4-FFF2-40B4-BE49-F238E27FC236}">
                <a16:creationId xmlns:a16="http://schemas.microsoft.com/office/drawing/2014/main" id="{D953D4AF-CB73-4AFF-9299-777A6CA378F0}"/>
              </a:ext>
            </a:extLst>
          </p:cNvPr>
          <p:cNvSpPr>
            <a:spLocks noGrp="1"/>
          </p:cNvSpPr>
          <p:nvPr>
            <p:ph type="body" sz="quarter" idx="12"/>
          </p:nvPr>
        </p:nvSpPr>
        <p:spPr/>
        <p:txBody>
          <a:bodyPr/>
          <a:lstStyle/>
          <a:p>
            <a:r>
              <a:rPr lang="en-US" dirty="0"/>
              <a:t>Library/Include Paths</a:t>
            </a:r>
          </a:p>
        </p:txBody>
      </p:sp>
      <p:sp>
        <p:nvSpPr>
          <p:cNvPr id="3" name="Title 2"/>
          <p:cNvSpPr>
            <a:spLocks noGrp="1"/>
          </p:cNvSpPr>
          <p:nvPr>
            <p:ph type="title"/>
          </p:nvPr>
        </p:nvSpPr>
        <p:spPr/>
        <p:txBody>
          <a:bodyPr/>
          <a:lstStyle/>
          <a:p>
            <a:r>
              <a:rPr lang="en-US"/>
              <a:t>Lab:  Include Paths</a:t>
            </a:r>
            <a:endParaRPr lang="en-US" dirty="0"/>
          </a:p>
        </p:txBody>
      </p:sp>
    </p:spTree>
    <p:extLst>
      <p:ext uri="{BB962C8B-B14F-4D97-AF65-F5344CB8AC3E}">
        <p14:creationId xmlns:p14="http://schemas.microsoft.com/office/powerpoint/2010/main" val="1209916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Environment Building Errors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F40958D-378D-47E7-8301-5B52A7C5FF20}"/>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10E2FFA-A92C-4313-92FF-89D722DAB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9999876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need_macro.c</a:t>
            </a:r>
          </a:p>
          <a:p>
            <a:pPr lvl="2"/>
            <a:r>
              <a:rPr lang="en-US" dirty="0"/>
              <a:t>Files located in ..\</a:t>
            </a:r>
            <a:r>
              <a:rPr lang="en-US" dirty="0" err="1"/>
              <a:t>SourceFiles</a:t>
            </a:r>
            <a:r>
              <a:rPr lang="en-US" dirty="0"/>
              <a:t>\</a:t>
            </a:r>
            <a:r>
              <a:rPr lang="en-US" dirty="0" err="1"/>
              <a:t>EnvironmentBuildingErrors</a:t>
            </a:r>
            <a:r>
              <a:rPr lang="en-US" dirty="0"/>
              <a:t>\</a:t>
            </a:r>
            <a:r>
              <a:rPr lang="en-US" dirty="0" err="1"/>
              <a:t>src</a:t>
            </a:r>
            <a:endParaRPr lang="en-US" dirty="0"/>
          </a:p>
          <a:p>
            <a:pPr lvl="2"/>
            <a:r>
              <a:rPr lang="en-US" dirty="0"/>
              <a:t>Environment fails to build with parse error</a:t>
            </a:r>
          </a:p>
          <a:p>
            <a:pPr lvl="2"/>
            <a:r>
              <a:rPr lang="en-US" dirty="0"/>
              <a:t>Source code assumes MAXIMUM_MEMORY_SIZE will be defined on command line</a:t>
            </a:r>
          </a:p>
          <a:p>
            <a:pPr lvl="1">
              <a:buClr>
                <a:srgbClr val="000000"/>
              </a:buClr>
              <a:buSzPct val="100000"/>
              <a:buFont typeface="Wingdings 3" panose="05040102010807070707" pitchFamily="18" charset="2"/>
              <a:buAutoNum type="arabicPeriod"/>
            </a:pPr>
            <a:r>
              <a:rPr lang="en-US" dirty="0"/>
              <a:t>Need to specify macro value</a:t>
            </a:r>
          </a:p>
          <a:p>
            <a:pPr lvl="2"/>
            <a:r>
              <a:rPr lang="en-US" dirty="0"/>
              <a:t>Do this in the “Choose Compiler” step of the Wizard</a:t>
            </a:r>
          </a:p>
          <a:p>
            <a:pPr lvl="1">
              <a:buClr>
                <a:srgbClr val="000000"/>
              </a:buClr>
              <a:buSzPct val="100000"/>
              <a:buFont typeface="Wingdings 3" panose="05040102010807070707" pitchFamily="18" charset="2"/>
              <a:buAutoNum type="arabicPeriod"/>
            </a:pPr>
            <a:r>
              <a:rPr lang="en-US" dirty="0"/>
              <a:t>Select “Build” again</a:t>
            </a:r>
          </a:p>
          <a:p>
            <a:pPr lvl="1">
              <a:buClr>
                <a:srgbClr val="000000"/>
              </a:buClr>
              <a:buSzPct val="100000"/>
              <a:buFont typeface="Wingdings 3" panose="05040102010807070707" pitchFamily="18" charset="2"/>
              <a:buAutoNum type="arabicPeriod"/>
            </a:pPr>
            <a:r>
              <a:rPr lang="en-US" dirty="0"/>
              <a:t>Verify: Build successful</a:t>
            </a:r>
          </a:p>
        </p:txBody>
      </p:sp>
      <p:sp>
        <p:nvSpPr>
          <p:cNvPr id="8" name="Textplatzhalter 7">
            <a:extLst>
              <a:ext uri="{FF2B5EF4-FFF2-40B4-BE49-F238E27FC236}">
                <a16:creationId xmlns:a16="http://schemas.microsoft.com/office/drawing/2014/main" id="{26A0F100-3F15-43B8-8A8E-09847907EE07}"/>
              </a:ext>
            </a:extLst>
          </p:cNvPr>
          <p:cNvSpPr>
            <a:spLocks noGrp="1"/>
          </p:cNvSpPr>
          <p:nvPr>
            <p:ph type="body" sz="quarter" idx="12"/>
          </p:nvPr>
        </p:nvSpPr>
        <p:spPr/>
        <p:txBody>
          <a:bodyPr/>
          <a:lstStyle/>
          <a:p>
            <a:r>
              <a:rPr lang="en-US" dirty="0"/>
              <a:t>Part 1</a:t>
            </a:r>
          </a:p>
        </p:txBody>
      </p:sp>
      <p:sp>
        <p:nvSpPr>
          <p:cNvPr id="3" name="Title 2"/>
          <p:cNvSpPr>
            <a:spLocks noGrp="1"/>
          </p:cNvSpPr>
          <p:nvPr>
            <p:ph type="title"/>
          </p:nvPr>
        </p:nvSpPr>
        <p:spPr/>
        <p:txBody>
          <a:bodyPr/>
          <a:lstStyle/>
          <a:p>
            <a:r>
              <a:rPr lang="en-US"/>
              <a:t>Lab: Environment Building Errors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438" y="3325717"/>
            <a:ext cx="6102789" cy="304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9536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need_include.c</a:t>
            </a:r>
          </a:p>
          <a:p>
            <a:pPr lvl="2"/>
            <a:r>
              <a:rPr lang="en-US" dirty="0"/>
              <a:t>Environment fails to build with preprocess error</a:t>
            </a:r>
          </a:p>
          <a:p>
            <a:pPr lvl="2"/>
            <a:r>
              <a:rPr lang="en-US" dirty="0"/>
              <a:t>Header File: header1.h and header2.h are not in the same directory as need_include.c</a:t>
            </a:r>
          </a:p>
          <a:p>
            <a:pPr lvl="1">
              <a:buClr>
                <a:srgbClr val="000000"/>
              </a:buClr>
              <a:buSzPct val="100000"/>
              <a:buFont typeface="Wingdings 3" panose="05040102010807070707" pitchFamily="18" charset="2"/>
              <a:buAutoNum type="arabicPeriod"/>
            </a:pPr>
            <a:r>
              <a:rPr lang="en-US" dirty="0"/>
              <a:t>Need to specify an additional Search Directories</a:t>
            </a:r>
          </a:p>
          <a:p>
            <a:pPr lvl="2"/>
            <a:r>
              <a:rPr lang="en-US" dirty="0"/>
              <a:t>Files are in ../Search1 and ../Search2 </a:t>
            </a:r>
          </a:p>
          <a:p>
            <a:pPr lvl="2"/>
            <a:r>
              <a:rPr lang="en-US" dirty="0"/>
              <a:t>Add these paths in the: “Locate Source Files” step of the wizard</a:t>
            </a:r>
          </a:p>
          <a:p>
            <a:pPr lvl="1">
              <a:buClr>
                <a:srgbClr val="000000"/>
              </a:buClr>
              <a:buSzPct val="100000"/>
              <a:buFont typeface="Wingdings 3" panose="05040102010807070707" pitchFamily="18" charset="2"/>
              <a:buAutoNum type="arabicPeriod"/>
            </a:pPr>
            <a:r>
              <a:rPr lang="en-US" dirty="0"/>
              <a:t>Select “Build” again</a:t>
            </a:r>
          </a:p>
          <a:p>
            <a:pPr lvl="1">
              <a:buClr>
                <a:srgbClr val="000000"/>
              </a:buClr>
              <a:buSzPct val="100000"/>
              <a:buFont typeface="Wingdings 3" panose="05040102010807070707" pitchFamily="18" charset="2"/>
              <a:buAutoNum type="arabicPeriod"/>
            </a:pPr>
            <a:r>
              <a:rPr lang="en-US" dirty="0"/>
              <a:t>Verify: Build successful</a:t>
            </a:r>
          </a:p>
        </p:txBody>
      </p:sp>
      <p:sp>
        <p:nvSpPr>
          <p:cNvPr id="7" name="Textplatzhalter 6">
            <a:extLst>
              <a:ext uri="{FF2B5EF4-FFF2-40B4-BE49-F238E27FC236}">
                <a16:creationId xmlns:a16="http://schemas.microsoft.com/office/drawing/2014/main" id="{D14F2D59-4093-4DAD-B431-732739C31995}"/>
              </a:ext>
            </a:extLst>
          </p:cNvPr>
          <p:cNvSpPr>
            <a:spLocks noGrp="1"/>
          </p:cNvSpPr>
          <p:nvPr>
            <p:ph type="body" sz="quarter" idx="12"/>
          </p:nvPr>
        </p:nvSpPr>
        <p:spPr/>
        <p:txBody>
          <a:bodyPr/>
          <a:lstStyle/>
          <a:p>
            <a:r>
              <a:rPr lang="en-US" dirty="0"/>
              <a:t>Part 2</a:t>
            </a:r>
          </a:p>
        </p:txBody>
      </p:sp>
      <p:sp>
        <p:nvSpPr>
          <p:cNvPr id="3" name="Title 2"/>
          <p:cNvSpPr>
            <a:spLocks noGrp="1"/>
          </p:cNvSpPr>
          <p:nvPr>
            <p:ph type="title"/>
          </p:nvPr>
        </p:nvSpPr>
        <p:spPr/>
        <p:txBody>
          <a:bodyPr/>
          <a:lstStyle/>
          <a:p>
            <a:r>
              <a:rPr lang="en-US"/>
              <a:t>Lab: Environment Building Errors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541" y="3267075"/>
            <a:ext cx="45243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5710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Code is in the directory: ./Build an environment for “changes.c”</a:t>
            </a:r>
          </a:p>
          <a:p>
            <a:pPr lvl="1">
              <a:buClr>
                <a:srgbClr val="000000"/>
              </a:buClr>
              <a:buSzPct val="100000"/>
              <a:buFont typeface="Wingdings 3" panose="05040102010807070707" pitchFamily="18" charset="2"/>
              <a:buAutoNum type="arabicPeriod"/>
            </a:pPr>
            <a:r>
              <a:rPr lang="en-US" dirty="0"/>
              <a:t>Create a Test Case for: InitializeRecord</a:t>
            </a:r>
          </a:p>
          <a:p>
            <a:pPr lvl="2"/>
            <a:r>
              <a:rPr lang="en-US" dirty="0"/>
              <a:t>param1 = “Tom”, param2: 20</a:t>
            </a:r>
          </a:p>
          <a:p>
            <a:pPr lvl="1">
              <a:buClr>
                <a:srgbClr val="000000"/>
              </a:buClr>
              <a:buSzPct val="100000"/>
              <a:buFont typeface="Wingdings 3" panose="05040102010807070707" pitchFamily="18" charset="2"/>
              <a:buAutoNum type="arabicPeriod"/>
            </a:pPr>
            <a:r>
              <a:rPr lang="en-US" dirty="0"/>
              <a:t>Save regression scripts for the environment</a:t>
            </a:r>
          </a:p>
          <a:p>
            <a:pPr lvl="1">
              <a:buClr>
                <a:srgbClr val="000000"/>
              </a:buClr>
              <a:buSzPct val="100000"/>
              <a:buFont typeface="Wingdings 3" panose="05040102010807070707" pitchFamily="18" charset="2"/>
              <a:buAutoNum type="arabicPeriod"/>
            </a:pPr>
            <a:r>
              <a:rPr lang="en-US" dirty="0"/>
              <a:t>Now during code review, you are asked to make some changes</a:t>
            </a:r>
          </a:p>
          <a:p>
            <a:pPr lvl="2"/>
            <a:r>
              <a:rPr lang="en-US" dirty="0"/>
              <a:t>“Param1” should be “StudentName”  (or vice versa)</a:t>
            </a:r>
          </a:p>
          <a:p>
            <a:pPr lvl="2"/>
            <a:r>
              <a:rPr lang="en-US" dirty="0"/>
              <a:t>“Param2” should be “StudentID” (or vice versa)</a:t>
            </a:r>
          </a:p>
          <a:p>
            <a:pPr lvl="1">
              <a:buClr>
                <a:srgbClr val="000000"/>
              </a:buClr>
              <a:buSzPct val="100000"/>
              <a:buFont typeface="Wingdings 3" panose="05040102010807070707" pitchFamily="18" charset="2"/>
              <a:buAutoNum type="arabicPeriod"/>
            </a:pPr>
            <a:r>
              <a:rPr lang="en-US" dirty="0"/>
              <a:t>Simulate the changes</a:t>
            </a:r>
          </a:p>
          <a:p>
            <a:pPr lvl="2"/>
            <a:r>
              <a:rPr lang="en-US" dirty="0"/>
              <a:t>copy the file changes.c.new onto changes.c</a:t>
            </a:r>
          </a:p>
          <a:p>
            <a:pPr lvl="1">
              <a:buClr>
                <a:srgbClr val="000000"/>
              </a:buClr>
              <a:buSzPct val="100000"/>
              <a:buFont typeface="Wingdings 3" panose="05040102010807070707" pitchFamily="18" charset="2"/>
              <a:buAutoNum type="arabicPeriod"/>
            </a:pPr>
            <a:r>
              <a:rPr lang="en-US" dirty="0"/>
              <a:t>Re-Build the environment</a:t>
            </a:r>
          </a:p>
          <a:p>
            <a:pPr lvl="2"/>
            <a:r>
              <a:rPr lang="en-US" dirty="0"/>
              <a:t>Test script failures because names do not match</a:t>
            </a:r>
          </a:p>
          <a:p>
            <a:pPr lvl="1">
              <a:buClr>
                <a:srgbClr val="000000"/>
              </a:buClr>
              <a:buSzPct val="100000"/>
              <a:buFont typeface="Wingdings 3" panose="05040102010807070707" pitchFamily="18" charset="2"/>
              <a:buAutoNum type="arabicPeriod"/>
            </a:pPr>
            <a:r>
              <a:rPr lang="en-US" dirty="0"/>
              <a:t>Edit test script to fix the parameter names</a:t>
            </a:r>
          </a:p>
          <a:p>
            <a:pPr lvl="1">
              <a:buClr>
                <a:srgbClr val="000000"/>
              </a:buClr>
              <a:buSzPct val="100000"/>
              <a:buFont typeface="Wingdings 3" panose="05040102010807070707" pitchFamily="18" charset="2"/>
              <a:buAutoNum type="arabicPeriod"/>
            </a:pPr>
            <a:r>
              <a:rPr lang="en-US" dirty="0"/>
              <a:t>Reload the test script</a:t>
            </a:r>
          </a:p>
          <a:p>
            <a:pPr lvl="1">
              <a:buClr>
                <a:srgbClr val="000000"/>
              </a:buClr>
              <a:buSzPct val="100000"/>
              <a:buFont typeface="Wingdings 3" panose="05040102010807070707" pitchFamily="18" charset="2"/>
              <a:buAutoNum type="arabicPeriod"/>
            </a:pPr>
            <a:r>
              <a:rPr lang="en-US" dirty="0"/>
              <a:t>Verify that there are no errors and the Test Values are correct</a:t>
            </a:r>
          </a:p>
        </p:txBody>
      </p:sp>
      <p:sp>
        <p:nvSpPr>
          <p:cNvPr id="7" name="Textplatzhalter 6">
            <a:extLst>
              <a:ext uri="{FF2B5EF4-FFF2-40B4-BE49-F238E27FC236}">
                <a16:creationId xmlns:a16="http://schemas.microsoft.com/office/drawing/2014/main" id="{E706D688-B4A7-4B80-8C96-37D24FF4E8D7}"/>
              </a:ext>
            </a:extLst>
          </p:cNvPr>
          <p:cNvSpPr>
            <a:spLocks noGrp="1"/>
          </p:cNvSpPr>
          <p:nvPr>
            <p:ph type="body" sz="quarter" idx="12"/>
          </p:nvPr>
        </p:nvSpPr>
        <p:spPr/>
        <p:txBody>
          <a:bodyPr/>
          <a:lstStyle/>
          <a:p>
            <a:r>
              <a:rPr lang="en-US" dirty="0"/>
              <a:t>Part 3</a:t>
            </a:r>
          </a:p>
        </p:txBody>
      </p:sp>
      <p:sp>
        <p:nvSpPr>
          <p:cNvPr id="3" name="Title 2"/>
          <p:cNvSpPr>
            <a:spLocks noGrp="1"/>
          </p:cNvSpPr>
          <p:nvPr>
            <p:ph type="title"/>
          </p:nvPr>
        </p:nvSpPr>
        <p:spPr/>
        <p:txBody>
          <a:bodyPr/>
          <a:lstStyle/>
          <a:p>
            <a:r>
              <a:rPr lang="en-US"/>
              <a:t>Lab: Environment Building Errors</a:t>
            </a:r>
            <a:endParaRPr lang="en-US" dirty="0"/>
          </a:p>
        </p:txBody>
      </p:sp>
    </p:spTree>
    <p:extLst>
      <p:ext uri="{BB962C8B-B14F-4D97-AF65-F5344CB8AC3E}">
        <p14:creationId xmlns:p14="http://schemas.microsoft.com/office/powerpoint/2010/main" val="29533617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Stubbing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62DD1AD-8E9F-4B90-8B11-D56DABCE617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D402EEF-3A18-44EE-BDA6-2F14D9D9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540968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environment for </a:t>
            </a:r>
            <a:r>
              <a:rPr lang="en-US" dirty="0" err="1"/>
              <a:t>advanced_stubbing.c</a:t>
            </a:r>
            <a:r>
              <a:rPr lang="en-US" dirty="0"/>
              <a:t> and call it ADV_STUBS</a:t>
            </a:r>
          </a:p>
          <a:p>
            <a:pPr lvl="2"/>
            <a:r>
              <a:rPr lang="en-US" dirty="0"/>
              <a:t>Make sure </a:t>
            </a:r>
            <a:r>
              <a:rPr lang="en-US" dirty="0" err="1"/>
              <a:t>Whitebox</a:t>
            </a:r>
            <a:r>
              <a:rPr lang="en-US" dirty="0"/>
              <a:t> and </a:t>
            </a:r>
            <a:r>
              <a:rPr lang="en-US" dirty="0" err="1"/>
              <a:t>Statement+Branch</a:t>
            </a:r>
            <a:r>
              <a:rPr lang="en-US" dirty="0"/>
              <a:t> Coverage are enabled</a:t>
            </a:r>
          </a:p>
          <a:p>
            <a:pPr lvl="2"/>
            <a:r>
              <a:rPr lang="en-US" dirty="0"/>
              <a:t>In step 6 of  New Environment Wizard, enter “malloc” as a Library Stub</a:t>
            </a:r>
          </a:p>
          <a:p>
            <a:pPr lvl="2"/>
            <a:r>
              <a:rPr lang="en-US" dirty="0"/>
              <a:t>Press “Build”</a:t>
            </a:r>
          </a:p>
          <a:p>
            <a:pPr lvl="1">
              <a:buClr>
                <a:srgbClr val="000000"/>
              </a:buClr>
              <a:buSzPct val="100000"/>
              <a:buFont typeface="Wingdings 3" panose="05040102010807070707" pitchFamily="18" charset="2"/>
              <a:buAutoNum type="arabicPeriod"/>
            </a:pPr>
            <a:r>
              <a:rPr lang="en-US" dirty="0"/>
              <a:t>Create a Test Case for: “use_malloc”, call it: “Stub”</a:t>
            </a:r>
          </a:p>
          <a:p>
            <a:pPr lvl="2"/>
            <a:r>
              <a:rPr lang="en-US" dirty="0"/>
              <a:t>Select malloc in the list of Stubbed Subprograms</a:t>
            </a:r>
          </a:p>
          <a:p>
            <a:pPr lvl="2"/>
            <a:r>
              <a:rPr lang="en-US" dirty="0"/>
              <a:t>Set a return value of NULL in the Input Values column for malloc</a:t>
            </a:r>
          </a:p>
          <a:p>
            <a:pPr lvl="2"/>
            <a:r>
              <a:rPr lang="en-US" dirty="0"/>
              <a:t>Run the test and look at code coverage</a:t>
            </a:r>
          </a:p>
          <a:p>
            <a:pPr lvl="2"/>
            <a:r>
              <a:rPr lang="en-US" dirty="0"/>
              <a:t>Verify  the Null Pointer path was taken</a:t>
            </a:r>
          </a:p>
          <a:p>
            <a:pPr lvl="1">
              <a:buClr>
                <a:srgbClr val="000000"/>
              </a:buClr>
              <a:buSzPct val="100000"/>
              <a:buFont typeface="Wingdings 3" panose="05040102010807070707" pitchFamily="18" charset="2"/>
              <a:buAutoNum type="arabicPeriod"/>
            </a:pPr>
            <a:r>
              <a:rPr lang="en-US" dirty="0"/>
              <a:t>Create another Test Case for: “use_malloc”, call it: “Real”</a:t>
            </a:r>
          </a:p>
          <a:p>
            <a:pPr lvl="2"/>
            <a:r>
              <a:rPr lang="en-US" dirty="0"/>
              <a:t>This time, we will not select malloc as a stub</a:t>
            </a:r>
          </a:p>
          <a:p>
            <a:pPr lvl="2"/>
            <a:r>
              <a:rPr lang="en-US" dirty="0"/>
              <a:t>Run the Test</a:t>
            </a:r>
          </a:p>
          <a:p>
            <a:pPr lvl="2"/>
            <a:r>
              <a:rPr lang="en-US" dirty="0"/>
              <a:t>Look at the code coverage</a:t>
            </a:r>
          </a:p>
          <a:p>
            <a:pPr lvl="2"/>
            <a:r>
              <a:rPr lang="en-US" dirty="0"/>
              <a:t>Verify that the “ok” path was taken</a:t>
            </a:r>
          </a:p>
        </p:txBody>
      </p:sp>
      <p:sp>
        <p:nvSpPr>
          <p:cNvPr id="10" name="Textplatzhalter 9">
            <a:extLst>
              <a:ext uri="{FF2B5EF4-FFF2-40B4-BE49-F238E27FC236}">
                <a16:creationId xmlns:a16="http://schemas.microsoft.com/office/drawing/2014/main" id="{FACEB8D9-8910-4DD8-8A8B-BE449FD3882F}"/>
              </a:ext>
            </a:extLst>
          </p:cNvPr>
          <p:cNvSpPr>
            <a:spLocks noGrp="1"/>
          </p:cNvSpPr>
          <p:nvPr>
            <p:ph type="body" sz="quarter" idx="12"/>
          </p:nvPr>
        </p:nvSpPr>
        <p:spPr/>
        <p:txBody>
          <a:bodyPr/>
          <a:lstStyle/>
          <a:p>
            <a:r>
              <a:rPr lang="en-US" dirty="0"/>
              <a:t>Library Stubbing</a:t>
            </a:r>
          </a:p>
        </p:txBody>
      </p:sp>
      <p:sp>
        <p:nvSpPr>
          <p:cNvPr id="3" name="Title 2"/>
          <p:cNvSpPr>
            <a:spLocks noGrp="1"/>
          </p:cNvSpPr>
          <p:nvPr>
            <p:ph type="title"/>
          </p:nvPr>
        </p:nvSpPr>
        <p:spPr/>
        <p:txBody>
          <a:bodyPr/>
          <a:lstStyle/>
          <a:p>
            <a:r>
              <a:rPr lang="en-US"/>
              <a:t>Lab:  Stubbing Fundamentals</a:t>
            </a:r>
            <a:endParaRPr lang="en-US" dirty="0"/>
          </a:p>
        </p:txBody>
      </p:sp>
    </p:spTree>
    <p:extLst>
      <p:ext uri="{BB962C8B-B14F-4D97-AF65-F5344CB8AC3E}">
        <p14:creationId xmlns:p14="http://schemas.microsoft.com/office/powerpoint/2010/main" val="17191616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dirty="0"/>
              <a:t>We will now test a function that reads a Water Temperature Gauge to determine if the temperature is Freezing, Boiling, or somewhere in between.  Since we are testing on-host, we will create our own Temperature Gauge and stub it to return a temperature value in either Celsius or Fahrenheit.</a:t>
            </a:r>
          </a:p>
          <a:p>
            <a:pPr marL="0" lvl="1" indent="0">
              <a:buClr>
                <a:srgbClr val="000000"/>
              </a:buClr>
              <a:buSzPct val="100000"/>
              <a:buNone/>
            </a:pPr>
            <a:endParaRPr lang="en-US" sz="1400" dirty="0"/>
          </a:p>
          <a:p>
            <a:pPr lvl="2">
              <a:buClr>
                <a:srgbClr val="000000"/>
              </a:buClr>
              <a:buSzPct val="100000"/>
              <a:buFont typeface="Wingdings 3" panose="05040102010807070707" pitchFamily="18" charset="2"/>
              <a:buAutoNum type="arabicPeriod"/>
            </a:pPr>
            <a:r>
              <a:rPr lang="en-US" dirty="0"/>
              <a:t>Add a prototype for a new function in Appendix User Code</a:t>
            </a:r>
          </a:p>
          <a:p>
            <a:pPr lvl="3">
              <a:buClr>
                <a:srgbClr val="000000"/>
              </a:buClr>
              <a:buSzPct val="100000"/>
              <a:buFont typeface="Wingdings 3" panose="05040102010807070707" pitchFamily="18" charset="2"/>
              <a:buAutoNum type="arabicPeriod"/>
            </a:pPr>
            <a:r>
              <a:rPr lang="en-US" sz="1200" dirty="0"/>
              <a:t>Go to Environment-&gt;User Code-&gt;Edit &amp; expand Unit Appendix User Code</a:t>
            </a:r>
          </a:p>
          <a:p>
            <a:pPr lvl="3">
              <a:buClr>
                <a:srgbClr val="000000"/>
              </a:buClr>
              <a:buSzPct val="100000"/>
              <a:buFont typeface="Wingdings 3" panose="05040102010807070707" pitchFamily="18" charset="2"/>
              <a:buAutoNum type="arabicPeriod"/>
            </a:pPr>
            <a:r>
              <a:rPr lang="en-US" sz="1200" dirty="0"/>
              <a:t>Double-click in Value column and add the function prototype</a:t>
            </a:r>
          </a:p>
          <a:p>
            <a:pPr lvl="4"/>
            <a:r>
              <a:rPr lang="en-US" sz="1200" dirty="0"/>
              <a:t>“float </a:t>
            </a:r>
            <a:r>
              <a:rPr lang="en-US" sz="1200" dirty="0" err="1"/>
              <a:t>myGauge</a:t>
            </a:r>
            <a:r>
              <a:rPr lang="en-US" sz="1200" dirty="0"/>
              <a:t>(void);”</a:t>
            </a:r>
          </a:p>
          <a:p>
            <a:pPr lvl="4"/>
            <a:r>
              <a:rPr lang="en-US" sz="1200" dirty="0"/>
              <a:t>Test compile and make sure it compiles successfully</a:t>
            </a:r>
          </a:p>
          <a:p>
            <a:pPr lvl="4"/>
            <a:r>
              <a:rPr lang="en-US" sz="1200" dirty="0"/>
              <a:t>Save the changes (File-&gt;Save)</a:t>
            </a:r>
          </a:p>
          <a:p>
            <a:pPr lvl="2">
              <a:buClr>
                <a:srgbClr val="000000"/>
              </a:buClr>
              <a:buSzPct val="100000"/>
              <a:buFont typeface="Wingdings 3" panose="05040102010807070707" pitchFamily="18" charset="2"/>
              <a:buAutoNum type="arabicPeriod"/>
            </a:pPr>
            <a:r>
              <a:rPr lang="en-US" dirty="0"/>
              <a:t>Now, we need to stub </a:t>
            </a:r>
            <a:r>
              <a:rPr lang="en-US" dirty="0" err="1"/>
              <a:t>myGauge</a:t>
            </a:r>
            <a:endParaRPr lang="en-US" dirty="0"/>
          </a:p>
          <a:p>
            <a:pPr lvl="3">
              <a:buClr>
                <a:srgbClr val="000000"/>
              </a:buClr>
              <a:buSzPct val="100000"/>
            </a:pPr>
            <a:r>
              <a:rPr lang="en-US" dirty="0"/>
              <a:t>Update environment using: Environment -&gt; Update Environment </a:t>
            </a:r>
            <a:r>
              <a:rPr lang="en-US" sz="1200" dirty="0"/>
              <a:t>(See next page for an example)</a:t>
            </a:r>
          </a:p>
          <a:p>
            <a:pPr lvl="3">
              <a:buClr>
                <a:srgbClr val="000000"/>
              </a:buClr>
              <a:buSzPct val="100000"/>
            </a:pPr>
            <a:r>
              <a:rPr lang="en-US" sz="1200" dirty="0"/>
              <a:t>Go to step 6:  UUTs &amp; Stubs </a:t>
            </a:r>
          </a:p>
          <a:p>
            <a:pPr lvl="3">
              <a:buClr>
                <a:srgbClr val="000000"/>
              </a:buClr>
              <a:buSzPct val="100000"/>
            </a:pPr>
            <a:r>
              <a:rPr lang="en-US" sz="1200" dirty="0"/>
              <a:t>Add </a:t>
            </a:r>
            <a:r>
              <a:rPr lang="en-US" sz="1200" dirty="0" err="1"/>
              <a:t>myGauge</a:t>
            </a:r>
            <a:r>
              <a:rPr lang="en-US" sz="1200" dirty="0"/>
              <a:t> as an Additional Stub</a:t>
            </a:r>
          </a:p>
          <a:p>
            <a:pPr lvl="3">
              <a:buClr>
                <a:srgbClr val="000000"/>
              </a:buClr>
              <a:buSzPct val="100000"/>
            </a:pPr>
            <a:r>
              <a:rPr lang="en-US" sz="1200" dirty="0"/>
              <a:t>Select Update</a:t>
            </a:r>
          </a:p>
          <a:p>
            <a:pPr lvl="2">
              <a:buClr>
                <a:srgbClr val="000000"/>
              </a:buClr>
              <a:buSzPct val="100000"/>
              <a:buFont typeface="Wingdings 3" panose="05040102010807070707" pitchFamily="18" charset="2"/>
              <a:buAutoNum type="arabicPeriod"/>
            </a:pPr>
            <a:r>
              <a:rPr lang="en-US" dirty="0"/>
              <a:t>Make sure Test Environment Rebuilds without errors</a:t>
            </a:r>
          </a:p>
          <a:p>
            <a:pPr lvl="2">
              <a:buClr>
                <a:srgbClr val="000000"/>
              </a:buClr>
              <a:buSzPct val="100000"/>
              <a:buFont typeface="Wingdings 3" panose="05040102010807070707" pitchFamily="18" charset="2"/>
              <a:buAutoNum type="arabicPeriod"/>
            </a:pPr>
            <a:r>
              <a:rPr lang="en-US" dirty="0"/>
              <a:t>Write Tests against </a:t>
            </a:r>
            <a:r>
              <a:rPr lang="en-US" dirty="0" err="1"/>
              <a:t>temp_monitor</a:t>
            </a:r>
            <a:r>
              <a:rPr lang="en-US" dirty="0"/>
              <a:t>() and try to obtain 100% </a:t>
            </a:r>
            <a:r>
              <a:rPr lang="en-US" dirty="0" err="1"/>
              <a:t>Statement+Branch</a:t>
            </a:r>
            <a:r>
              <a:rPr lang="en-US" dirty="0"/>
              <a:t> Coverage</a:t>
            </a:r>
          </a:p>
          <a:p>
            <a:pPr lvl="3">
              <a:buClr>
                <a:srgbClr val="000000"/>
              </a:buClr>
              <a:buSzPct val="100000"/>
            </a:pPr>
            <a:r>
              <a:rPr lang="en-US" sz="1200" dirty="0"/>
              <a:t>Browse the source to get a basic understanding of the code</a:t>
            </a:r>
          </a:p>
          <a:p>
            <a:pPr lvl="3">
              <a:buClr>
                <a:srgbClr val="000000"/>
              </a:buClr>
              <a:buSzPct val="100000"/>
            </a:pPr>
            <a:r>
              <a:rPr lang="en-US" sz="1200" dirty="0"/>
              <a:t>Note that “</a:t>
            </a:r>
            <a:r>
              <a:rPr lang="en-US" sz="1200" dirty="0" err="1"/>
              <a:t>myGauge</a:t>
            </a:r>
            <a:r>
              <a:rPr lang="en-US" sz="1200" dirty="0"/>
              <a:t>” should show up in the pull-down list for the Function Pointer</a:t>
            </a:r>
          </a:p>
          <a:p>
            <a:pPr lvl="3">
              <a:buClr>
                <a:srgbClr val="000000"/>
              </a:buClr>
              <a:buSzPct val="100000"/>
            </a:pPr>
            <a:r>
              <a:rPr lang="en-US" sz="1200" dirty="0"/>
              <a:t>Find the Stub of </a:t>
            </a:r>
            <a:r>
              <a:rPr lang="en-US" sz="1200" dirty="0" err="1"/>
              <a:t>myGuage</a:t>
            </a:r>
            <a:r>
              <a:rPr lang="en-US" sz="1200" dirty="0"/>
              <a:t> and have it return appropriate temperature values for the various paths thru the code</a:t>
            </a:r>
          </a:p>
          <a:p>
            <a:pPr lvl="3">
              <a:buClr>
                <a:srgbClr val="000000"/>
              </a:buClr>
              <a:buSzPct val="100000"/>
            </a:pPr>
            <a:r>
              <a:rPr lang="en-US" sz="1200" dirty="0"/>
              <a:t>Make sure all tests pass with an expected value</a:t>
            </a:r>
          </a:p>
        </p:txBody>
      </p:sp>
      <p:sp>
        <p:nvSpPr>
          <p:cNvPr id="7" name="Textplatzhalter 6">
            <a:extLst>
              <a:ext uri="{FF2B5EF4-FFF2-40B4-BE49-F238E27FC236}">
                <a16:creationId xmlns:a16="http://schemas.microsoft.com/office/drawing/2014/main" id="{CB6F6A68-115D-4CE4-8AC2-F2E3DBEECF71}"/>
              </a:ext>
            </a:extLst>
          </p:cNvPr>
          <p:cNvSpPr>
            <a:spLocks noGrp="1"/>
          </p:cNvSpPr>
          <p:nvPr>
            <p:ph type="body" sz="quarter" idx="12"/>
          </p:nvPr>
        </p:nvSpPr>
        <p:spPr/>
        <p:txBody>
          <a:bodyPr/>
          <a:lstStyle/>
          <a:p>
            <a:r>
              <a:rPr lang="en-US" dirty="0"/>
              <a:t>Using Function Pointers</a:t>
            </a:r>
          </a:p>
        </p:txBody>
      </p:sp>
      <p:sp>
        <p:nvSpPr>
          <p:cNvPr id="3" name="Title 2"/>
          <p:cNvSpPr>
            <a:spLocks noGrp="1"/>
          </p:cNvSpPr>
          <p:nvPr>
            <p:ph type="title"/>
          </p:nvPr>
        </p:nvSpPr>
        <p:spPr/>
        <p:txBody>
          <a:bodyPr/>
          <a:lstStyle/>
          <a:p>
            <a:r>
              <a:rPr lang="en-US"/>
              <a:t>Lab:  Stubbing Fundamentals</a:t>
            </a:r>
            <a:endParaRPr lang="en-US" dirty="0"/>
          </a:p>
        </p:txBody>
      </p:sp>
      <p:pic>
        <p:nvPicPr>
          <p:cNvPr id="2" name="Picture 1">
            <a:extLst>
              <a:ext uri="{FF2B5EF4-FFF2-40B4-BE49-F238E27FC236}">
                <a16:creationId xmlns:a16="http://schemas.microsoft.com/office/drawing/2014/main" id="{40F4B948-CB4F-4072-B3BC-DEDF3F47D1D8}"/>
              </a:ext>
            </a:extLst>
          </p:cNvPr>
          <p:cNvPicPr>
            <a:picLocks noChangeAspect="1"/>
          </p:cNvPicPr>
          <p:nvPr/>
        </p:nvPicPr>
        <p:blipFill>
          <a:blip r:embed="rId3"/>
          <a:stretch>
            <a:fillRect/>
          </a:stretch>
        </p:blipFill>
        <p:spPr>
          <a:xfrm>
            <a:off x="4338900" y="4246078"/>
            <a:ext cx="800100" cy="428625"/>
          </a:xfrm>
          <a:prstGeom prst="rect">
            <a:avLst/>
          </a:prstGeom>
        </p:spPr>
      </p:pic>
    </p:spTree>
    <p:extLst>
      <p:ext uri="{BB962C8B-B14F-4D97-AF65-F5344CB8AC3E}">
        <p14:creationId xmlns:p14="http://schemas.microsoft.com/office/powerpoint/2010/main" val="34980993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985806-1655-4D21-B546-E03E260B44A9}"/>
              </a:ext>
            </a:extLst>
          </p:cNvPr>
          <p:cNvSpPr>
            <a:spLocks noGrp="1"/>
          </p:cNvSpPr>
          <p:nvPr>
            <p:ph sz="quarter" idx="13"/>
          </p:nvPr>
        </p:nvSpPr>
        <p:spPr/>
        <p:txBody>
          <a:bodyPr/>
          <a:lstStyle/>
          <a:p>
            <a:endParaRPr lang="en-US"/>
          </a:p>
        </p:txBody>
      </p:sp>
      <p:sp>
        <p:nvSpPr>
          <p:cNvPr id="7" name="Textplatzhalter 6">
            <a:extLst>
              <a:ext uri="{FF2B5EF4-FFF2-40B4-BE49-F238E27FC236}">
                <a16:creationId xmlns:a16="http://schemas.microsoft.com/office/drawing/2014/main" id="{CB6F6A68-115D-4CE4-8AC2-F2E3DBEECF71}"/>
              </a:ext>
            </a:extLst>
          </p:cNvPr>
          <p:cNvSpPr>
            <a:spLocks noGrp="1"/>
          </p:cNvSpPr>
          <p:nvPr>
            <p:ph type="body" sz="quarter" idx="12"/>
          </p:nvPr>
        </p:nvSpPr>
        <p:spPr/>
        <p:txBody>
          <a:bodyPr/>
          <a:lstStyle/>
          <a:p>
            <a:r>
              <a:rPr lang="en-US" dirty="0"/>
              <a:t>Additional Stubs Screenshot</a:t>
            </a:r>
          </a:p>
        </p:txBody>
      </p:sp>
      <p:sp>
        <p:nvSpPr>
          <p:cNvPr id="3" name="Title 2"/>
          <p:cNvSpPr>
            <a:spLocks noGrp="1"/>
          </p:cNvSpPr>
          <p:nvPr>
            <p:ph type="title"/>
          </p:nvPr>
        </p:nvSpPr>
        <p:spPr/>
        <p:txBody>
          <a:bodyPr/>
          <a:lstStyle/>
          <a:p>
            <a:r>
              <a:rPr lang="en-US"/>
              <a:t>Lab:  Stubbing Fundamentals</a:t>
            </a:r>
            <a:endParaRPr lang="en-US" dirty="0"/>
          </a:p>
        </p:txBody>
      </p:sp>
      <p:pic>
        <p:nvPicPr>
          <p:cNvPr id="5" name="Picture 4">
            <a:extLst>
              <a:ext uri="{FF2B5EF4-FFF2-40B4-BE49-F238E27FC236}">
                <a16:creationId xmlns:a16="http://schemas.microsoft.com/office/drawing/2014/main" id="{B6BB51B9-D29F-448B-86BA-AD707A45FEE2}"/>
              </a:ext>
            </a:extLst>
          </p:cNvPr>
          <p:cNvPicPr>
            <a:picLocks noChangeAspect="1"/>
          </p:cNvPicPr>
          <p:nvPr/>
        </p:nvPicPr>
        <p:blipFill>
          <a:blip r:embed="rId3"/>
          <a:stretch>
            <a:fillRect/>
          </a:stretch>
        </p:blipFill>
        <p:spPr>
          <a:xfrm>
            <a:off x="2233904" y="1523708"/>
            <a:ext cx="7967028" cy="4727802"/>
          </a:xfrm>
          <a:prstGeom prst="rect">
            <a:avLst/>
          </a:prstGeom>
        </p:spPr>
      </p:pic>
    </p:spTree>
    <p:extLst>
      <p:ext uri="{BB962C8B-B14F-4D97-AF65-F5344CB8AC3E}">
        <p14:creationId xmlns:p14="http://schemas.microsoft.com/office/powerpoint/2010/main" val="321835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Two Methods</a:t>
            </a:r>
          </a:p>
          <a:p>
            <a:pPr lvl="2">
              <a:buClr>
                <a:srgbClr val="000000"/>
              </a:buClr>
              <a:buSzPct val="100000"/>
              <a:buFont typeface="Wingdings 3" panose="05040102010807070707" pitchFamily="18" charset="2"/>
              <a:buAutoNum type="arabicPeriod"/>
            </a:pPr>
            <a:r>
              <a:rPr lang="en-GB" dirty="0"/>
              <a:t>Use Normal Build Mechanism to build your application</a:t>
            </a:r>
          </a:p>
          <a:p>
            <a:pPr lvl="3"/>
            <a:r>
              <a:rPr lang="en-GB" dirty="0"/>
              <a:t>e.g,, makefile, Visual Studio Project, Eclipse Project. etc…</a:t>
            </a:r>
          </a:p>
          <a:p>
            <a:pPr lvl="3"/>
            <a:r>
              <a:rPr lang="en-GB" dirty="0"/>
              <a:t>Add c_cover_io.c  to your project</a:t>
            </a:r>
          </a:p>
          <a:p>
            <a:pPr lvl="3"/>
            <a:r>
              <a:rPr lang="en-GB" dirty="0"/>
              <a:t>Add the include path for vcast_c_options.h &amp; c_cover.h</a:t>
            </a:r>
          </a:p>
          <a:p>
            <a:pPr lvl="3"/>
            <a:r>
              <a:rPr lang="en-GB" dirty="0"/>
              <a:t>Note that vcast_c_options.h changes if instrumentation options change.</a:t>
            </a:r>
          </a:p>
          <a:p>
            <a:pPr lvl="3"/>
            <a:endParaRPr lang="en-GB" dirty="0"/>
          </a:p>
          <a:p>
            <a:pPr lvl="2">
              <a:buClr>
                <a:srgbClr val="000000"/>
              </a:buClr>
              <a:buSzPct val="100000"/>
              <a:buFont typeface="Wingdings 3" panose="05040102010807070707" pitchFamily="18" charset="2"/>
              <a:buAutoNum type="arabicPeriod"/>
            </a:pPr>
            <a:r>
              <a:rPr lang="en-GB" dirty="0"/>
              <a:t>Use the System Test Script in VectorCAST</a:t>
            </a:r>
          </a:p>
          <a:p>
            <a:pPr lvl="3"/>
            <a:r>
              <a:rPr lang="en-GB" dirty="0"/>
              <a:t>RightMouse on Environment -&gt; SystemTesting-&gt;EditScript</a:t>
            </a:r>
          </a:p>
          <a:p>
            <a:pPr lvl="3"/>
            <a:r>
              <a:rPr lang="en-GB" dirty="0"/>
              <a:t>Add Build Command to Python Script</a:t>
            </a:r>
          </a:p>
          <a:p>
            <a:pPr lvl="3"/>
            <a:r>
              <a:rPr lang="en-GB" dirty="0"/>
              <a:t>Optionally, add Execution Scripts</a:t>
            </a:r>
          </a:p>
          <a:p>
            <a:pPr lvl="2"/>
            <a:endParaRPr lang="en-GB" dirty="0"/>
          </a:p>
          <a:p>
            <a:pPr lvl="1"/>
            <a:endParaRPr lang="en-GB" dirty="0"/>
          </a:p>
        </p:txBody>
      </p:sp>
      <p:sp>
        <p:nvSpPr>
          <p:cNvPr id="7" name="Textplatzhalter 6">
            <a:extLst>
              <a:ext uri="{FF2B5EF4-FFF2-40B4-BE49-F238E27FC236}">
                <a16:creationId xmlns:a16="http://schemas.microsoft.com/office/drawing/2014/main" id="{8E3DCCC1-AE85-4438-AC08-8F3EE82AC0E9}"/>
              </a:ext>
            </a:extLst>
          </p:cNvPr>
          <p:cNvSpPr>
            <a:spLocks noGrp="1"/>
          </p:cNvSpPr>
          <p:nvPr>
            <p:ph type="body" sz="quarter" idx="12"/>
          </p:nvPr>
        </p:nvSpPr>
        <p:spPr/>
        <p:txBody>
          <a:bodyPr/>
          <a:lstStyle/>
          <a:p>
            <a:r>
              <a:rPr lang="en-US" dirty="0"/>
              <a:t>Building an Instrumented Executable</a:t>
            </a:r>
          </a:p>
        </p:txBody>
      </p:sp>
      <p:sp>
        <p:nvSpPr>
          <p:cNvPr id="3" name="Title 2"/>
          <p:cNvSpPr>
            <a:spLocks noGrp="1"/>
          </p:cNvSpPr>
          <p:nvPr>
            <p:ph type="title"/>
          </p:nvPr>
        </p:nvSpPr>
        <p:spPr/>
        <p:txBody>
          <a:bodyPr/>
          <a:lstStyle/>
          <a:p>
            <a:r>
              <a:rPr lang="en-US"/>
              <a:t>Lecture:  System Testing with VectorCAST/QA</a:t>
            </a:r>
            <a:endParaRPr lang="en-GB" dirty="0"/>
          </a:p>
        </p:txBody>
      </p:sp>
    </p:spTree>
    <p:extLst>
      <p:ext uri="{BB962C8B-B14F-4D97-AF65-F5344CB8AC3E}">
        <p14:creationId xmlns:p14="http://schemas.microsoft.com/office/powerpoint/2010/main" val="35968855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dirty="0"/>
              <a:t>In this section, we will test a function that reads a series of digits from a keypad, and converts those digits to an integer. Since we don’t have a real keypad, we will stub the low-level input routine to return the digits.</a:t>
            </a:r>
          </a:p>
          <a:p>
            <a:pPr marL="0" lvl="1" indent="0">
              <a:buClr>
                <a:srgbClr val="000000"/>
              </a:buClr>
              <a:buSzPct val="100000"/>
              <a:buNone/>
            </a:pPr>
            <a:r>
              <a:rPr lang="en-US" dirty="0"/>
              <a:t>By looking at the source code, note that:</a:t>
            </a:r>
          </a:p>
          <a:p>
            <a:pPr lvl="4">
              <a:buClr>
                <a:srgbClr val="000000"/>
              </a:buClr>
              <a:buSzPct val="100000"/>
            </a:pPr>
            <a:r>
              <a:rPr lang="en-US" dirty="0"/>
              <a:t>The input argument specifies how many digits to read</a:t>
            </a:r>
          </a:p>
          <a:p>
            <a:pPr lvl="4">
              <a:buClr>
                <a:srgbClr val="000000"/>
              </a:buClr>
              <a:buSzPct val="100000"/>
            </a:pPr>
            <a:r>
              <a:rPr lang="en-US" dirty="0"/>
              <a:t>“</a:t>
            </a:r>
            <a:r>
              <a:rPr lang="en-US" dirty="0" err="1"/>
              <a:t>read_key_pad</a:t>
            </a:r>
            <a:r>
              <a:rPr lang="en-US" dirty="0"/>
              <a:t>()” will need to be stubbed with a corresponding list of input characters</a:t>
            </a:r>
          </a:p>
          <a:p>
            <a:pPr lvl="4">
              <a:buClr>
                <a:srgbClr val="000000"/>
              </a:buClr>
              <a:buSzPct val="100000"/>
            </a:pPr>
            <a:r>
              <a:rPr lang="en-US" dirty="0"/>
              <a:t>If the input length is 4 and digits 1,2,3,4 are returned from the stub, an integer value of 1234 should be returned.</a:t>
            </a:r>
          </a:p>
          <a:p>
            <a:pPr marL="720000" lvl="4" indent="0">
              <a:buClr>
                <a:srgbClr val="000000"/>
              </a:buClr>
              <a:buSzPct val="100000"/>
              <a:buNone/>
            </a:pPr>
            <a:endParaRPr lang="en-US" dirty="0"/>
          </a:p>
          <a:p>
            <a:pPr marL="594900" lvl="2" indent="-342900">
              <a:buClr>
                <a:srgbClr val="000000"/>
              </a:buClr>
              <a:buSzPct val="100000"/>
              <a:buFont typeface="+mj-lt"/>
              <a:buAutoNum type="arabicPeriod"/>
            </a:pPr>
            <a:r>
              <a:rPr lang="en-US" dirty="0"/>
              <a:t>Write a few simple tests against </a:t>
            </a:r>
            <a:r>
              <a:rPr lang="en-US" dirty="0" err="1"/>
              <a:t>get_numeric_string</a:t>
            </a:r>
            <a:r>
              <a:rPr lang="en-US" dirty="0"/>
              <a:t>() to understand the function</a:t>
            </a:r>
          </a:p>
          <a:p>
            <a:pPr marL="594900" lvl="2" indent="-342900">
              <a:buClr>
                <a:srgbClr val="000000"/>
              </a:buClr>
              <a:buSzPct val="100000"/>
              <a:buFont typeface="+mj-lt"/>
              <a:buAutoNum type="arabicPeriod"/>
            </a:pPr>
            <a:r>
              <a:rPr lang="en-US" dirty="0"/>
              <a:t>Now write one Range Test that reads in 3 different values representing a User ID</a:t>
            </a:r>
          </a:p>
          <a:p>
            <a:pPr marL="810900" lvl="3" indent="-342900">
              <a:buClr>
                <a:srgbClr val="000000"/>
              </a:buClr>
              <a:buSzPct val="100000"/>
            </a:pPr>
            <a:r>
              <a:rPr lang="en-US" dirty="0"/>
              <a:t>The user ID is of the form “XXX YY ZZZZ” (i.e. 3 digits, 2 digits, 4 digits)</a:t>
            </a:r>
          </a:p>
          <a:p>
            <a:pPr marL="810900" lvl="3" indent="-342900">
              <a:buClr>
                <a:srgbClr val="000000"/>
              </a:buClr>
              <a:buSzPct val="100000"/>
            </a:pPr>
            <a:r>
              <a:rPr lang="en-US" dirty="0"/>
              <a:t>Enter “1,2,3,4,5,6,7,8,9” as the input characters on the stub of “</a:t>
            </a:r>
            <a:r>
              <a:rPr lang="en-US" dirty="0" err="1"/>
              <a:t>read_key_pad</a:t>
            </a:r>
            <a:r>
              <a:rPr lang="en-US" dirty="0"/>
              <a:t>”</a:t>
            </a:r>
          </a:p>
          <a:p>
            <a:pPr marL="810900" lvl="3" indent="-342900">
              <a:buClr>
                <a:srgbClr val="000000"/>
              </a:buClr>
              <a:buSzPct val="100000"/>
            </a:pPr>
            <a:r>
              <a:rPr lang="en-US" dirty="0"/>
              <a:t>Specify a “3,2,4” as the input string lengths</a:t>
            </a:r>
          </a:p>
          <a:p>
            <a:pPr marL="810900" lvl="3" indent="-342900">
              <a:buClr>
                <a:srgbClr val="000000"/>
              </a:buClr>
              <a:buSzPct val="100000"/>
            </a:pPr>
            <a:r>
              <a:rPr lang="en-US" dirty="0"/>
              <a:t>Enter “123,45,6789” for the expected return values</a:t>
            </a:r>
          </a:p>
          <a:p>
            <a:pPr marL="594900" lvl="2" indent="-342900">
              <a:buClr>
                <a:srgbClr val="000000"/>
              </a:buClr>
              <a:buSzPct val="100000"/>
              <a:buFont typeface="+mj-lt"/>
              <a:buAutoNum type="arabicPeriod"/>
            </a:pPr>
            <a:r>
              <a:rPr lang="en-US" dirty="0"/>
              <a:t>Did the test fail?  What is the actual value of the 2</a:t>
            </a:r>
            <a:r>
              <a:rPr lang="en-US" baseline="30000" dirty="0"/>
              <a:t>nd</a:t>
            </a:r>
            <a:r>
              <a:rPr lang="en-US" dirty="0"/>
              <a:t> &amp; 3</a:t>
            </a:r>
            <a:r>
              <a:rPr lang="en-US" baseline="30000" dirty="0"/>
              <a:t>rd</a:t>
            </a:r>
            <a:r>
              <a:rPr lang="en-US" dirty="0"/>
              <a:t> strings?</a:t>
            </a:r>
          </a:p>
          <a:p>
            <a:pPr marL="594900" lvl="2" indent="-342900">
              <a:buClr>
                <a:srgbClr val="000000"/>
              </a:buClr>
              <a:buSzPct val="100000"/>
              <a:buFont typeface="+mj-lt"/>
              <a:buAutoNum type="arabicPeriod"/>
            </a:pPr>
            <a:r>
              <a:rPr lang="en-US" dirty="0"/>
              <a:t>Try Test Case Option “Multi-return spans range iterations” and it should now pass</a:t>
            </a:r>
          </a:p>
          <a:p>
            <a:pPr marL="594900" lvl="2" indent="-342900">
              <a:buClr>
                <a:srgbClr val="000000"/>
              </a:buClr>
              <a:buSzPct val="100000"/>
              <a:buFont typeface="+mj-lt"/>
              <a:buAutoNum type="arabicPeriod"/>
            </a:pPr>
            <a:r>
              <a:rPr lang="en-US" dirty="0"/>
              <a:t>See example screen shot on next page</a:t>
            </a:r>
          </a:p>
        </p:txBody>
      </p:sp>
      <p:sp>
        <p:nvSpPr>
          <p:cNvPr id="7" name="Textplatzhalter 6">
            <a:extLst>
              <a:ext uri="{FF2B5EF4-FFF2-40B4-BE49-F238E27FC236}">
                <a16:creationId xmlns:a16="http://schemas.microsoft.com/office/drawing/2014/main" id="{90C0FE8F-17B6-4BA2-921F-EEF9237F66BD}"/>
              </a:ext>
            </a:extLst>
          </p:cNvPr>
          <p:cNvSpPr>
            <a:spLocks noGrp="1"/>
          </p:cNvSpPr>
          <p:nvPr>
            <p:ph type="body" sz="quarter" idx="12"/>
          </p:nvPr>
        </p:nvSpPr>
        <p:spPr/>
        <p:txBody>
          <a:bodyPr/>
          <a:lstStyle/>
          <a:p>
            <a:r>
              <a:rPr lang="en-US" dirty="0"/>
              <a:t>Return Data List Options</a:t>
            </a:r>
          </a:p>
        </p:txBody>
      </p:sp>
      <p:sp>
        <p:nvSpPr>
          <p:cNvPr id="3" name="Title 2"/>
          <p:cNvSpPr>
            <a:spLocks noGrp="1"/>
          </p:cNvSpPr>
          <p:nvPr>
            <p:ph type="title"/>
          </p:nvPr>
        </p:nvSpPr>
        <p:spPr/>
        <p:txBody>
          <a:bodyPr/>
          <a:lstStyle/>
          <a:p>
            <a:r>
              <a:rPr lang="en-US"/>
              <a:t>Lab:  Stubbing Fundamentals</a:t>
            </a:r>
            <a:endParaRPr lang="en-US" dirty="0"/>
          </a:p>
        </p:txBody>
      </p:sp>
    </p:spTree>
    <p:extLst>
      <p:ext uri="{BB962C8B-B14F-4D97-AF65-F5344CB8AC3E}">
        <p14:creationId xmlns:p14="http://schemas.microsoft.com/office/powerpoint/2010/main" val="13267537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7D8767-892A-4BE8-986B-75BC96DB3308}"/>
              </a:ext>
            </a:extLst>
          </p:cNvPr>
          <p:cNvSpPr>
            <a:spLocks noGrp="1"/>
          </p:cNvSpPr>
          <p:nvPr>
            <p:ph sz="quarter" idx="13"/>
          </p:nvPr>
        </p:nvSpPr>
        <p:spPr/>
        <p:txBody>
          <a:bodyPr/>
          <a:lstStyle/>
          <a:p>
            <a:endParaRPr lang="en-US"/>
          </a:p>
        </p:txBody>
      </p:sp>
      <p:sp>
        <p:nvSpPr>
          <p:cNvPr id="2" name="Textplatzhalter 1">
            <a:extLst>
              <a:ext uri="{FF2B5EF4-FFF2-40B4-BE49-F238E27FC236}">
                <a16:creationId xmlns:a16="http://schemas.microsoft.com/office/drawing/2014/main" id="{C9858F05-5D77-4B5C-8C3B-D892C034089E}"/>
              </a:ext>
            </a:extLst>
          </p:cNvPr>
          <p:cNvSpPr>
            <a:spLocks noGrp="1"/>
          </p:cNvSpPr>
          <p:nvPr>
            <p:ph type="body" sz="quarter" idx="12"/>
          </p:nvPr>
        </p:nvSpPr>
        <p:spPr/>
        <p:txBody>
          <a:bodyPr/>
          <a:lstStyle/>
          <a:p>
            <a:r>
              <a:rPr lang="en-US" dirty="0"/>
              <a:t>Screenshot:  Return Data List Options</a:t>
            </a:r>
          </a:p>
        </p:txBody>
      </p:sp>
      <p:sp>
        <p:nvSpPr>
          <p:cNvPr id="3" name="Title 2"/>
          <p:cNvSpPr>
            <a:spLocks noGrp="1"/>
          </p:cNvSpPr>
          <p:nvPr>
            <p:ph type="title"/>
          </p:nvPr>
        </p:nvSpPr>
        <p:spPr/>
        <p:txBody>
          <a:bodyPr/>
          <a:lstStyle/>
          <a:p>
            <a:r>
              <a:rPr lang="en-US"/>
              <a:t>Lab:  Stubbing Fundamentals</a:t>
            </a:r>
            <a:endParaRPr lang="en-US" dirty="0"/>
          </a:p>
        </p:txBody>
      </p:sp>
      <p:pic>
        <p:nvPicPr>
          <p:cNvPr id="6" name="Picture 5">
            <a:extLst>
              <a:ext uri="{FF2B5EF4-FFF2-40B4-BE49-F238E27FC236}">
                <a16:creationId xmlns:a16="http://schemas.microsoft.com/office/drawing/2014/main" id="{74AEBC6F-1588-4E71-8322-A20F4FF5CE6B}"/>
              </a:ext>
            </a:extLst>
          </p:cNvPr>
          <p:cNvPicPr>
            <a:picLocks noChangeAspect="1"/>
          </p:cNvPicPr>
          <p:nvPr/>
        </p:nvPicPr>
        <p:blipFill>
          <a:blip r:embed="rId3"/>
          <a:stretch>
            <a:fillRect/>
          </a:stretch>
        </p:blipFill>
        <p:spPr>
          <a:xfrm>
            <a:off x="1948069" y="1674000"/>
            <a:ext cx="8125749" cy="4219426"/>
          </a:xfrm>
          <a:prstGeom prst="rect">
            <a:avLst/>
          </a:prstGeom>
        </p:spPr>
      </p:pic>
    </p:spTree>
    <p:extLst>
      <p:ext uri="{BB962C8B-B14F-4D97-AF65-F5344CB8AC3E}">
        <p14:creationId xmlns:p14="http://schemas.microsoft.com/office/powerpoint/2010/main" val="11200744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Case for: “</a:t>
            </a:r>
            <a:r>
              <a:rPr lang="en-US" dirty="0" err="1"/>
              <a:t>log_error_msg</a:t>
            </a:r>
            <a:r>
              <a:rPr lang="en-US" dirty="0"/>
              <a:t>”</a:t>
            </a:r>
          </a:p>
          <a:p>
            <a:pPr lvl="2"/>
            <a:r>
              <a:rPr lang="en-US" dirty="0"/>
              <a:t>Pass in any string as the log </a:t>
            </a:r>
            <a:r>
              <a:rPr lang="en-US" dirty="0" err="1"/>
              <a:t>msg</a:t>
            </a:r>
            <a:endParaRPr lang="en-US" dirty="0"/>
          </a:p>
          <a:p>
            <a:pPr lvl="2"/>
            <a:r>
              <a:rPr lang="en-US" dirty="0"/>
              <a:t>Run the Test</a:t>
            </a:r>
          </a:p>
          <a:p>
            <a:pPr lvl="2"/>
            <a:r>
              <a:rPr lang="en-US" dirty="0"/>
              <a:t>Look at code coverage</a:t>
            </a:r>
          </a:p>
          <a:p>
            <a:pPr lvl="2"/>
            <a:r>
              <a:rPr lang="en-US" dirty="0"/>
              <a:t>How do you test for a non-zero value of </a:t>
            </a:r>
            <a:r>
              <a:rPr lang="en-US" dirty="0" err="1"/>
              <a:t>debug_flag</a:t>
            </a:r>
            <a:r>
              <a:rPr lang="en-US" dirty="0"/>
              <a:t>?</a:t>
            </a:r>
          </a:p>
          <a:p>
            <a:pPr lvl="1">
              <a:buClr>
                <a:srgbClr val="000000"/>
              </a:buClr>
              <a:buSzPct val="100000"/>
              <a:buFont typeface="Wingdings 3" panose="05040102010807070707" pitchFamily="18" charset="2"/>
              <a:buAutoNum type="arabicPeriod"/>
            </a:pPr>
            <a:r>
              <a:rPr lang="en-US" dirty="0"/>
              <a:t>Use Object Initialization User Code to set value of </a:t>
            </a:r>
            <a:r>
              <a:rPr lang="en-US" dirty="0" err="1"/>
              <a:t>debug_flag</a:t>
            </a:r>
            <a:endParaRPr lang="en-US" dirty="0"/>
          </a:p>
          <a:p>
            <a:pPr lvl="2"/>
            <a:r>
              <a:rPr lang="en-US" dirty="0"/>
              <a:t>Go to Environment -&gt; Object Initialization User Code</a:t>
            </a:r>
          </a:p>
          <a:p>
            <a:pPr lvl="2"/>
            <a:r>
              <a:rPr lang="en-US" dirty="0"/>
              <a:t>For Object: “</a:t>
            </a:r>
            <a:r>
              <a:rPr lang="en-US" dirty="0" err="1"/>
              <a:t>debug_flag</a:t>
            </a:r>
            <a:r>
              <a:rPr lang="en-US" dirty="0"/>
              <a:t>”,  specify a non-zero value in the “Initialization Code” section</a:t>
            </a:r>
          </a:p>
          <a:p>
            <a:pPr lvl="3"/>
            <a:r>
              <a:rPr lang="en-US" dirty="0"/>
              <a:t>For Example, type in “= 1”</a:t>
            </a:r>
          </a:p>
          <a:p>
            <a:pPr lvl="2"/>
            <a:r>
              <a:rPr lang="en-US" dirty="0"/>
              <a:t>Test Compile and then Save and Link (from pull down)</a:t>
            </a:r>
          </a:p>
          <a:p>
            <a:pPr lvl="1">
              <a:buClr>
                <a:srgbClr val="000000"/>
              </a:buClr>
              <a:buSzPct val="100000"/>
              <a:buFont typeface="Wingdings 3" panose="05040102010807070707" pitchFamily="18" charset="2"/>
              <a:buAutoNum type="arabicPeriod"/>
            </a:pPr>
            <a:r>
              <a:rPr lang="en-US" dirty="0"/>
              <a:t>Run the test</a:t>
            </a:r>
          </a:p>
          <a:p>
            <a:pPr lvl="1">
              <a:buClr>
                <a:srgbClr val="000000"/>
              </a:buClr>
              <a:buSzPct val="100000"/>
              <a:buFont typeface="Wingdings 3" panose="05040102010807070707" pitchFamily="18" charset="2"/>
              <a:buAutoNum type="arabicPeriod"/>
            </a:pPr>
            <a:r>
              <a:rPr lang="en-US" dirty="0"/>
              <a:t>Look at code coverage.</a:t>
            </a:r>
          </a:p>
          <a:p>
            <a:pPr lvl="1">
              <a:buClr>
                <a:srgbClr val="000000"/>
              </a:buClr>
              <a:buSzPct val="100000"/>
              <a:buFont typeface="Wingdings 3" panose="05040102010807070707" pitchFamily="18" charset="2"/>
              <a:buAutoNum type="arabicPeriod"/>
            </a:pPr>
            <a:r>
              <a:rPr lang="en-US" dirty="0"/>
              <a:t>Is it possible to get 100% Branch coverage on this function?</a:t>
            </a:r>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r>
              <a:rPr lang="en-US" dirty="0"/>
              <a:t>Note:  (If you’re curious, edit </a:t>
            </a:r>
            <a:r>
              <a:rPr lang="en-US" dirty="0" err="1"/>
              <a:t>advanced_stubbing_expanded_driver.c</a:t>
            </a:r>
            <a:r>
              <a:rPr lang="en-US" dirty="0"/>
              <a:t> and search for “</a:t>
            </a:r>
            <a:r>
              <a:rPr lang="en-US" dirty="0" err="1"/>
              <a:t>debug_flag</a:t>
            </a:r>
            <a:r>
              <a:rPr lang="en-US" dirty="0"/>
              <a:t>” to see how object initialization works)</a:t>
            </a:r>
          </a:p>
          <a:p>
            <a:pPr marL="0" lvl="1"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A3770B61-7D52-4D6A-A998-DF97B2E234D2}"/>
              </a:ext>
            </a:extLst>
          </p:cNvPr>
          <p:cNvSpPr>
            <a:spLocks noGrp="1"/>
          </p:cNvSpPr>
          <p:nvPr>
            <p:ph type="body" sz="quarter" idx="12"/>
          </p:nvPr>
        </p:nvSpPr>
        <p:spPr/>
        <p:txBody>
          <a:bodyPr/>
          <a:lstStyle/>
          <a:p>
            <a:r>
              <a:rPr lang="en-US" dirty="0"/>
              <a:t>Object Initialization User Code</a:t>
            </a:r>
          </a:p>
        </p:txBody>
      </p:sp>
      <p:sp>
        <p:nvSpPr>
          <p:cNvPr id="3" name="Title 2"/>
          <p:cNvSpPr>
            <a:spLocks noGrp="1"/>
          </p:cNvSpPr>
          <p:nvPr>
            <p:ph type="title"/>
          </p:nvPr>
        </p:nvSpPr>
        <p:spPr/>
        <p:txBody>
          <a:bodyPr/>
          <a:lstStyle/>
          <a:p>
            <a:r>
              <a:rPr lang="en-US"/>
              <a:t>Lab:  Stubbing Fundamentals</a:t>
            </a:r>
            <a:endParaRPr lang="en-US" dirty="0"/>
          </a:p>
        </p:txBody>
      </p:sp>
    </p:spTree>
    <p:extLst>
      <p:ext uri="{BB962C8B-B14F-4D97-AF65-F5344CB8AC3E}">
        <p14:creationId xmlns:p14="http://schemas.microsoft.com/office/powerpoint/2010/main" val="23111548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CSV Importing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406AC50-7CC6-4B89-87A5-DE6E5A61F92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9F45A64-8FFF-4BF2-B6C7-42C537A94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181953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Build an environment for </a:t>
            </a:r>
            <a:r>
              <a:rPr lang="en-US" sz="1400" dirty="0" err="1"/>
              <a:t>line.c</a:t>
            </a:r>
            <a:r>
              <a:rPr lang="en-US" sz="1400" dirty="0"/>
              <a:t> and call it CSV_IMPORT</a:t>
            </a:r>
          </a:p>
          <a:p>
            <a:pPr lvl="1">
              <a:buClr>
                <a:srgbClr val="000000"/>
              </a:buClr>
              <a:buSzPct val="100000"/>
              <a:buFont typeface="Wingdings 3" panose="05040102010807070707" pitchFamily="18" charset="2"/>
              <a:buAutoNum type="arabicPeriod"/>
            </a:pPr>
            <a:r>
              <a:rPr lang="en-US" sz="1400" dirty="0"/>
              <a:t>Create a CSV Map for findY()</a:t>
            </a:r>
          </a:p>
          <a:p>
            <a:pPr lvl="2"/>
            <a:r>
              <a:rPr lang="en-US" sz="1400" dirty="0"/>
              <a:t>Right Mouse on findY and select “Generate CSV Map”</a:t>
            </a:r>
          </a:p>
          <a:p>
            <a:pPr lvl="2"/>
            <a:r>
              <a:rPr lang="en-US" sz="1400" dirty="0"/>
              <a:t>In the Map Window on the right, browse to ../SourceFiles/SupportFiles/line.csv</a:t>
            </a:r>
          </a:p>
          <a:p>
            <a:pPr lvl="2"/>
            <a:r>
              <a:rPr lang="en-US" sz="1400" dirty="0"/>
              <a:t>Select the Load button</a:t>
            </a:r>
          </a:p>
          <a:p>
            <a:pPr lvl="3"/>
            <a:r>
              <a:rPr lang="en-US" sz="1200" dirty="0"/>
              <a:t>You should now see the loaded data</a:t>
            </a:r>
          </a:p>
          <a:p>
            <a:pPr lvl="3"/>
            <a:r>
              <a:rPr lang="en-US" sz="1200" dirty="0"/>
              <a:t>Note that the 1st row is just header info</a:t>
            </a:r>
          </a:p>
          <a:p>
            <a:pPr lvl="3"/>
            <a:r>
              <a:rPr lang="en-US" sz="1200" dirty="0"/>
              <a:t>All other  rows represent individual test cases</a:t>
            </a:r>
          </a:p>
          <a:p>
            <a:pPr lvl="2"/>
            <a:r>
              <a:rPr lang="en-US" sz="1400" dirty="0"/>
              <a:t>Slide over the CSV Options next to the data (see screen shot on next  page)</a:t>
            </a:r>
          </a:p>
          <a:p>
            <a:pPr lvl="2"/>
            <a:r>
              <a:rPr lang="en-US" sz="1400" dirty="0"/>
              <a:t>Enter 1 for “Number of rows before start of data”</a:t>
            </a:r>
          </a:p>
          <a:p>
            <a:pPr lvl="2"/>
            <a:r>
              <a:rPr lang="en-US" sz="1400" dirty="0"/>
              <a:t>Enter 1 for “Row containing column headings”</a:t>
            </a:r>
          </a:p>
          <a:p>
            <a:pPr lvl="2"/>
            <a:r>
              <a:rPr lang="en-US" sz="1400" dirty="0"/>
              <a:t>Drag the Column Headers down to the corresponding parameter values</a:t>
            </a:r>
          </a:p>
          <a:p>
            <a:pPr lvl="3"/>
            <a:r>
              <a:rPr lang="en-US" sz="1200" dirty="0"/>
              <a:t>i.e. Drag Slope from </a:t>
            </a:r>
            <a:r>
              <a:rPr lang="en-US" sz="1200"/>
              <a:t>Column 2 </a:t>
            </a:r>
            <a:r>
              <a:rPr lang="en-US" sz="1200" dirty="0"/>
              <a:t>down to the “m” parameter</a:t>
            </a:r>
          </a:p>
          <a:p>
            <a:pPr lvl="3"/>
            <a:r>
              <a:rPr lang="en-US" sz="1200" dirty="0"/>
              <a:t>Do the same for the other 3 parameters (note: Y goes to expected value of return)</a:t>
            </a:r>
          </a:p>
          <a:p>
            <a:pPr lvl="2"/>
            <a:r>
              <a:rPr lang="en-US" sz="1400" dirty="0"/>
              <a:t>Right Mouse on the Map name in the Environment View and select CreateTests</a:t>
            </a:r>
          </a:p>
          <a:p>
            <a:pPr lvl="2"/>
            <a:r>
              <a:rPr lang="en-US" sz="1400" dirty="0"/>
              <a:t>Run the Tests, making sure all tests pass</a:t>
            </a:r>
          </a:p>
          <a:p>
            <a:pPr lvl="1">
              <a:buClr>
                <a:srgbClr val="000000"/>
              </a:buClr>
              <a:buSzPct val="100000"/>
              <a:buFont typeface="Wingdings 3" panose="05040102010807070707" pitchFamily="18" charset="2"/>
              <a:buAutoNum type="arabicPeriod"/>
            </a:pPr>
            <a:r>
              <a:rPr lang="en-US" sz="1400" dirty="0"/>
              <a:t>Now do a similar map for findX()</a:t>
            </a:r>
          </a:p>
          <a:p>
            <a:pPr lvl="2"/>
            <a:r>
              <a:rPr lang="en-US" sz="1400" dirty="0"/>
              <a:t>Why do 2 of the tests fail? </a:t>
            </a:r>
          </a:p>
        </p:txBody>
      </p:sp>
      <p:sp>
        <p:nvSpPr>
          <p:cNvPr id="7" name="Textplatzhalter 6">
            <a:extLst>
              <a:ext uri="{FF2B5EF4-FFF2-40B4-BE49-F238E27FC236}">
                <a16:creationId xmlns:a16="http://schemas.microsoft.com/office/drawing/2014/main" id="{75CB9C02-9FF7-4E1D-8927-CCBEDE3FFD34}"/>
              </a:ext>
            </a:extLst>
          </p:cNvPr>
          <p:cNvSpPr>
            <a:spLocks noGrp="1"/>
          </p:cNvSpPr>
          <p:nvPr>
            <p:ph type="body" sz="quarter" idx="12"/>
          </p:nvPr>
        </p:nvSpPr>
        <p:spPr/>
        <p:txBody>
          <a:bodyPr/>
          <a:lstStyle/>
          <a:p>
            <a:r>
              <a:rPr lang="en-US" dirty="0"/>
              <a:t>Mapping CSV Data to Parameters</a:t>
            </a:r>
          </a:p>
        </p:txBody>
      </p:sp>
      <p:sp>
        <p:nvSpPr>
          <p:cNvPr id="3" name="Title 2"/>
          <p:cNvSpPr>
            <a:spLocks noGrp="1"/>
          </p:cNvSpPr>
          <p:nvPr>
            <p:ph type="title"/>
          </p:nvPr>
        </p:nvSpPr>
        <p:spPr/>
        <p:txBody>
          <a:bodyPr/>
          <a:lstStyle/>
          <a:p>
            <a:r>
              <a:rPr lang="en-US"/>
              <a:t>Lab: CSV Importing</a:t>
            </a:r>
            <a:endParaRPr lang="en-US" dirty="0"/>
          </a:p>
        </p:txBody>
      </p:sp>
    </p:spTree>
    <p:extLst>
      <p:ext uri="{BB962C8B-B14F-4D97-AF65-F5344CB8AC3E}">
        <p14:creationId xmlns:p14="http://schemas.microsoft.com/office/powerpoint/2010/main" val="20705427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B9985862-FFD3-44C6-8A68-6926F5706EC9}"/>
              </a:ext>
            </a:extLst>
          </p:cNvPr>
          <p:cNvSpPr>
            <a:spLocks noGrp="1"/>
          </p:cNvSpPr>
          <p:nvPr>
            <p:ph type="body" sz="quarter" idx="12"/>
          </p:nvPr>
        </p:nvSpPr>
        <p:spPr/>
        <p:txBody>
          <a:bodyPr/>
          <a:lstStyle/>
          <a:p>
            <a:r>
              <a:rPr lang="en-US" dirty="0"/>
              <a:t>Screenshot:  CSV Mapping</a:t>
            </a:r>
          </a:p>
        </p:txBody>
      </p:sp>
      <p:sp>
        <p:nvSpPr>
          <p:cNvPr id="3" name="Title 2"/>
          <p:cNvSpPr>
            <a:spLocks noGrp="1"/>
          </p:cNvSpPr>
          <p:nvPr>
            <p:ph type="title"/>
          </p:nvPr>
        </p:nvSpPr>
        <p:spPr/>
        <p:txBody>
          <a:bodyPr/>
          <a:lstStyle/>
          <a:p>
            <a:r>
              <a:rPr lang="en-US"/>
              <a:t>Lab: CSV Importing</a:t>
            </a:r>
            <a:endParaRPr lang="en-US" dirty="0"/>
          </a:p>
        </p:txBody>
      </p:sp>
      <p:pic>
        <p:nvPicPr>
          <p:cNvPr id="2051" name="Picture 3"/>
          <p:cNvPicPr>
            <a:picLocks noGrp="1" noChangeAspect="1" noChangeArrowheads="1"/>
          </p:cNvPicPr>
          <p:nvPr>
            <p:ph sz="quarter" idx="4294967295"/>
          </p:nvPr>
        </p:nvPicPr>
        <p:blipFill rotWithShape="1">
          <a:blip r:embed="rId3">
            <a:extLst>
              <a:ext uri="{28A0092B-C50C-407E-A947-70E740481C1C}">
                <a14:useLocalDpi xmlns:a14="http://schemas.microsoft.com/office/drawing/2010/main" val="0"/>
              </a:ext>
            </a:extLst>
          </a:blip>
          <a:srcRect/>
          <a:stretch/>
        </p:blipFill>
        <p:spPr bwMode="auto">
          <a:xfrm>
            <a:off x="666000" y="1255713"/>
            <a:ext cx="6581775"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uppieren 10">
            <a:extLst>
              <a:ext uri="{FF2B5EF4-FFF2-40B4-BE49-F238E27FC236}">
                <a16:creationId xmlns:a16="http://schemas.microsoft.com/office/drawing/2014/main" id="{44B4F270-57BC-4FA5-B643-C50D5E4F07FC}"/>
              </a:ext>
            </a:extLst>
          </p:cNvPr>
          <p:cNvGrpSpPr/>
          <p:nvPr/>
        </p:nvGrpSpPr>
        <p:grpSpPr>
          <a:xfrm>
            <a:off x="6982558" y="1704460"/>
            <a:ext cx="2234337" cy="1074146"/>
            <a:chOff x="6684580" y="1623853"/>
            <a:chExt cx="2234337" cy="1074146"/>
          </a:xfrm>
        </p:grpSpPr>
        <p:sp>
          <p:nvSpPr>
            <p:cNvPr id="7" name="TextBox 6"/>
            <p:cNvSpPr txBox="1"/>
            <p:nvPr/>
          </p:nvSpPr>
          <p:spPr>
            <a:xfrm>
              <a:off x="7149660" y="1774669"/>
              <a:ext cx="1769257" cy="923330"/>
            </a:xfrm>
            <a:prstGeom prst="rect">
              <a:avLst/>
            </a:prstGeom>
            <a:noFill/>
          </p:spPr>
          <p:txBody>
            <a:bodyPr wrap="square" rtlCol="0">
              <a:spAutoFit/>
            </a:bodyPr>
            <a:lstStyle/>
            <a:p>
              <a:r>
                <a:rPr lang="en-US" dirty="0"/>
                <a:t>Select this icon to see CSV Options</a:t>
              </a:r>
            </a:p>
          </p:txBody>
        </p:sp>
        <p:cxnSp>
          <p:nvCxnSpPr>
            <p:cNvPr id="9" name="Straight Arrow Connector 8"/>
            <p:cNvCxnSpPr>
              <a:cxnSpLocks/>
              <a:stCxn id="7" idx="1"/>
            </p:cNvCxnSpPr>
            <p:nvPr/>
          </p:nvCxnSpPr>
          <p:spPr>
            <a:xfrm flipH="1" flipV="1">
              <a:off x="6684580" y="1623853"/>
              <a:ext cx="465080" cy="6124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0685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Additional Test Case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73C96D-81A2-4D48-A9B3-0A6C18EAB955}"/>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820400A-FE6C-485A-BDE7-E5F3D0EFC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959779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control_flow.c</a:t>
            </a:r>
          </a:p>
          <a:p>
            <a:pPr lvl="1">
              <a:buClr>
                <a:srgbClr val="000000"/>
              </a:buClr>
              <a:buSzPct val="100000"/>
              <a:buFont typeface="Wingdings 3" panose="05040102010807070707" pitchFamily="18" charset="2"/>
              <a:buAutoNum type="arabicPeriod"/>
            </a:pPr>
            <a:r>
              <a:rPr lang="en-US" dirty="0"/>
              <a:t>Dragging &amp; Dropping Tests across functions</a:t>
            </a:r>
          </a:p>
          <a:p>
            <a:pPr lvl="2"/>
            <a:r>
              <a:rPr lang="en-US" dirty="0"/>
              <a:t>Insert a Test for “computeBaseArea” and call it AreaTest</a:t>
            </a:r>
          </a:p>
          <a:p>
            <a:pPr lvl="3"/>
            <a:r>
              <a:rPr lang="en-US" dirty="0"/>
              <a:t>Enter values 2,3,4 for the global width,length,height</a:t>
            </a:r>
          </a:p>
          <a:p>
            <a:pPr lvl="3"/>
            <a:r>
              <a:rPr lang="en-US" dirty="0"/>
              <a:t>Enter  an input value of BOX on the “shape” parameter</a:t>
            </a:r>
          </a:p>
          <a:p>
            <a:pPr lvl="3"/>
            <a:r>
              <a:rPr lang="en-US" dirty="0"/>
              <a:t>Enter an expected value of 6 for the Base Area	</a:t>
            </a:r>
          </a:p>
          <a:p>
            <a:pPr lvl="2"/>
            <a:r>
              <a:rPr lang="en-US" dirty="0"/>
              <a:t>Run the test.  Why did it fail?</a:t>
            </a:r>
          </a:p>
          <a:p>
            <a:pPr lvl="2"/>
            <a:r>
              <a:rPr lang="en-US" dirty="0"/>
              <a:t>Enter return value of 1 on the validShape stub and make sure it now passes</a:t>
            </a:r>
          </a:p>
          <a:p>
            <a:pPr lvl="2"/>
            <a:r>
              <a:rPr lang="en-US" dirty="0"/>
              <a:t>Drag &amp; Drop the Test Case over to computeVolume  (remember: Alt-&gt;Click).</a:t>
            </a:r>
          </a:p>
          <a:p>
            <a:pPr lvl="2"/>
            <a:r>
              <a:rPr lang="en-US" dirty="0"/>
              <a:t>Rename the test to VolumeTest1</a:t>
            </a:r>
          </a:p>
          <a:p>
            <a:pPr lvl="2"/>
            <a:r>
              <a:rPr lang="en-US" dirty="0"/>
              <a:t>Notice that the Global values were copied, along with the stub parameters, but the input &amp; expected values of the function under test were not copied.</a:t>
            </a:r>
          </a:p>
          <a:p>
            <a:pPr lvl="2"/>
            <a:r>
              <a:rPr lang="en-US" dirty="0"/>
              <a:t>Enter BOX as the input parameter and an expected value  of 24 for the volume</a:t>
            </a:r>
          </a:p>
          <a:p>
            <a:pPr lvl="2"/>
            <a:r>
              <a:rPr lang="en-US" dirty="0"/>
              <a:t>Make sure the test passes</a:t>
            </a:r>
          </a:p>
        </p:txBody>
      </p:sp>
      <p:sp>
        <p:nvSpPr>
          <p:cNvPr id="7" name="Textplatzhalter 6">
            <a:extLst>
              <a:ext uri="{FF2B5EF4-FFF2-40B4-BE49-F238E27FC236}">
                <a16:creationId xmlns:a16="http://schemas.microsoft.com/office/drawing/2014/main" id="{75E363F4-F508-4718-BCFD-DB2897885439}"/>
              </a:ext>
            </a:extLst>
          </p:cNvPr>
          <p:cNvSpPr>
            <a:spLocks noGrp="1"/>
          </p:cNvSpPr>
          <p:nvPr>
            <p:ph type="body" sz="quarter" idx="12"/>
          </p:nvPr>
        </p:nvSpPr>
        <p:spPr/>
        <p:txBody>
          <a:bodyPr/>
          <a:lstStyle/>
          <a:p>
            <a:r>
              <a:rPr lang="en-US" dirty="0"/>
              <a:t>Drag and Drop Tests Across Functions</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15037608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Duplicating Test Cases within the same function</a:t>
            </a:r>
          </a:p>
          <a:p>
            <a:pPr lvl="2">
              <a:buClr>
                <a:srgbClr val="000000"/>
              </a:buClr>
              <a:buSzPct val="100000"/>
              <a:buFont typeface="Wingdings 3" panose="05040102010807070707" pitchFamily="18" charset="2"/>
              <a:buAutoNum type="arabicPeriod"/>
            </a:pPr>
            <a:r>
              <a:rPr lang="en-US" dirty="0"/>
              <a:t>Duplicate VolumeTest1 and call it VolumeTest2</a:t>
            </a:r>
          </a:p>
          <a:p>
            <a:pPr lvl="2">
              <a:buClr>
                <a:srgbClr val="000000"/>
              </a:buClr>
              <a:buSzPct val="100000"/>
              <a:buFont typeface="Wingdings 3" panose="05040102010807070707" pitchFamily="18" charset="2"/>
              <a:buAutoNum type="arabicPeriod"/>
            </a:pPr>
            <a:r>
              <a:rPr lang="en-US" dirty="0"/>
              <a:t>Note that all input &amp; expected values are copied over (Globals, Stubs, &amp; function-under-test parameters)</a:t>
            </a:r>
          </a:p>
          <a:p>
            <a:pPr lvl="2">
              <a:buClr>
                <a:srgbClr val="000000"/>
              </a:buClr>
              <a:buSzPct val="100000"/>
              <a:buFont typeface="Wingdings 3" panose="05040102010807070707" pitchFamily="18" charset="2"/>
              <a:buAutoNum type="arabicPeriod"/>
            </a:pPr>
            <a:r>
              <a:rPr lang="en-US" dirty="0"/>
              <a:t>Run the test case to make sure it passes</a:t>
            </a:r>
          </a:p>
          <a:p>
            <a:pPr lvl="1"/>
            <a:endParaRPr lang="en-US" dirty="0"/>
          </a:p>
        </p:txBody>
      </p:sp>
      <p:sp>
        <p:nvSpPr>
          <p:cNvPr id="7" name="Textplatzhalter 6">
            <a:extLst>
              <a:ext uri="{FF2B5EF4-FFF2-40B4-BE49-F238E27FC236}">
                <a16:creationId xmlns:a16="http://schemas.microsoft.com/office/drawing/2014/main" id="{14AE41C2-8934-4B0E-8C8C-41567379FF9F}"/>
              </a:ext>
            </a:extLst>
          </p:cNvPr>
          <p:cNvSpPr>
            <a:spLocks noGrp="1"/>
          </p:cNvSpPr>
          <p:nvPr>
            <p:ph type="body" sz="quarter" idx="12"/>
          </p:nvPr>
        </p:nvSpPr>
        <p:spPr/>
        <p:txBody>
          <a:bodyPr/>
          <a:lstStyle/>
          <a:p>
            <a:r>
              <a:rPr lang="en-US" dirty="0"/>
              <a:t>Duplicating Tests</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29518644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endParaRPr lang="en-US" dirty="0"/>
          </a:p>
          <a:p>
            <a:pPr lvl="2">
              <a:buClr>
                <a:srgbClr val="000000"/>
              </a:buClr>
              <a:buSzPct val="100000"/>
              <a:buFont typeface="Wingdings 3" panose="05040102010807070707" pitchFamily="18" charset="2"/>
              <a:buAutoNum type="arabicPeriod"/>
            </a:pPr>
            <a:r>
              <a:rPr lang="en-US" dirty="0"/>
              <a:t>Insert a “Partition” Test Case for partitionExample and name it 5_PARTITIONS</a:t>
            </a:r>
          </a:p>
          <a:p>
            <a:pPr lvl="2">
              <a:buClr>
                <a:srgbClr val="000000"/>
              </a:buClr>
              <a:buSzPct val="100000"/>
              <a:buFont typeface="Wingdings 3" panose="05040102010807070707" pitchFamily="18" charset="2"/>
              <a:buAutoNum type="arabicPeriod"/>
            </a:pPr>
            <a:r>
              <a:rPr lang="en-US" dirty="0"/>
              <a:t>In the Test Case Options tab, Set the Number of Partitions to: 5</a:t>
            </a:r>
          </a:p>
          <a:p>
            <a:pPr lvl="2">
              <a:buClr>
                <a:srgbClr val="000000"/>
              </a:buClr>
              <a:buSzPct val="100000"/>
              <a:buFont typeface="Wingdings 3" panose="05040102010807070707" pitchFamily="18" charset="2"/>
              <a:buAutoNum type="arabicPeriod"/>
            </a:pPr>
            <a:r>
              <a:rPr lang="en-US" dirty="0"/>
              <a:t>Run the Test, how many Range Iterations are created?</a:t>
            </a:r>
          </a:p>
          <a:p>
            <a:pPr lvl="2">
              <a:buClr>
                <a:srgbClr val="000000"/>
              </a:buClr>
              <a:buSzPct val="100000"/>
              <a:buFont typeface="Wingdings 3" panose="05040102010807070707" pitchFamily="18" charset="2"/>
              <a:buAutoNum type="arabicPeriod"/>
            </a:pPr>
            <a:r>
              <a:rPr lang="en-US" dirty="0"/>
              <a:t>Duplicate the Test and name the new test 10_PARTITIONS</a:t>
            </a:r>
          </a:p>
          <a:p>
            <a:pPr lvl="2">
              <a:buClr>
                <a:srgbClr val="000000"/>
              </a:buClr>
              <a:buSzPct val="100000"/>
              <a:buFont typeface="Wingdings 3" panose="05040102010807070707" pitchFamily="18" charset="2"/>
              <a:buAutoNum type="arabicPeriod"/>
            </a:pPr>
            <a:r>
              <a:rPr lang="en-US" dirty="0"/>
              <a:t>Change the Number of Partitions to: 10</a:t>
            </a:r>
          </a:p>
          <a:p>
            <a:pPr lvl="2">
              <a:buClr>
                <a:srgbClr val="000000"/>
              </a:buClr>
              <a:buSzPct val="100000"/>
              <a:buFont typeface="Wingdings 3" panose="05040102010807070707" pitchFamily="18" charset="2"/>
              <a:buAutoNum type="arabicPeriod"/>
            </a:pPr>
            <a:r>
              <a:rPr lang="en-US" dirty="0"/>
              <a:t>Run the Test, how many Range Iterations are created?</a:t>
            </a:r>
          </a:p>
        </p:txBody>
      </p:sp>
      <p:sp>
        <p:nvSpPr>
          <p:cNvPr id="7" name="Textplatzhalter 6">
            <a:extLst>
              <a:ext uri="{FF2B5EF4-FFF2-40B4-BE49-F238E27FC236}">
                <a16:creationId xmlns:a16="http://schemas.microsoft.com/office/drawing/2014/main" id="{14AE41C2-8934-4B0E-8C8C-41567379FF9F}"/>
              </a:ext>
            </a:extLst>
          </p:cNvPr>
          <p:cNvSpPr>
            <a:spLocks noGrp="1"/>
          </p:cNvSpPr>
          <p:nvPr>
            <p:ph type="body" sz="quarter" idx="12"/>
          </p:nvPr>
        </p:nvSpPr>
        <p:spPr/>
        <p:txBody>
          <a:bodyPr/>
          <a:lstStyle/>
          <a:p>
            <a:r>
              <a:rPr lang="en-US" dirty="0"/>
              <a:t>Partitioned Test Cases</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3104024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Once the Executable is Built:</a:t>
            </a:r>
          </a:p>
          <a:p>
            <a:pPr lvl="2"/>
            <a:r>
              <a:rPr lang="en-GB" dirty="0"/>
              <a:t>Running the code will execute the Instrumented Code</a:t>
            </a:r>
          </a:p>
          <a:p>
            <a:pPr lvl="2"/>
            <a:r>
              <a:rPr lang="en-GB" dirty="0"/>
              <a:t>Code Coverage Results will be stored in TESTINSS.DAT</a:t>
            </a:r>
          </a:p>
          <a:p>
            <a:pPr lvl="2"/>
            <a:r>
              <a:rPr lang="en-US" dirty="0"/>
              <a:t>File is overwritten at each execution</a:t>
            </a:r>
            <a:endParaRPr lang="en-GB" dirty="0"/>
          </a:p>
          <a:p>
            <a:pPr lvl="1"/>
            <a:r>
              <a:rPr lang="en-GB" dirty="0"/>
              <a:t>Coverage Results are Imported Into VectorCAST cover</a:t>
            </a:r>
          </a:p>
          <a:p>
            <a:pPr lvl="2"/>
            <a:r>
              <a:rPr lang="en-US" dirty="0"/>
              <a:t>ENVIRONMENT =&gt; ADD TEST RESULT</a:t>
            </a:r>
          </a:p>
          <a:p>
            <a:pPr lvl="2"/>
            <a:r>
              <a:rPr lang="en-GB" dirty="0"/>
              <a:t>Point to TESTINSS.DAT</a:t>
            </a:r>
          </a:p>
          <a:p>
            <a:pPr lvl="2"/>
            <a:r>
              <a:rPr lang="en-GB" dirty="0"/>
              <a:t>Give descriptive name to the results</a:t>
            </a:r>
          </a:p>
          <a:p>
            <a:pPr lvl="1"/>
            <a:r>
              <a:rPr lang="en-US" dirty="0"/>
              <a:t>Results are listed in Test Results Pane</a:t>
            </a:r>
          </a:p>
          <a:p>
            <a:pPr lvl="2"/>
            <a:r>
              <a:rPr lang="en-US" dirty="0"/>
              <a:t>Checking box indicates coverage for test situation should be displayed</a:t>
            </a:r>
          </a:p>
          <a:p>
            <a:pPr lvl="1"/>
            <a:r>
              <a:rPr lang="en-US" dirty="0"/>
              <a:t>Double-click on source file to bring up Coverage Viewer</a:t>
            </a:r>
          </a:p>
          <a:p>
            <a:pPr lvl="1"/>
            <a:endParaRPr lang="en-GB" dirty="0"/>
          </a:p>
          <a:p>
            <a:pPr lvl="1"/>
            <a:endParaRPr lang="en-GB" dirty="0"/>
          </a:p>
        </p:txBody>
      </p:sp>
      <p:sp>
        <p:nvSpPr>
          <p:cNvPr id="7" name="Textplatzhalter 6">
            <a:extLst>
              <a:ext uri="{FF2B5EF4-FFF2-40B4-BE49-F238E27FC236}">
                <a16:creationId xmlns:a16="http://schemas.microsoft.com/office/drawing/2014/main" id="{BAF664DF-5016-422D-A566-6BD9CEB170F1}"/>
              </a:ext>
            </a:extLst>
          </p:cNvPr>
          <p:cNvSpPr>
            <a:spLocks noGrp="1"/>
          </p:cNvSpPr>
          <p:nvPr>
            <p:ph type="body" sz="quarter" idx="12"/>
          </p:nvPr>
        </p:nvSpPr>
        <p:spPr/>
        <p:txBody>
          <a:bodyPr/>
          <a:lstStyle/>
          <a:p>
            <a:r>
              <a:rPr lang="en-US" dirty="0"/>
              <a:t>Collecting Coverage Results</a:t>
            </a:r>
          </a:p>
        </p:txBody>
      </p:sp>
      <p:sp>
        <p:nvSpPr>
          <p:cNvPr id="3" name="Title 2"/>
          <p:cNvSpPr>
            <a:spLocks noGrp="1"/>
          </p:cNvSpPr>
          <p:nvPr>
            <p:ph type="title"/>
          </p:nvPr>
        </p:nvSpPr>
        <p:spPr/>
        <p:txBody>
          <a:bodyPr/>
          <a:lstStyle/>
          <a:p>
            <a:r>
              <a:rPr lang="en-US"/>
              <a:t>Lecture:  System Testing with VectorCAST/QA</a:t>
            </a:r>
            <a:endParaRPr lang="en-GB" dirty="0"/>
          </a:p>
        </p:txBody>
      </p:sp>
    </p:spTree>
    <p:extLst>
      <p:ext uri="{BB962C8B-B14F-4D97-AF65-F5344CB8AC3E}">
        <p14:creationId xmlns:p14="http://schemas.microsoft.com/office/powerpoint/2010/main" val="2159033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Control Flow Test Case</a:t>
            </a:r>
          </a:p>
          <a:p>
            <a:pPr lvl="2">
              <a:buClr>
                <a:srgbClr val="000000"/>
              </a:buClr>
              <a:buSzPct val="100000"/>
              <a:buFont typeface="Wingdings 3" panose="05040102010807070707" pitchFamily="18" charset="2"/>
              <a:buAutoNum type="arabicPeriod"/>
            </a:pPr>
            <a:r>
              <a:rPr lang="en-US" sz="1400" dirty="0"/>
              <a:t>Insert a Test Case for controlFlowExample, name it TEST_ONE</a:t>
            </a:r>
          </a:p>
          <a:p>
            <a:pPr lvl="2">
              <a:buClr>
                <a:srgbClr val="000000"/>
              </a:buClr>
              <a:buSzPct val="100000"/>
              <a:buFont typeface="Wingdings 3" panose="05040102010807070707" pitchFamily="18" charset="2"/>
              <a:buAutoNum type="arabicPeriod"/>
            </a:pPr>
            <a:r>
              <a:rPr lang="en-US" sz="1400" dirty="0"/>
              <a:t>Using the Test Case Editor, add the correct values for the control flow</a:t>
            </a:r>
          </a:p>
          <a:p>
            <a:pPr lvl="2">
              <a:buClr>
                <a:srgbClr val="000000"/>
              </a:buClr>
              <a:buSzPct val="100000"/>
              <a:buFont typeface="Wingdings 3" panose="05040102010807070707" pitchFamily="18" charset="2"/>
              <a:buAutoNum type="arabicPeriod"/>
            </a:pPr>
            <a:r>
              <a:rPr lang="en-US" sz="1400" dirty="0"/>
              <a:t>Run test, ensure that it passes</a:t>
            </a:r>
          </a:p>
          <a:p>
            <a:pPr lvl="2">
              <a:buClr>
                <a:srgbClr val="000000"/>
              </a:buClr>
              <a:buSzPct val="100000"/>
              <a:buFont typeface="Wingdings 3" panose="05040102010807070707" pitchFamily="18" charset="2"/>
              <a:buAutoNum type="arabicPeriod"/>
            </a:pPr>
            <a:r>
              <a:rPr lang="en-US" sz="1400" dirty="0"/>
              <a:t>Duplicate the test</a:t>
            </a:r>
          </a:p>
          <a:p>
            <a:pPr lvl="2">
              <a:buClr>
                <a:srgbClr val="000000"/>
              </a:buClr>
              <a:buSzPct val="100000"/>
              <a:buFont typeface="Wingdings 3" panose="05040102010807070707" pitchFamily="18" charset="2"/>
              <a:buAutoNum type="arabicPeriod"/>
            </a:pPr>
            <a:r>
              <a:rPr lang="en-US" sz="1400" dirty="0"/>
              <a:t>Add incorrect items to the control flow</a:t>
            </a:r>
          </a:p>
          <a:p>
            <a:pPr lvl="2">
              <a:buClr>
                <a:srgbClr val="000000"/>
              </a:buClr>
              <a:buSzPct val="100000"/>
              <a:buFont typeface="Wingdings 3" panose="05040102010807070707" pitchFamily="18" charset="2"/>
              <a:buAutoNum type="arabicPeriod"/>
            </a:pPr>
            <a:r>
              <a:rPr lang="en-US" sz="1400" dirty="0"/>
              <a:t>Run Test Verify that it fails</a:t>
            </a:r>
          </a:p>
        </p:txBody>
      </p:sp>
      <p:sp>
        <p:nvSpPr>
          <p:cNvPr id="7" name="Textplatzhalter 6">
            <a:extLst>
              <a:ext uri="{FF2B5EF4-FFF2-40B4-BE49-F238E27FC236}">
                <a16:creationId xmlns:a16="http://schemas.microsoft.com/office/drawing/2014/main" id="{78B82FCC-B586-4235-8FEF-5557C4241285}"/>
              </a:ext>
            </a:extLst>
          </p:cNvPr>
          <p:cNvSpPr>
            <a:spLocks noGrp="1"/>
          </p:cNvSpPr>
          <p:nvPr>
            <p:ph type="body" sz="quarter" idx="12"/>
          </p:nvPr>
        </p:nvSpPr>
        <p:spPr/>
        <p:txBody>
          <a:bodyPr/>
          <a:lstStyle/>
          <a:p>
            <a:r>
              <a:rPr lang="en-US" dirty="0"/>
              <a:t>Control Flow Testing</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18426304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Filtering the Test Case Tree</a:t>
            </a:r>
          </a:p>
          <a:p>
            <a:pPr lvl="2">
              <a:buClr>
                <a:srgbClr val="000000"/>
              </a:buClr>
              <a:buSzPct val="100000"/>
              <a:buFont typeface="Wingdings 3" panose="05040102010807070707" pitchFamily="18" charset="2"/>
              <a:buAutoNum type="arabicPeriod"/>
            </a:pPr>
            <a:r>
              <a:rPr lang="en-US" sz="1400" dirty="0"/>
              <a:t>Search For (ctrl-F): “compute”, and click the “Filter” checkbox on and off</a:t>
            </a:r>
          </a:p>
          <a:p>
            <a:pPr lvl="1">
              <a:buClr>
                <a:srgbClr val="000000"/>
              </a:buClr>
              <a:buSzPct val="100000"/>
              <a:buFont typeface="Wingdings 3" panose="05040102010807070707" pitchFamily="18" charset="2"/>
              <a:buAutoNum type="arabicPeriod"/>
            </a:pPr>
            <a:r>
              <a:rPr lang="en-US" sz="1400" dirty="0"/>
              <a:t>Filtering the Parameter Tree</a:t>
            </a:r>
          </a:p>
          <a:p>
            <a:pPr lvl="2">
              <a:buClr>
                <a:srgbClr val="000000"/>
              </a:buClr>
              <a:buSzPct val="100000"/>
              <a:buFont typeface="Wingdings 3" panose="05040102010807070707" pitchFamily="18" charset="2"/>
              <a:buAutoNum type="arabicPeriod"/>
            </a:pPr>
            <a:r>
              <a:rPr lang="en-US" sz="1400" dirty="0"/>
              <a:t>Open the Test Editor for any test</a:t>
            </a:r>
          </a:p>
          <a:p>
            <a:pPr lvl="2">
              <a:buClr>
                <a:srgbClr val="000000"/>
              </a:buClr>
              <a:buSzPct val="100000"/>
              <a:buFont typeface="Wingdings 3" panose="05040102010807070707" pitchFamily="18" charset="2"/>
              <a:buAutoNum type="arabicPeriod"/>
            </a:pPr>
            <a:r>
              <a:rPr lang="en-US" sz="1400" dirty="0"/>
              <a:t>Search for: “shape” and click the “Filter” checkbox on and off</a:t>
            </a:r>
          </a:p>
          <a:p>
            <a:pPr lvl="1">
              <a:buClr>
                <a:srgbClr val="000000"/>
              </a:buClr>
              <a:buSzPct val="100000"/>
              <a:buFont typeface="Wingdings 3" panose="05040102010807070707" pitchFamily="18" charset="2"/>
              <a:buAutoNum type="arabicPeriod"/>
            </a:pPr>
            <a:r>
              <a:rPr lang="en-US" sz="1400" dirty="0"/>
              <a:t>“Display only referenced globals” checkbox</a:t>
            </a:r>
          </a:p>
          <a:p>
            <a:pPr lvl="2">
              <a:buClr>
                <a:srgbClr val="000000"/>
              </a:buClr>
              <a:buSzPct val="100000"/>
              <a:buFont typeface="Wingdings 3" panose="05040102010807070707" pitchFamily="18" charset="2"/>
              <a:buAutoNum type="arabicPeriod"/>
            </a:pPr>
            <a:r>
              <a:rPr lang="en-US" sz="1400" dirty="0"/>
              <a:t>Open the Test Editor for a test case for computeVolume</a:t>
            </a:r>
          </a:p>
          <a:p>
            <a:pPr lvl="2">
              <a:buClr>
                <a:srgbClr val="000000"/>
              </a:buClr>
              <a:buSzPct val="100000"/>
              <a:buFont typeface="Wingdings 3" panose="05040102010807070707" pitchFamily="18" charset="2"/>
              <a:buAutoNum type="arabicPeriod"/>
            </a:pPr>
            <a:r>
              <a:rPr lang="en-US" sz="1400" dirty="0"/>
              <a:t>Expand the SBF list and the GLOBAL list.</a:t>
            </a:r>
          </a:p>
          <a:p>
            <a:pPr lvl="2">
              <a:buClr>
                <a:srgbClr val="000000"/>
              </a:buClr>
              <a:buSzPct val="100000"/>
              <a:buFont typeface="Wingdings 3" panose="05040102010807070707" pitchFamily="18" charset="2"/>
              <a:buAutoNum type="arabicPeriod"/>
            </a:pPr>
            <a:r>
              <a:rPr lang="en-US" sz="1400" dirty="0"/>
              <a:t>Click on the various global variables and notice what changes in the GUI</a:t>
            </a:r>
          </a:p>
          <a:p>
            <a:pPr lvl="2">
              <a:buClr>
                <a:srgbClr val="000000"/>
              </a:buClr>
              <a:buSzPct val="100000"/>
              <a:buFont typeface="Wingdings 3" panose="05040102010807070707" pitchFamily="18" charset="2"/>
              <a:buAutoNum type="arabicPeriod"/>
            </a:pPr>
            <a:r>
              <a:rPr lang="en-US" sz="1400" dirty="0"/>
              <a:t>Click on the “Display only referenced globals” checkbox at bottom right of editor</a:t>
            </a:r>
          </a:p>
          <a:p>
            <a:pPr lvl="2">
              <a:buClr>
                <a:srgbClr val="000000"/>
              </a:buClr>
              <a:buSzPct val="100000"/>
              <a:buFont typeface="Wingdings 3" panose="05040102010807070707" pitchFamily="18" charset="2"/>
              <a:buAutoNum type="arabicPeriod"/>
            </a:pPr>
            <a:r>
              <a:rPr lang="en-US" sz="1400" dirty="0"/>
              <a:t>Notice how the Test Editor Display changes, why?</a:t>
            </a:r>
          </a:p>
        </p:txBody>
      </p:sp>
      <p:sp>
        <p:nvSpPr>
          <p:cNvPr id="7" name="Textplatzhalter 6">
            <a:extLst>
              <a:ext uri="{FF2B5EF4-FFF2-40B4-BE49-F238E27FC236}">
                <a16:creationId xmlns:a16="http://schemas.microsoft.com/office/drawing/2014/main" id="{78B82FCC-B586-4235-8FEF-5557C4241285}"/>
              </a:ext>
            </a:extLst>
          </p:cNvPr>
          <p:cNvSpPr>
            <a:spLocks noGrp="1"/>
          </p:cNvSpPr>
          <p:nvPr>
            <p:ph type="body" sz="quarter" idx="12"/>
          </p:nvPr>
        </p:nvSpPr>
        <p:spPr/>
        <p:txBody>
          <a:bodyPr/>
          <a:lstStyle/>
          <a:p>
            <a:r>
              <a:rPr lang="en-US" dirty="0"/>
              <a:t>Find, Filter, &amp; Cross Reference</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38408852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Code Coverage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16954F9-790D-4A39-B4E8-186A9E01E69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31801F2-BF89-4725-A911-55E012153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5670897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100" dirty="0"/>
              <a:t>Build an environment for units “date” and “utilities”</a:t>
            </a:r>
          </a:p>
          <a:p>
            <a:pPr lvl="2"/>
            <a:r>
              <a:rPr lang="en-US" sz="1100" dirty="0"/>
              <a:t>In Step 5, add a path for these modules (i.e. “../CodeCoverageOptions”)</a:t>
            </a:r>
          </a:p>
          <a:p>
            <a:pPr lvl="2"/>
            <a:r>
              <a:rPr lang="en-US" sz="1100" dirty="0"/>
              <a:t>Select Coverage Type Statement+Branch</a:t>
            </a:r>
          </a:p>
          <a:p>
            <a:pPr lvl="1">
              <a:buClr>
                <a:srgbClr val="000000"/>
              </a:buClr>
              <a:buSzPct val="100000"/>
              <a:buFont typeface="Wingdings 3" panose="05040102010807070707" pitchFamily="18" charset="2"/>
              <a:buAutoNum type="arabicPeriod"/>
            </a:pPr>
            <a:r>
              <a:rPr lang="en-US" sz="1100" dirty="0"/>
              <a:t>Enable Coverage Animation and Initialize Code Coverage</a:t>
            </a:r>
          </a:p>
          <a:p>
            <a:pPr lvl="2"/>
            <a:r>
              <a:rPr lang="en-US" sz="1100" dirty="0"/>
              <a:t>Turn on “Animation Mode” in Tools-&gt;Options-&gt;Coverage tab</a:t>
            </a:r>
          </a:p>
          <a:p>
            <a:pPr lvl="2"/>
            <a:r>
              <a:rPr lang="en-US" sz="1100" dirty="0"/>
              <a:t>Rebuild the Environment</a:t>
            </a:r>
          </a:p>
          <a:p>
            <a:pPr lvl="1">
              <a:buClr>
                <a:srgbClr val="000000"/>
              </a:buClr>
              <a:buSzPct val="100000"/>
              <a:buFont typeface="Wingdings 3" panose="05040102010807070707" pitchFamily="18" charset="2"/>
              <a:buAutoNum type="arabicPeriod"/>
            </a:pPr>
            <a:r>
              <a:rPr lang="en-US" sz="1100" dirty="0"/>
              <a:t>Use “Coverage Animation” on “DateString” test, as follows:</a:t>
            </a:r>
          </a:p>
          <a:p>
            <a:pPr lvl="2"/>
            <a:r>
              <a:rPr lang="en-US" sz="1100" dirty="0"/>
              <a:t>Build a test case for “DateString” in “date” (converts numbers to text)</a:t>
            </a:r>
          </a:p>
          <a:p>
            <a:pPr lvl="2"/>
            <a:r>
              <a:rPr lang="en-US" sz="1100" dirty="0"/>
              <a:t>After running the test, use the coverage animation as follows:</a:t>
            </a:r>
          </a:p>
          <a:p>
            <a:pPr lvl="3"/>
            <a:r>
              <a:rPr lang="en-US" sz="1050" dirty="0"/>
              <a:t>Right Mouse on the Test &amp; select “Activate Coverage Animation”</a:t>
            </a:r>
          </a:p>
          <a:p>
            <a:pPr lvl="3"/>
            <a:r>
              <a:rPr lang="en-US" sz="1050" dirty="0"/>
              <a:t>Play with step forward/back, goto start/end and breakpoint buttons that should now appear</a:t>
            </a:r>
          </a:p>
        </p:txBody>
      </p:sp>
      <p:sp>
        <p:nvSpPr>
          <p:cNvPr id="7" name="Textplatzhalter 6">
            <a:extLst>
              <a:ext uri="{FF2B5EF4-FFF2-40B4-BE49-F238E27FC236}">
                <a16:creationId xmlns:a16="http://schemas.microsoft.com/office/drawing/2014/main" id="{64D59552-48DB-4F2D-9A9A-1CAC4DBA0AFE}"/>
              </a:ext>
            </a:extLst>
          </p:cNvPr>
          <p:cNvSpPr>
            <a:spLocks noGrp="1"/>
          </p:cNvSpPr>
          <p:nvPr>
            <p:ph type="body" sz="quarter" idx="12"/>
          </p:nvPr>
        </p:nvSpPr>
        <p:spPr/>
        <p:txBody>
          <a:bodyPr/>
          <a:lstStyle/>
          <a:p>
            <a:r>
              <a:rPr lang="en-US" dirty="0"/>
              <a:t>Coverage Animation</a:t>
            </a:r>
          </a:p>
        </p:txBody>
      </p:sp>
      <p:sp>
        <p:nvSpPr>
          <p:cNvPr id="3" name="Title 2"/>
          <p:cNvSpPr>
            <a:spLocks noGrp="1"/>
          </p:cNvSpPr>
          <p:nvPr>
            <p:ph type="title"/>
          </p:nvPr>
        </p:nvSpPr>
        <p:spPr/>
        <p:txBody>
          <a:bodyPr/>
          <a:lstStyle/>
          <a:p>
            <a:r>
              <a:rPr lang="en-US"/>
              <a:t>Lab: Code Coverage Options</a:t>
            </a:r>
            <a:endParaRPr lang="en-US" dirty="0"/>
          </a:p>
        </p:txBody>
      </p:sp>
    </p:spTree>
    <p:extLst>
      <p:ext uri="{BB962C8B-B14F-4D97-AF65-F5344CB8AC3E}">
        <p14:creationId xmlns:p14="http://schemas.microsoft.com/office/powerpoint/2010/main" val="1957678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endParaRPr lang="en-US" sz="1050" dirty="0"/>
          </a:p>
          <a:p>
            <a:pPr lvl="1">
              <a:buClr>
                <a:srgbClr val="000000"/>
              </a:buClr>
              <a:buSzPct val="100000"/>
              <a:buFont typeface="Wingdings 3" panose="05040102010807070707" pitchFamily="18" charset="2"/>
              <a:buAutoNum type="arabicPeriod"/>
            </a:pPr>
            <a:r>
              <a:rPr lang="en-US" sz="1100" dirty="0"/>
              <a:t>Create Basis Path Tests for functions both “utilities” and “data”</a:t>
            </a:r>
          </a:p>
          <a:p>
            <a:pPr lvl="1">
              <a:buClr>
                <a:srgbClr val="000000"/>
              </a:buClr>
              <a:buSzPct val="100000"/>
              <a:buFont typeface="Wingdings 3" panose="05040102010807070707" pitchFamily="18" charset="2"/>
              <a:buAutoNum type="arabicPeriod"/>
            </a:pPr>
            <a:r>
              <a:rPr lang="en-US" sz="1100" dirty="0"/>
              <a:t>View the Code Coverage Summary to see coverage status</a:t>
            </a:r>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lvl="2"/>
            <a:r>
              <a:rPr lang="en-US" sz="1100" dirty="0"/>
              <a:t>Select column headers to change display order</a:t>
            </a:r>
          </a:p>
          <a:p>
            <a:pPr lvl="2"/>
            <a:r>
              <a:rPr lang="en-US" sz="1100" dirty="0"/>
              <a:t>User filtering to weed limit the amount of data (e.g., enter “&gt;2” at the to of the Vg column)</a:t>
            </a:r>
          </a:p>
          <a:p>
            <a:pPr lvl="1">
              <a:buClr>
                <a:srgbClr val="000000"/>
              </a:buClr>
              <a:buSzPct val="100000"/>
              <a:buFont typeface="Wingdings 3" panose="05040102010807070707" pitchFamily="18" charset="2"/>
              <a:buAutoNum type="arabicPeriod"/>
            </a:pPr>
            <a:r>
              <a:rPr lang="en-US" sz="1100" dirty="0"/>
              <a:t>Now view the Metrics Report</a:t>
            </a:r>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marL="0" lvl="1" indent="0">
              <a:buClr>
                <a:srgbClr val="000000"/>
              </a:buClr>
              <a:buSzPct val="100000"/>
              <a:buNone/>
            </a:pPr>
            <a:r>
              <a:rPr lang="en-US" sz="1100" dirty="0"/>
              <a:t> </a:t>
            </a:r>
          </a:p>
          <a:p>
            <a:pPr marL="0" lvl="1" indent="0">
              <a:buClr>
                <a:srgbClr val="000000"/>
              </a:buClr>
              <a:buSzPct val="100000"/>
              <a:buNone/>
            </a:pPr>
            <a:r>
              <a:rPr lang="en-US" sz="1100" dirty="0"/>
              <a:t> </a:t>
            </a:r>
          </a:p>
          <a:p>
            <a:pPr lvl="1">
              <a:buClr>
                <a:srgbClr val="000000"/>
              </a:buClr>
              <a:buSzPct val="100000"/>
              <a:buFont typeface="Wingdings 3" panose="05040102010807070707" pitchFamily="18" charset="2"/>
              <a:buAutoNum type="arabicPeriod"/>
            </a:pPr>
            <a:r>
              <a:rPr lang="en-US" sz="1100" dirty="0"/>
              <a:t>Go to Tools-&gt;Options-&gt;Report-&gt;FilterMetricsReport and try the settings below to see how the report changes (note that you need to close &amp; reopen the report to see the changes)</a:t>
            </a:r>
          </a:p>
          <a:p>
            <a:pPr lvl="3"/>
            <a:r>
              <a:rPr lang="en-US" sz="1050" dirty="0"/>
              <a:t>“Include Subprograms and units”</a:t>
            </a:r>
          </a:p>
          <a:p>
            <a:pPr lvl="3"/>
            <a:r>
              <a:rPr lang="en-US" sz="1050" dirty="0"/>
              <a:t>“Include only units”</a:t>
            </a:r>
          </a:p>
          <a:p>
            <a:pPr lvl="3"/>
            <a:r>
              <a:rPr lang="en-US" sz="1050" dirty="0"/>
              <a:t>“Include only Grand Totals”</a:t>
            </a:r>
          </a:p>
        </p:txBody>
      </p:sp>
      <p:sp>
        <p:nvSpPr>
          <p:cNvPr id="7" name="Textplatzhalter 6">
            <a:extLst>
              <a:ext uri="{FF2B5EF4-FFF2-40B4-BE49-F238E27FC236}">
                <a16:creationId xmlns:a16="http://schemas.microsoft.com/office/drawing/2014/main" id="{64D59552-48DB-4F2D-9A9A-1CAC4DBA0AFE}"/>
              </a:ext>
            </a:extLst>
          </p:cNvPr>
          <p:cNvSpPr>
            <a:spLocks noGrp="1"/>
          </p:cNvSpPr>
          <p:nvPr>
            <p:ph type="body" sz="quarter" idx="12"/>
          </p:nvPr>
        </p:nvSpPr>
        <p:spPr/>
        <p:txBody>
          <a:bodyPr/>
          <a:lstStyle/>
          <a:p>
            <a:r>
              <a:rPr lang="en-US" dirty="0"/>
              <a:t>Coverage Reporting</a:t>
            </a:r>
          </a:p>
        </p:txBody>
      </p:sp>
      <p:sp>
        <p:nvSpPr>
          <p:cNvPr id="3" name="Title 2"/>
          <p:cNvSpPr>
            <a:spLocks noGrp="1"/>
          </p:cNvSpPr>
          <p:nvPr>
            <p:ph type="title"/>
          </p:nvPr>
        </p:nvSpPr>
        <p:spPr/>
        <p:txBody>
          <a:bodyPr/>
          <a:lstStyle/>
          <a:p>
            <a:r>
              <a:rPr lang="en-US"/>
              <a:t>Lab: Code Coverage Options</a:t>
            </a:r>
            <a:endParaRPr lang="en-US" dirty="0"/>
          </a:p>
        </p:txBody>
      </p:sp>
      <p:pic>
        <p:nvPicPr>
          <p:cNvPr id="5" name="Picture 4">
            <a:extLst>
              <a:ext uri="{FF2B5EF4-FFF2-40B4-BE49-F238E27FC236}">
                <a16:creationId xmlns:a16="http://schemas.microsoft.com/office/drawing/2014/main" id="{DDFEF7F1-D07E-4E67-BB65-4CE79C63C084}"/>
              </a:ext>
            </a:extLst>
          </p:cNvPr>
          <p:cNvPicPr>
            <a:picLocks noChangeAspect="1"/>
          </p:cNvPicPr>
          <p:nvPr/>
        </p:nvPicPr>
        <p:blipFill>
          <a:blip r:embed="rId3"/>
          <a:stretch>
            <a:fillRect/>
          </a:stretch>
        </p:blipFill>
        <p:spPr>
          <a:xfrm>
            <a:off x="2260282" y="2028825"/>
            <a:ext cx="2276475" cy="933450"/>
          </a:xfrm>
          <a:prstGeom prst="rect">
            <a:avLst/>
          </a:prstGeom>
        </p:spPr>
      </p:pic>
      <p:pic>
        <p:nvPicPr>
          <p:cNvPr id="6" name="Picture 5">
            <a:extLst>
              <a:ext uri="{FF2B5EF4-FFF2-40B4-BE49-F238E27FC236}">
                <a16:creationId xmlns:a16="http://schemas.microsoft.com/office/drawing/2014/main" id="{D4335E61-2FDF-4D61-AF5B-8163129F6C70}"/>
              </a:ext>
            </a:extLst>
          </p:cNvPr>
          <p:cNvPicPr>
            <a:picLocks noChangeAspect="1"/>
          </p:cNvPicPr>
          <p:nvPr/>
        </p:nvPicPr>
        <p:blipFill>
          <a:blip r:embed="rId4"/>
          <a:stretch>
            <a:fillRect/>
          </a:stretch>
        </p:blipFill>
        <p:spPr>
          <a:xfrm>
            <a:off x="2260282" y="3895725"/>
            <a:ext cx="2276475" cy="933450"/>
          </a:xfrm>
          <a:prstGeom prst="rect">
            <a:avLst/>
          </a:prstGeom>
        </p:spPr>
      </p:pic>
    </p:spTree>
    <p:extLst>
      <p:ext uri="{BB962C8B-B14F-4D97-AF65-F5344CB8AC3E}">
        <p14:creationId xmlns:p14="http://schemas.microsoft.com/office/powerpoint/2010/main" val="23306384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Get code coverage for function: TRACE (defined in utilities.h)</a:t>
            </a:r>
          </a:p>
          <a:p>
            <a:pPr lvl="2"/>
            <a:r>
              <a:rPr lang="en-US" sz="1200" dirty="0"/>
              <a:t>Select “Test all non-member inline functions” in Tools-&gt;Options-&gt;Builder</a:t>
            </a:r>
          </a:p>
          <a:p>
            <a:pPr lvl="2"/>
            <a:r>
              <a:rPr lang="en-US" sz="1200" dirty="0"/>
              <a:t>Select “Provide code coverage in header files” in Tools-&gt;Options-&gt;Coverage</a:t>
            </a:r>
          </a:p>
          <a:p>
            <a:pPr lvl="2"/>
            <a:r>
              <a:rPr lang="en-US" sz="1200" dirty="0"/>
              <a:t>Rebuild the Environment</a:t>
            </a:r>
          </a:p>
          <a:p>
            <a:pPr lvl="2"/>
            <a:r>
              <a:rPr lang="en-US" sz="1200" dirty="0"/>
              <a:t>Create and Execute a test for ConcatenateStrings</a:t>
            </a:r>
          </a:p>
          <a:p>
            <a:pPr lvl="2"/>
            <a:r>
              <a:rPr lang="en-US" sz="1200" dirty="0"/>
              <a:t>Look at code coverage for file: utilities</a:t>
            </a:r>
          </a:p>
          <a:p>
            <a:pPr lvl="2"/>
            <a:r>
              <a:rPr lang="en-US" sz="1200" dirty="0"/>
              <a:t>Look at the code coverage for file: date</a:t>
            </a:r>
          </a:p>
          <a:p>
            <a:pPr lvl="2"/>
            <a:r>
              <a:rPr lang="en-US" sz="1200" dirty="0"/>
              <a:t>Turn on Option: “Show in-lines as covered in all units” in Tools-&gt;Options-&gt;Coverage</a:t>
            </a:r>
          </a:p>
          <a:p>
            <a:pPr lvl="2"/>
            <a:r>
              <a:rPr lang="en-US" sz="1200" dirty="0"/>
              <a:t>Reinitialize Coverage (Coverage-&gt;Initialize-&gt;Statement+Branch)</a:t>
            </a:r>
          </a:p>
          <a:p>
            <a:pPr lvl="2"/>
            <a:r>
              <a:rPr lang="en-US" sz="1200" dirty="0"/>
              <a:t>Run test for ConcatenateStrings again</a:t>
            </a:r>
          </a:p>
          <a:p>
            <a:pPr lvl="2"/>
            <a:r>
              <a:rPr lang="en-US" sz="1200" dirty="0"/>
              <a:t>See if the coverage for the “date” module has  changed</a:t>
            </a:r>
          </a:p>
          <a:p>
            <a:pPr lvl="1">
              <a:buClr>
                <a:srgbClr val="000000"/>
              </a:buClr>
              <a:buSzPct val="100000"/>
              <a:buFont typeface="Wingdings 3" panose="05040102010807070707" pitchFamily="18" charset="2"/>
              <a:buAutoNum type="arabicPeriod"/>
            </a:pPr>
            <a:r>
              <a:rPr lang="en-US" sz="1400" dirty="0"/>
              <a:t> Achieve 100% Branch Coverage in function: MaxDays</a:t>
            </a:r>
          </a:p>
          <a:p>
            <a:pPr lvl="2"/>
            <a:r>
              <a:rPr lang="en-US" sz="1200" dirty="0"/>
              <a:t>Create 2 tests, one for Feb 2000 &amp; one for Feb 2001</a:t>
            </a:r>
          </a:p>
          <a:p>
            <a:pPr lvl="2"/>
            <a:r>
              <a:rPr lang="en-US" sz="1200" dirty="0"/>
              <a:t>Also create tests for Jan, Mar-Dec (range!)</a:t>
            </a:r>
          </a:p>
          <a:p>
            <a:pPr lvl="2"/>
            <a:r>
              <a:rPr lang="en-US" sz="1200" dirty="0"/>
              <a:t>You should now have less than 100% branch coverage.</a:t>
            </a:r>
          </a:p>
          <a:p>
            <a:pPr lvl="2"/>
            <a:r>
              <a:rPr lang="en-US" sz="1200" dirty="0"/>
              <a:t>What test needs to be added to gain 100% branch coverage (Hint: Feb, 2004)?</a:t>
            </a:r>
          </a:p>
          <a:p>
            <a:pPr lvl="2"/>
            <a:r>
              <a:rPr lang="en-US" sz="1200" dirty="0"/>
              <a:t>Now, turn on “Instrument implicit default case for switch-case blocks” in Tools-&gt;Options-&gt;Coverage</a:t>
            </a:r>
          </a:p>
          <a:p>
            <a:pPr lvl="2"/>
            <a:r>
              <a:rPr lang="en-US" sz="1200" dirty="0"/>
              <a:t>Re-init the coverage, rerun the tests, and note the default case is not covered</a:t>
            </a:r>
          </a:p>
          <a:p>
            <a:pPr lvl="2"/>
            <a:r>
              <a:rPr lang="en-US" sz="1200" dirty="0"/>
              <a:t>Create a test for the “default” case to get back to 100% Statement &amp; Branch Coverage</a:t>
            </a:r>
          </a:p>
        </p:txBody>
      </p:sp>
      <p:sp>
        <p:nvSpPr>
          <p:cNvPr id="7" name="Textplatzhalter 6">
            <a:extLst>
              <a:ext uri="{FF2B5EF4-FFF2-40B4-BE49-F238E27FC236}">
                <a16:creationId xmlns:a16="http://schemas.microsoft.com/office/drawing/2014/main" id="{0ADE1CEB-24BE-4E67-9D6D-048EACD8E066}"/>
              </a:ext>
            </a:extLst>
          </p:cNvPr>
          <p:cNvSpPr>
            <a:spLocks noGrp="1"/>
          </p:cNvSpPr>
          <p:nvPr>
            <p:ph type="body" sz="quarter" idx="12"/>
          </p:nvPr>
        </p:nvSpPr>
        <p:spPr/>
        <p:txBody>
          <a:bodyPr/>
          <a:lstStyle/>
          <a:p>
            <a:r>
              <a:rPr lang="en-US" dirty="0"/>
              <a:t>Other Options</a:t>
            </a:r>
          </a:p>
        </p:txBody>
      </p:sp>
      <p:sp>
        <p:nvSpPr>
          <p:cNvPr id="3" name="Title 2"/>
          <p:cNvSpPr>
            <a:spLocks noGrp="1"/>
          </p:cNvSpPr>
          <p:nvPr>
            <p:ph type="title"/>
          </p:nvPr>
        </p:nvSpPr>
        <p:spPr/>
        <p:txBody>
          <a:bodyPr/>
          <a:lstStyle/>
          <a:p>
            <a:r>
              <a:rPr lang="en-US"/>
              <a:t>Lab: Code Coverage Options</a:t>
            </a:r>
            <a:endParaRPr lang="en-US" dirty="0"/>
          </a:p>
        </p:txBody>
      </p:sp>
    </p:spTree>
    <p:extLst>
      <p:ext uri="{BB962C8B-B14F-4D97-AF65-F5344CB8AC3E}">
        <p14:creationId xmlns:p14="http://schemas.microsoft.com/office/powerpoint/2010/main" val="39888569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MC/DC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ACB479A-2D0B-43B8-B9C7-CCC9664B9C4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244B905-BE49-4D8A-957F-713359B6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5373769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b="1" u="sng" dirty="0"/>
              <a:t>Overview:</a:t>
            </a:r>
          </a:p>
          <a:p>
            <a:pPr marL="0" lvl="1" indent="0">
              <a:buClr>
                <a:srgbClr val="000000"/>
              </a:buClr>
              <a:buSzPct val="100000"/>
              <a:buNone/>
            </a:pPr>
            <a:endParaRPr lang="en-US" b="1" u="sng" dirty="0"/>
          </a:p>
          <a:p>
            <a:pPr marL="252000" lvl="2" indent="0">
              <a:buClr>
                <a:srgbClr val="000000"/>
              </a:buClr>
              <a:buSzPct val="100000"/>
              <a:buNone/>
            </a:pPr>
            <a:r>
              <a:rPr lang="en-US" dirty="0"/>
              <a:t>Part 1:</a:t>
            </a:r>
          </a:p>
          <a:p>
            <a:pPr marL="468000" lvl="3" indent="0">
              <a:buClr>
                <a:srgbClr val="000000"/>
              </a:buClr>
              <a:buSzPct val="100000"/>
              <a:buNone/>
            </a:pPr>
            <a:r>
              <a:rPr lang="en-US" dirty="0"/>
              <a:t>We will be testing a simple function that determines if a company is open for business based upon the specified day &amp; time.  The requirement is that the business is open 8am (800) to 5pm (1700) everyday of the week, but closed on Sunday.</a:t>
            </a:r>
          </a:p>
          <a:p>
            <a:pPr marL="252000" lvl="2" indent="0">
              <a:buClr>
                <a:srgbClr val="000000"/>
              </a:buClr>
              <a:buSzPct val="100000"/>
              <a:buNone/>
            </a:pPr>
            <a:endParaRPr lang="en-US" dirty="0"/>
          </a:p>
          <a:p>
            <a:pPr marL="969750" lvl="4" indent="-285750">
              <a:buClr>
                <a:srgbClr val="000000"/>
              </a:buClr>
              <a:buSzPct val="100000"/>
            </a:pPr>
            <a:r>
              <a:rPr lang="en-US" dirty="0"/>
              <a:t>Function API:  </a:t>
            </a:r>
            <a:r>
              <a:rPr lang="en-US" i="1" dirty="0"/>
              <a:t>int </a:t>
            </a:r>
            <a:r>
              <a:rPr lang="en-US" i="1" dirty="0" err="1"/>
              <a:t>open_for_business</a:t>
            </a:r>
            <a:r>
              <a:rPr lang="en-US" i="1" dirty="0"/>
              <a:t>(int time, enum day);</a:t>
            </a:r>
          </a:p>
          <a:p>
            <a:pPr marL="468000" lvl="3" indent="0">
              <a:buClr>
                <a:srgbClr val="000000"/>
              </a:buClr>
              <a:buSzPct val="100000"/>
              <a:buNone/>
            </a:pPr>
            <a:endParaRPr lang="en-US" dirty="0"/>
          </a:p>
          <a:p>
            <a:pPr marL="468000" lvl="3" indent="0">
              <a:buClr>
                <a:srgbClr val="000000"/>
              </a:buClr>
              <a:buSzPct val="100000"/>
              <a:buNone/>
            </a:pPr>
            <a:r>
              <a:rPr lang="en-US" dirty="0"/>
              <a:t>The function returns a simple True/False (0/1) value to indicate if it’s open.  The time is in military time (e.g. 1700 is 5pm).  The day of the week is an enumerator from Monday thru Sunday.</a:t>
            </a:r>
          </a:p>
          <a:p>
            <a:pPr marL="468000" lvl="3" indent="0">
              <a:buClr>
                <a:srgbClr val="000000"/>
              </a:buClr>
              <a:buSzPct val="100000"/>
              <a:buNone/>
            </a:pPr>
            <a:endParaRPr lang="en-US" dirty="0"/>
          </a:p>
          <a:p>
            <a:pPr marL="468000" lvl="3" indent="0">
              <a:buClr>
                <a:srgbClr val="000000"/>
              </a:buClr>
              <a:buSzPct val="100000"/>
              <a:buNone/>
            </a:pPr>
            <a:r>
              <a:rPr lang="en-US" dirty="0"/>
              <a:t>The objective in this 1</a:t>
            </a:r>
            <a:r>
              <a:rPr lang="en-US" baseline="30000" dirty="0"/>
              <a:t>st</a:t>
            </a:r>
            <a:r>
              <a:rPr lang="en-US" dirty="0"/>
              <a:t> part is to write tests from requirements, and then see if they satisfy MC/DC</a:t>
            </a:r>
          </a:p>
          <a:p>
            <a:pPr marL="468000" lvl="3" indent="0">
              <a:buClr>
                <a:srgbClr val="000000"/>
              </a:buClr>
              <a:buSzPct val="100000"/>
              <a:buNone/>
            </a:pPr>
            <a:endParaRPr lang="en-US" dirty="0"/>
          </a:p>
          <a:p>
            <a:pPr marL="252000" lvl="2" indent="0">
              <a:buClr>
                <a:srgbClr val="000000"/>
              </a:buClr>
              <a:buSzPct val="100000"/>
              <a:buNone/>
            </a:pPr>
            <a:r>
              <a:rPr lang="en-US" dirty="0"/>
              <a:t>Part 2:</a:t>
            </a:r>
          </a:p>
          <a:p>
            <a:pPr marL="468000" lvl="3" indent="0">
              <a:buClr>
                <a:srgbClr val="000000"/>
              </a:buClr>
              <a:buSzPct val="100000"/>
              <a:buNone/>
            </a:pPr>
            <a:r>
              <a:rPr lang="en-US" dirty="0"/>
              <a:t>In this section, we will be writing tests for the sole purpose of satisfying MD/DC, without concern for the functional requirements. The objective is to understand the mechanics of MC/DC testing.</a:t>
            </a:r>
          </a:p>
          <a:p>
            <a:pPr marL="0" lvl="1"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C6B95C86-CE6A-4E7D-839E-D4164046F277}"/>
              </a:ext>
            </a:extLst>
          </p:cNvPr>
          <p:cNvSpPr>
            <a:spLocks noGrp="1"/>
          </p:cNvSpPr>
          <p:nvPr>
            <p:ph type="body" sz="quarter" idx="12"/>
          </p:nvPr>
        </p:nvSpPr>
        <p:spPr/>
        <p:txBody>
          <a:bodyPr/>
          <a:lstStyle/>
          <a:p>
            <a:r>
              <a:rPr lang="en-US" dirty="0"/>
              <a:t>Testing From Requirements and MC/DC Analysis</a:t>
            </a:r>
          </a:p>
        </p:txBody>
      </p:sp>
      <p:sp>
        <p:nvSpPr>
          <p:cNvPr id="3" name="Title 2"/>
          <p:cNvSpPr>
            <a:spLocks noGrp="1"/>
          </p:cNvSpPr>
          <p:nvPr>
            <p:ph type="title"/>
          </p:nvPr>
        </p:nvSpPr>
        <p:spPr/>
        <p:txBody>
          <a:bodyPr/>
          <a:lstStyle/>
          <a:p>
            <a:r>
              <a:rPr lang="en-US"/>
              <a:t>Lab: MC/DC Testing</a:t>
            </a:r>
            <a:endParaRPr lang="en-US" dirty="0"/>
          </a:p>
        </p:txBody>
      </p:sp>
    </p:spTree>
    <p:extLst>
      <p:ext uri="{BB962C8B-B14F-4D97-AF65-F5344CB8AC3E}">
        <p14:creationId xmlns:p14="http://schemas.microsoft.com/office/powerpoint/2010/main" val="37155807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Build an Environment for </a:t>
            </a:r>
            <a:r>
              <a:rPr lang="en-US" dirty="0" err="1"/>
              <a:t>mcdc_example.c</a:t>
            </a:r>
            <a:endParaRPr lang="en-US" dirty="0"/>
          </a:p>
          <a:p>
            <a:pPr lvl="2"/>
            <a:r>
              <a:rPr lang="en-US" dirty="0"/>
              <a:t>Select </a:t>
            </a:r>
            <a:r>
              <a:rPr lang="en-US" dirty="0" err="1"/>
              <a:t>Statement+Branch</a:t>
            </a:r>
            <a:r>
              <a:rPr lang="en-US" dirty="0"/>
              <a:t> Coverage</a:t>
            </a:r>
          </a:p>
          <a:p>
            <a:pPr lvl="1"/>
            <a:r>
              <a:rPr lang="en-US" dirty="0"/>
              <a:t>For the function “</a:t>
            </a:r>
            <a:r>
              <a:rPr lang="en-US" dirty="0" err="1"/>
              <a:t>open_for_business</a:t>
            </a:r>
            <a:r>
              <a:rPr lang="en-US" dirty="0"/>
              <a:t>()”:</a:t>
            </a:r>
          </a:p>
          <a:p>
            <a:pPr lvl="2"/>
            <a:r>
              <a:rPr lang="en-US" dirty="0"/>
              <a:t>Write 2 tests for the “open” and “closed” conditions</a:t>
            </a:r>
          </a:p>
          <a:p>
            <a:pPr lvl="2"/>
            <a:r>
              <a:rPr lang="en-US" dirty="0"/>
              <a:t>Make sure to check the return value on each test.</a:t>
            </a:r>
          </a:p>
          <a:p>
            <a:pPr lvl="2"/>
            <a:r>
              <a:rPr lang="en-US" dirty="0"/>
              <a:t>Verify 100% Statement + Branch Coverage</a:t>
            </a:r>
          </a:p>
          <a:p>
            <a:pPr lvl="2"/>
            <a:r>
              <a:rPr lang="en-US" dirty="0"/>
              <a:t>(You may want to save the Coverage Viewer screen shot as a text file (.txt), or as a screen snip for comparison after the next step).</a:t>
            </a:r>
          </a:p>
          <a:p>
            <a:pPr lvl="1"/>
            <a:r>
              <a:rPr lang="en-US" dirty="0"/>
              <a:t>Now enable Statement + MC/DC (Coverage-&gt;Initialize) and rerun the tests</a:t>
            </a:r>
          </a:p>
          <a:p>
            <a:pPr lvl="1"/>
            <a:r>
              <a:rPr lang="en-US" dirty="0"/>
              <a:t>Note the differences in the Coverage Viewer when MC/DC is enabled</a:t>
            </a:r>
          </a:p>
          <a:p>
            <a:pPr lvl="1"/>
            <a:r>
              <a:rPr lang="en-US" dirty="0"/>
              <a:t>See if you can add functional tests to meet 100% Statement + MC/DC Coverage</a:t>
            </a:r>
          </a:p>
          <a:p>
            <a:pPr lvl="1"/>
            <a:endParaRPr lang="en-US" dirty="0"/>
          </a:p>
          <a:p>
            <a:pPr lvl="1"/>
            <a:endParaRPr lang="en-US" dirty="0"/>
          </a:p>
          <a:p>
            <a:pPr lvl="1"/>
            <a:endParaRPr lang="en-US" dirty="0"/>
          </a:p>
        </p:txBody>
      </p:sp>
      <p:sp>
        <p:nvSpPr>
          <p:cNvPr id="10" name="Textplatzhalter 9">
            <a:extLst>
              <a:ext uri="{FF2B5EF4-FFF2-40B4-BE49-F238E27FC236}">
                <a16:creationId xmlns:a16="http://schemas.microsoft.com/office/drawing/2014/main" id="{974CA841-53DA-45AE-A825-2E099D4A8F97}"/>
              </a:ext>
            </a:extLst>
          </p:cNvPr>
          <p:cNvSpPr>
            <a:spLocks noGrp="1"/>
          </p:cNvSpPr>
          <p:nvPr>
            <p:ph type="body" sz="quarter" idx="12"/>
          </p:nvPr>
        </p:nvSpPr>
        <p:spPr/>
        <p:txBody>
          <a:bodyPr/>
          <a:lstStyle/>
          <a:p>
            <a:r>
              <a:rPr lang="en-US"/>
              <a:t>Part 1:  Writing Functional Tests that satisfy MC/DC</a:t>
            </a:r>
            <a:endParaRPr lang="en-US" dirty="0"/>
          </a:p>
        </p:txBody>
      </p:sp>
      <p:sp>
        <p:nvSpPr>
          <p:cNvPr id="3" name="Title 2"/>
          <p:cNvSpPr>
            <a:spLocks noGrp="1"/>
          </p:cNvSpPr>
          <p:nvPr>
            <p:ph type="title"/>
          </p:nvPr>
        </p:nvSpPr>
        <p:spPr/>
        <p:txBody>
          <a:bodyPr/>
          <a:lstStyle/>
          <a:p>
            <a:r>
              <a:rPr lang="en-US"/>
              <a:t>Lab: MC/DC Testing</a:t>
            </a:r>
            <a:endParaRPr lang="en-US" dirty="0"/>
          </a:p>
        </p:txBody>
      </p:sp>
    </p:spTree>
    <p:extLst>
      <p:ext uri="{BB962C8B-B14F-4D97-AF65-F5344CB8AC3E}">
        <p14:creationId xmlns:p14="http://schemas.microsoft.com/office/powerpoint/2010/main" val="1882510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har char="u"/>
            </a:pPr>
            <a:r>
              <a:rPr lang="en-US" dirty="0"/>
              <a:t>For </a:t>
            </a:r>
            <a:r>
              <a:rPr lang="en-US" dirty="0" err="1"/>
              <a:t>Conditional_Example</a:t>
            </a:r>
            <a:r>
              <a:rPr lang="en-US" dirty="0"/>
              <a:t> () function:</a:t>
            </a:r>
          </a:p>
          <a:p>
            <a:pPr lvl="2">
              <a:buClr>
                <a:srgbClr val="000000"/>
              </a:buClr>
              <a:buSzPct val="100000"/>
              <a:buFont typeface="Wingdings 3" panose="05040102010807070707" pitchFamily="18" charset="2"/>
              <a:buAutoNum type="arabicPeriod"/>
            </a:pPr>
            <a:r>
              <a:rPr lang="en-US" dirty="0"/>
              <a:t>View the Equivalence Pair Table for </a:t>
            </a:r>
            <a:r>
              <a:rPr lang="en-US" dirty="0" err="1"/>
              <a:t>Conditional_Example</a:t>
            </a:r>
            <a:r>
              <a:rPr lang="en-US" dirty="0"/>
              <a:t> (Tools-&gt;MC/DC-&gt;</a:t>
            </a:r>
            <a:r>
              <a:rPr lang="en-US" dirty="0" err="1"/>
              <a:t>ViewEquivalenceMatrices</a:t>
            </a:r>
            <a:r>
              <a:rPr lang="en-US" dirty="0"/>
              <a:t>)</a:t>
            </a:r>
          </a:p>
          <a:p>
            <a:pPr lvl="2">
              <a:buClr>
                <a:srgbClr val="000000"/>
              </a:buClr>
              <a:buSzPct val="100000"/>
              <a:buFont typeface="Wingdings 3" panose="05040102010807070707" pitchFamily="18" charset="2"/>
              <a:buAutoNum type="arabicPeriod"/>
            </a:pPr>
            <a:r>
              <a:rPr lang="en-US" dirty="0"/>
              <a:t>Create 2 Test Cases that satisfy “Pair Coverage” for condition “a”</a:t>
            </a:r>
          </a:p>
          <a:p>
            <a:pPr lvl="2">
              <a:buClr>
                <a:srgbClr val="000000"/>
              </a:buClr>
              <a:buSzPct val="100000"/>
              <a:buFont typeface="Wingdings 3" panose="05040102010807070707" pitchFamily="18" charset="2"/>
              <a:buAutoNum type="arabicPeriod"/>
            </a:pPr>
            <a:r>
              <a:rPr lang="en-US" dirty="0"/>
              <a:t>(For your sanity, use a naming convention for the test names, e.g.:  PairA_Row3_TFT_T)</a:t>
            </a:r>
          </a:p>
          <a:p>
            <a:pPr lvl="2">
              <a:buClr>
                <a:srgbClr val="000000"/>
              </a:buClr>
              <a:buSzPct val="100000"/>
              <a:buFont typeface="Wingdings 3" panose="05040102010807070707" pitchFamily="18" charset="2"/>
              <a:buAutoNum type="arabicPeriod"/>
            </a:pPr>
            <a:r>
              <a:rPr lang="en-US" dirty="0"/>
              <a:t>Create additional Test Cases that give you “Pair Coverage” for “b” and “c”</a:t>
            </a:r>
          </a:p>
          <a:p>
            <a:pPr lvl="2">
              <a:buClr>
                <a:srgbClr val="000000"/>
              </a:buClr>
              <a:buSzPct val="100000"/>
              <a:buFont typeface="Wingdings 3" panose="05040102010807070707" pitchFamily="18" charset="2"/>
              <a:buAutoNum type="arabicPeriod"/>
            </a:pPr>
            <a:r>
              <a:rPr lang="en-US" dirty="0"/>
              <a:t>Run all tests and verify 100% MC/DC pair coverage</a:t>
            </a:r>
          </a:p>
          <a:p>
            <a:pPr lvl="2">
              <a:buClr>
                <a:srgbClr val="000000"/>
              </a:buClr>
              <a:buSzPct val="100000"/>
              <a:buFont typeface="Wingdings 3" panose="05040102010807070707" pitchFamily="18" charset="2"/>
              <a:buAutoNum type="arabicPeriod"/>
            </a:pPr>
            <a:r>
              <a:rPr lang="en-US" dirty="0"/>
              <a:t>Now View the Equivalence Pair Table in the Coverage Viewer</a:t>
            </a:r>
          </a:p>
          <a:p>
            <a:pPr lvl="3"/>
            <a:r>
              <a:rPr lang="en-US" dirty="0"/>
              <a:t>In the Code Coverage Viewer, click the red arrow to the left of the Conditional</a:t>
            </a:r>
          </a:p>
          <a:p>
            <a:pPr lvl="2">
              <a:buClr>
                <a:srgbClr val="000000"/>
              </a:buClr>
              <a:buSzPct val="100000"/>
              <a:buFont typeface="Wingdings 3" panose="05040102010807070707" pitchFamily="18" charset="2"/>
              <a:buAutoNum type="arabicPeriod"/>
            </a:pPr>
            <a:endParaRPr lang="en-US" dirty="0"/>
          </a:p>
          <a:p>
            <a:pPr lvl="2">
              <a:buClr>
                <a:srgbClr val="000000"/>
              </a:buClr>
              <a:buSzPct val="100000"/>
              <a:buFont typeface="Wingdings 3" panose="05040102010807070707" pitchFamily="18" charset="2"/>
              <a:buAutoNum type="arabicPeriod"/>
            </a:pPr>
            <a:endParaRPr lang="en-US" dirty="0"/>
          </a:p>
          <a:p>
            <a:pPr lvl="2">
              <a:buClr>
                <a:srgbClr val="000000"/>
              </a:buClr>
              <a:buSzPct val="100000"/>
              <a:buNone/>
            </a:pPr>
            <a:endParaRPr lang="en-US" dirty="0"/>
          </a:p>
          <a:p>
            <a:pPr lvl="2">
              <a:buClr>
                <a:srgbClr val="000000"/>
              </a:buClr>
              <a:buSzPct val="100000"/>
              <a:buFont typeface="Wingdings 3" panose="05040102010807070707" pitchFamily="18" charset="2"/>
              <a:buAutoNum type="arabicPeriod"/>
            </a:pPr>
            <a:endParaRPr lang="en-US" dirty="0"/>
          </a:p>
          <a:p>
            <a:pPr lvl="2">
              <a:buClr>
                <a:srgbClr val="000000"/>
              </a:buClr>
              <a:buSzPct val="100000"/>
              <a:buFont typeface="Wingdings 3" panose="05040102010807070707" pitchFamily="18" charset="2"/>
              <a:buAutoNum type="arabicPeriod"/>
            </a:pPr>
            <a:endParaRPr lang="en-US" dirty="0"/>
          </a:p>
          <a:p>
            <a:pPr lvl="2"/>
            <a:r>
              <a:rPr lang="en-US" dirty="0"/>
              <a:t>The Equivalence Pair Matrix should appear at the bottom of the viewer</a:t>
            </a:r>
          </a:p>
          <a:p>
            <a:pPr lvl="2"/>
            <a:r>
              <a:rPr lang="en-US" dirty="0"/>
              <a:t>Notice that the pair coverage gets updated as you click/unclick the checkboxes on the test cases</a:t>
            </a:r>
          </a:p>
        </p:txBody>
      </p:sp>
      <p:sp>
        <p:nvSpPr>
          <p:cNvPr id="7" name="Textplatzhalter 6">
            <a:extLst>
              <a:ext uri="{FF2B5EF4-FFF2-40B4-BE49-F238E27FC236}">
                <a16:creationId xmlns:a16="http://schemas.microsoft.com/office/drawing/2014/main" id="{AE737CBE-14EE-4DEB-8B4D-A5C057A0CA48}"/>
              </a:ext>
            </a:extLst>
          </p:cNvPr>
          <p:cNvSpPr>
            <a:spLocks noGrp="1"/>
          </p:cNvSpPr>
          <p:nvPr>
            <p:ph type="body" sz="quarter" idx="12"/>
          </p:nvPr>
        </p:nvSpPr>
        <p:spPr/>
        <p:txBody>
          <a:bodyPr/>
          <a:lstStyle/>
          <a:p>
            <a:r>
              <a:rPr lang="en-US"/>
              <a:t>Part 2:  Creating MC/DC Tests from the Truth Table</a:t>
            </a:r>
            <a:endParaRPr lang="en-US" dirty="0"/>
          </a:p>
        </p:txBody>
      </p:sp>
      <p:sp>
        <p:nvSpPr>
          <p:cNvPr id="3" name="Title 2"/>
          <p:cNvSpPr>
            <a:spLocks noGrp="1"/>
          </p:cNvSpPr>
          <p:nvPr>
            <p:ph type="title"/>
          </p:nvPr>
        </p:nvSpPr>
        <p:spPr/>
        <p:txBody>
          <a:bodyPr/>
          <a:lstStyle/>
          <a:p>
            <a:r>
              <a:rPr lang="en-US"/>
              <a:t>Lab: MC/DC Testing</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760" y="3754088"/>
            <a:ext cx="300037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2239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System &amp; Unit Coverage can be combined in one view</a:t>
            </a:r>
          </a:p>
        </p:txBody>
      </p:sp>
      <p:sp>
        <p:nvSpPr>
          <p:cNvPr id="7" name="Textplatzhalter 6">
            <a:extLst>
              <a:ext uri="{FF2B5EF4-FFF2-40B4-BE49-F238E27FC236}">
                <a16:creationId xmlns:a16="http://schemas.microsoft.com/office/drawing/2014/main" id="{4E6DAE42-C59C-4A97-B0AB-EFA7FEC488A8}"/>
              </a:ext>
            </a:extLst>
          </p:cNvPr>
          <p:cNvSpPr>
            <a:spLocks noGrp="1"/>
          </p:cNvSpPr>
          <p:nvPr>
            <p:ph type="body" sz="quarter" idx="12"/>
          </p:nvPr>
        </p:nvSpPr>
        <p:spPr/>
        <p:txBody>
          <a:bodyPr/>
          <a:lstStyle/>
          <a:p>
            <a:r>
              <a:rPr lang="en-US" dirty="0"/>
              <a:t>Integrating Coverage between System &amp; Unit Testing</a:t>
            </a:r>
          </a:p>
        </p:txBody>
      </p:sp>
      <p:sp>
        <p:nvSpPr>
          <p:cNvPr id="3" name="Title 2"/>
          <p:cNvSpPr>
            <a:spLocks noGrp="1"/>
          </p:cNvSpPr>
          <p:nvPr>
            <p:ph type="title"/>
          </p:nvPr>
        </p:nvSpPr>
        <p:spPr/>
        <p:txBody>
          <a:bodyPr/>
          <a:lstStyle/>
          <a:p>
            <a:r>
              <a:rPr lang="en-US"/>
              <a:t>Lecture:  System Testing with VectorCAST/QA</a:t>
            </a:r>
            <a:endParaRPr lang="en-GB" dirty="0"/>
          </a:p>
        </p:txBody>
      </p:sp>
      <p:pic>
        <p:nvPicPr>
          <p:cNvPr id="5" name="Picture 4">
            <a:extLst>
              <a:ext uri="{FF2B5EF4-FFF2-40B4-BE49-F238E27FC236}">
                <a16:creationId xmlns:a16="http://schemas.microsoft.com/office/drawing/2014/main" id="{910ABCBC-7A9E-4B43-9F7B-AA2759D9E4F2}"/>
              </a:ext>
            </a:extLst>
          </p:cNvPr>
          <p:cNvPicPr>
            <a:picLocks noChangeAspect="1"/>
          </p:cNvPicPr>
          <p:nvPr/>
        </p:nvPicPr>
        <p:blipFill>
          <a:blip r:embed="rId3"/>
          <a:stretch>
            <a:fillRect/>
          </a:stretch>
        </p:blipFill>
        <p:spPr>
          <a:xfrm>
            <a:off x="925276" y="1674000"/>
            <a:ext cx="10339414" cy="4815700"/>
          </a:xfrm>
          <a:prstGeom prst="rect">
            <a:avLst/>
          </a:prstGeom>
        </p:spPr>
      </p:pic>
    </p:spTree>
    <p:extLst>
      <p:ext uri="{BB962C8B-B14F-4D97-AF65-F5344CB8AC3E}">
        <p14:creationId xmlns:p14="http://schemas.microsoft.com/office/powerpoint/2010/main" val="14992309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Think about the API and the requirements for “</a:t>
            </a:r>
            <a:r>
              <a:rPr lang="en-US" dirty="0" err="1"/>
              <a:t>open_for_business</a:t>
            </a:r>
            <a:r>
              <a:rPr lang="en-US" dirty="0"/>
              <a:t>”.  See if you can come up with additional tests that fully test the interface.</a:t>
            </a:r>
          </a:p>
          <a:p>
            <a:pPr lvl="1"/>
            <a:r>
              <a:rPr lang="en-US" dirty="0"/>
              <a:t>There is a bug in the function “</a:t>
            </a:r>
            <a:r>
              <a:rPr lang="en-US" dirty="0" err="1"/>
              <a:t>open_for_business</a:t>
            </a:r>
            <a:r>
              <a:rPr lang="en-US" dirty="0"/>
              <a:t>()”.  Did any of your tests uncover the bug?</a:t>
            </a:r>
          </a:p>
          <a:p>
            <a:pPr lvl="1"/>
            <a:endParaRPr lang="en-US" dirty="0"/>
          </a:p>
          <a:p>
            <a:pPr>
              <a:buNone/>
            </a:pPr>
            <a:r>
              <a:rPr lang="en-US" dirty="0"/>
              <a:t>Classroom Discussion:</a:t>
            </a:r>
          </a:p>
          <a:p>
            <a:pPr lvl="1"/>
            <a:endParaRPr lang="en-US" dirty="0"/>
          </a:p>
          <a:p>
            <a:pPr lvl="1"/>
            <a:r>
              <a:rPr lang="en-US" dirty="0"/>
              <a:t>Why did the initial Tests from Part 1 (that satisfied MC/DC) not necessarily uncover the bug?</a:t>
            </a:r>
          </a:p>
          <a:p>
            <a:pPr lvl="1"/>
            <a:r>
              <a:rPr lang="en-US" dirty="0"/>
              <a:t>What additional functional tests did you create?</a:t>
            </a:r>
          </a:p>
          <a:p>
            <a:pPr lvl="1"/>
            <a:r>
              <a:rPr lang="en-US" dirty="0"/>
              <a:t>What is a better approach to testing?  Part 1 or Part 2?</a:t>
            </a:r>
          </a:p>
          <a:p>
            <a:pPr lvl="1"/>
            <a:endParaRPr lang="en-US" dirty="0"/>
          </a:p>
        </p:txBody>
      </p:sp>
      <p:sp>
        <p:nvSpPr>
          <p:cNvPr id="7" name="Textplatzhalter 6">
            <a:extLst>
              <a:ext uri="{FF2B5EF4-FFF2-40B4-BE49-F238E27FC236}">
                <a16:creationId xmlns:a16="http://schemas.microsoft.com/office/drawing/2014/main" id="{AE737CBE-14EE-4DEB-8B4D-A5C057A0CA48}"/>
              </a:ext>
            </a:extLst>
          </p:cNvPr>
          <p:cNvSpPr>
            <a:spLocks noGrp="1"/>
          </p:cNvSpPr>
          <p:nvPr>
            <p:ph type="body" sz="quarter" idx="12"/>
          </p:nvPr>
        </p:nvSpPr>
        <p:spPr/>
        <p:txBody>
          <a:bodyPr/>
          <a:lstStyle/>
          <a:p>
            <a:r>
              <a:rPr lang="en-US"/>
              <a:t>Extra Credit</a:t>
            </a:r>
            <a:endParaRPr lang="en-US" dirty="0"/>
          </a:p>
        </p:txBody>
      </p:sp>
      <p:sp>
        <p:nvSpPr>
          <p:cNvPr id="3" name="Title 2"/>
          <p:cNvSpPr>
            <a:spLocks noGrp="1"/>
          </p:cNvSpPr>
          <p:nvPr>
            <p:ph type="title"/>
          </p:nvPr>
        </p:nvSpPr>
        <p:spPr/>
        <p:txBody>
          <a:bodyPr/>
          <a:lstStyle/>
          <a:p>
            <a:r>
              <a:rPr lang="en-US"/>
              <a:t>Lab: MC/DC Testing</a:t>
            </a:r>
            <a:endParaRPr lang="en-US" dirty="0"/>
          </a:p>
        </p:txBody>
      </p:sp>
    </p:spTree>
    <p:extLst>
      <p:ext uri="{BB962C8B-B14F-4D97-AF65-F5344CB8AC3E}">
        <p14:creationId xmlns:p14="http://schemas.microsoft.com/office/powerpoint/2010/main" val="41684599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System Testing with VectorCAST QA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9BAB0A7-5CD9-4252-8767-411A93BE889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5EDC9B8-FF82-493A-A5C0-9946AAFFF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9915860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New QA Environment</a:t>
            </a:r>
          </a:p>
          <a:p>
            <a:pPr lvl="1"/>
            <a:r>
              <a:rPr lang="en-US" dirty="0"/>
              <a:t>Instrument the Files</a:t>
            </a:r>
          </a:p>
          <a:p>
            <a:pPr lvl="1"/>
            <a:r>
              <a:rPr lang="en-US" dirty="0"/>
              <a:t>Build the Executable</a:t>
            </a:r>
          </a:p>
          <a:p>
            <a:pPr lvl="1"/>
            <a:r>
              <a:rPr lang="en-US" dirty="0"/>
              <a:t>Run the Executable</a:t>
            </a:r>
          </a:p>
          <a:p>
            <a:pPr lvl="1"/>
            <a:r>
              <a:rPr lang="en-US" dirty="0"/>
              <a:t>View Coverage Data in VectorCAST/QA</a:t>
            </a:r>
          </a:p>
          <a:p>
            <a:pPr lvl="1"/>
            <a:r>
              <a:rPr lang="en-US" dirty="0"/>
              <a:t>Integrate System &amp; Unit Coverage Results</a:t>
            </a:r>
          </a:p>
        </p:txBody>
      </p:sp>
      <p:sp>
        <p:nvSpPr>
          <p:cNvPr id="5" name="Textplatzhalter 4">
            <a:extLst>
              <a:ext uri="{FF2B5EF4-FFF2-40B4-BE49-F238E27FC236}">
                <a16:creationId xmlns:a16="http://schemas.microsoft.com/office/drawing/2014/main" id="{4B2524C8-95E8-4595-B619-4EDCD53AA7BF}"/>
              </a:ext>
            </a:extLst>
          </p:cNvPr>
          <p:cNvSpPr>
            <a:spLocks noGrp="1"/>
          </p:cNvSpPr>
          <p:nvPr>
            <p:ph type="body" sz="quarter" idx="12"/>
          </p:nvPr>
        </p:nvSpPr>
        <p:spPr/>
        <p:txBody>
          <a:bodyPr/>
          <a:lstStyle/>
          <a:p>
            <a:r>
              <a:rPr lang="en-US" dirty="0"/>
              <a:t>QA Process Overview</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66460875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Create a new Test Suite</a:t>
            </a:r>
          </a:p>
          <a:p>
            <a:pPr lvl="2"/>
            <a:r>
              <a:rPr lang="en-US" sz="1400" dirty="0"/>
              <a:t>In VectorCAST Project Tree, RightMouse on Compiler Node for MinGW  and “Add TestSuite”</a:t>
            </a:r>
          </a:p>
          <a:p>
            <a:pPr lvl="2"/>
            <a:r>
              <a:rPr lang="en-US" sz="1400" dirty="0"/>
              <a:t>Name the Test Suite “SystemTestSuite”</a:t>
            </a:r>
          </a:p>
          <a:p>
            <a:pPr lvl="2"/>
            <a:r>
              <a:rPr lang="en-US" sz="1400" dirty="0"/>
              <a:t>If you’d like, rename the other Test Suite to “UnitTestSuite” to differentiate</a:t>
            </a:r>
          </a:p>
          <a:p>
            <a:pPr lvl="1">
              <a:buClr>
                <a:srgbClr val="000000"/>
              </a:buClr>
              <a:buSzPct val="100000"/>
              <a:buFont typeface="Wingdings 3" panose="05040102010807070707" pitchFamily="18" charset="2"/>
              <a:buAutoNum type="arabicPeriod"/>
            </a:pPr>
            <a:r>
              <a:rPr lang="en-US" sz="1400" dirty="0"/>
              <a:t>Create a new Group</a:t>
            </a:r>
          </a:p>
          <a:p>
            <a:pPr lvl="2"/>
            <a:r>
              <a:rPr lang="en-US" sz="1400" dirty="0"/>
              <a:t>RightMouse on SystemTestSuite Node and select “Add Group”</a:t>
            </a:r>
          </a:p>
          <a:p>
            <a:pPr lvl="2"/>
            <a:r>
              <a:rPr lang="en-US" sz="1400" dirty="0"/>
              <a:t>Name the Group “SystemTestGroup”</a:t>
            </a:r>
          </a:p>
          <a:p>
            <a:pPr lvl="1">
              <a:buClr>
                <a:srgbClr val="000000"/>
              </a:buClr>
              <a:buSzPct val="100000"/>
              <a:buFont typeface="Wingdings 3" panose="05040102010807070707" pitchFamily="18" charset="2"/>
              <a:buAutoNum type="arabicPeriod"/>
            </a:pPr>
            <a:r>
              <a:rPr lang="en-US" sz="1400" dirty="0"/>
              <a:t>Create a System Test Environment</a:t>
            </a:r>
          </a:p>
          <a:p>
            <a:pPr lvl="2"/>
            <a:r>
              <a:rPr lang="en-US" sz="1400" dirty="0"/>
              <a:t>RightMouse on the Group Node and select “Create System Test Environment-&gt;Interactive”</a:t>
            </a:r>
          </a:p>
          <a:p>
            <a:pPr lvl="1">
              <a:buClr>
                <a:srgbClr val="000000"/>
              </a:buClr>
              <a:buSzPct val="100000"/>
              <a:buFont typeface="Wingdings 3" panose="05040102010807070707" pitchFamily="18" charset="2"/>
              <a:buAutoNum type="arabicPeriod"/>
            </a:pPr>
            <a:r>
              <a:rPr lang="en-US" sz="1400" dirty="0"/>
              <a:t>Go through 4 Step Process</a:t>
            </a:r>
          </a:p>
          <a:p>
            <a:pPr lvl="2"/>
            <a:r>
              <a:rPr lang="en-US" sz="1400" dirty="0"/>
              <a:t>Step 1:  Choose Compiler (use Defaults)</a:t>
            </a:r>
          </a:p>
          <a:p>
            <a:pPr lvl="3"/>
            <a:r>
              <a:rPr lang="en-US" sz="1200" dirty="0"/>
              <a:t>Make sure the check box is selected on the C/C++ tab.</a:t>
            </a:r>
          </a:p>
          <a:p>
            <a:pPr lvl="2"/>
            <a:r>
              <a:rPr lang="en-US" sz="1400" dirty="0"/>
              <a:t>Step 2:  Name the Environment:  DINER_SYSTEM_TEST </a:t>
            </a:r>
          </a:p>
          <a:p>
            <a:pPr lvl="2"/>
            <a:r>
              <a:rPr lang="en-US" sz="1400" dirty="0"/>
              <a:t>Step 3:  Locate Source Files</a:t>
            </a:r>
          </a:p>
          <a:p>
            <a:pPr lvl="3"/>
            <a:r>
              <a:rPr lang="en-US" sz="1200" dirty="0"/>
              <a:t>On Base Directory select $(TRAINING_DIR) from the drop down </a:t>
            </a:r>
          </a:p>
          <a:p>
            <a:pPr lvl="3"/>
            <a:r>
              <a:rPr lang="en-US" sz="1200" dirty="0"/>
              <a:t>Click on Source Files folder</a:t>
            </a:r>
          </a:p>
          <a:p>
            <a:pPr lvl="3"/>
            <a:r>
              <a:rPr lang="en-US" sz="1200" dirty="0"/>
              <a:t>On Right, Select only </a:t>
            </a:r>
            <a:r>
              <a:rPr lang="en-US" sz="1200" dirty="0" err="1"/>
              <a:t>database.c</a:t>
            </a:r>
            <a:r>
              <a:rPr lang="en-US" sz="1200" dirty="0"/>
              <a:t>, </a:t>
            </a:r>
            <a:r>
              <a:rPr lang="en-US" sz="1200" dirty="0" err="1"/>
              <a:t>manager.c</a:t>
            </a:r>
            <a:r>
              <a:rPr lang="en-US" sz="1200" dirty="0"/>
              <a:t>, &amp; </a:t>
            </a:r>
            <a:r>
              <a:rPr lang="en-US" sz="1200" dirty="0" err="1"/>
              <a:t>manager_driver.c</a:t>
            </a:r>
            <a:endParaRPr lang="en-US" sz="1200" dirty="0"/>
          </a:p>
          <a:p>
            <a:pPr lvl="2"/>
            <a:r>
              <a:rPr lang="en-US" sz="1400" dirty="0"/>
              <a:t>Step 4:  Coverage Options (use Defaults)</a:t>
            </a:r>
          </a:p>
          <a:p>
            <a:pPr lvl="1">
              <a:buClr>
                <a:srgbClr val="000000"/>
              </a:buClr>
              <a:buSzPct val="100000"/>
              <a:buFont typeface="Wingdings 3" panose="05040102010807070707" pitchFamily="18" charset="2"/>
              <a:buAutoNum type="arabicPeriod"/>
            </a:pPr>
            <a:r>
              <a:rPr lang="en-US" sz="1400" dirty="0"/>
              <a:t>Select Build Button to Create the Environment</a:t>
            </a:r>
          </a:p>
        </p:txBody>
      </p:sp>
      <p:sp>
        <p:nvSpPr>
          <p:cNvPr id="5" name="Textplatzhalter 4">
            <a:extLst>
              <a:ext uri="{FF2B5EF4-FFF2-40B4-BE49-F238E27FC236}">
                <a16:creationId xmlns:a16="http://schemas.microsoft.com/office/drawing/2014/main" id="{C7974C8B-9074-4DAC-B3E8-13EC2EEA228F}"/>
              </a:ext>
            </a:extLst>
          </p:cNvPr>
          <p:cNvSpPr>
            <a:spLocks noGrp="1"/>
          </p:cNvSpPr>
          <p:nvPr>
            <p:ph type="body" sz="quarter" idx="12"/>
          </p:nvPr>
        </p:nvSpPr>
        <p:spPr/>
        <p:txBody>
          <a:bodyPr/>
          <a:lstStyle/>
          <a:p>
            <a:r>
              <a:rPr lang="en-US" dirty="0"/>
              <a:t>Creating a QA Environment</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423077921"/>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Instrument the Code</a:t>
            </a:r>
          </a:p>
          <a:p>
            <a:pPr lvl="2"/>
            <a:r>
              <a:rPr lang="en-US" dirty="0"/>
              <a:t>In the Environment View select all three files: </a:t>
            </a:r>
            <a:r>
              <a:rPr lang="en-US" dirty="0" err="1"/>
              <a:t>database.c</a:t>
            </a:r>
            <a:r>
              <a:rPr lang="en-US" dirty="0"/>
              <a:t>, </a:t>
            </a:r>
            <a:r>
              <a:rPr lang="en-US" dirty="0" err="1"/>
              <a:t>manager.c</a:t>
            </a:r>
            <a:r>
              <a:rPr lang="en-US" dirty="0"/>
              <a:t> and </a:t>
            </a:r>
            <a:r>
              <a:rPr lang="en-US" dirty="0" err="1"/>
              <a:t>manager_driver.c</a:t>
            </a:r>
            <a:endParaRPr lang="en-US" dirty="0"/>
          </a:p>
          <a:p>
            <a:pPr lvl="2"/>
            <a:r>
              <a:rPr lang="en-US" dirty="0"/>
              <a:t>Right click and select Instrument-&gt;</a:t>
            </a:r>
            <a:r>
              <a:rPr lang="en-US" dirty="0" err="1"/>
              <a:t>Statement+Branch</a:t>
            </a:r>
            <a:endParaRPr lang="en-US" dirty="0"/>
          </a:p>
          <a:p>
            <a:pPr lvl="2"/>
            <a:r>
              <a:rPr lang="en-US" dirty="0"/>
              <a:t>Close the Environment</a:t>
            </a:r>
          </a:p>
          <a:p>
            <a:pPr lvl="1">
              <a:buClr>
                <a:srgbClr val="000000"/>
              </a:buClr>
              <a:buSzPct val="100000"/>
              <a:buFont typeface="Wingdings 3" panose="05040102010807070707" pitchFamily="18" charset="2"/>
              <a:buAutoNum type="arabicPeriod"/>
            </a:pPr>
            <a:r>
              <a:rPr lang="en-US" dirty="0"/>
              <a:t>Append </a:t>
            </a:r>
            <a:r>
              <a:rPr lang="en-US" dirty="0" err="1"/>
              <a:t>c_cover_io.c</a:t>
            </a:r>
            <a:r>
              <a:rPr lang="en-US" dirty="0"/>
              <a:t> file to main</a:t>
            </a:r>
          </a:p>
          <a:p>
            <a:pPr lvl="2"/>
            <a:r>
              <a:rPr lang="en-US" dirty="0">
                <a:solidFill>
                  <a:prstClr val="black"/>
                </a:solidFill>
              </a:rPr>
              <a:t>Right click on </a:t>
            </a:r>
            <a:r>
              <a:rPr lang="en-US" dirty="0" err="1">
                <a:solidFill>
                  <a:prstClr val="black"/>
                </a:solidFill>
              </a:rPr>
              <a:t>manager_driver.c</a:t>
            </a:r>
            <a:r>
              <a:rPr lang="en-US" dirty="0">
                <a:solidFill>
                  <a:prstClr val="black"/>
                </a:solidFill>
              </a:rPr>
              <a:t> and select Append Cover IO</a:t>
            </a:r>
            <a:endParaRPr lang="en-US" dirty="0"/>
          </a:p>
        </p:txBody>
      </p:sp>
      <p:sp>
        <p:nvSpPr>
          <p:cNvPr id="5" name="Textplatzhalter 4">
            <a:extLst>
              <a:ext uri="{FF2B5EF4-FFF2-40B4-BE49-F238E27FC236}">
                <a16:creationId xmlns:a16="http://schemas.microsoft.com/office/drawing/2014/main" id="{DD95286A-2084-46FB-BCDD-D0E0CEE3DC0F}"/>
              </a:ext>
            </a:extLst>
          </p:cNvPr>
          <p:cNvSpPr>
            <a:spLocks noGrp="1"/>
          </p:cNvSpPr>
          <p:nvPr>
            <p:ph type="body" sz="quarter" idx="12"/>
          </p:nvPr>
        </p:nvSpPr>
        <p:spPr/>
        <p:txBody>
          <a:bodyPr/>
          <a:lstStyle/>
          <a:p>
            <a:r>
              <a:rPr lang="en-US" dirty="0"/>
              <a:t>Instrumenting the Code</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395601448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r>
              <a:rPr lang="en-US" dirty="0"/>
              <a:t>Now we will edit the QA Python Script so we can build from VectorCAST</a:t>
            </a:r>
          </a:p>
          <a:p>
            <a:pPr lvl="2">
              <a:buClr>
                <a:srgbClr val="000000"/>
              </a:buClr>
              <a:buSzPct val="100000"/>
              <a:buFont typeface="Wingdings 3" panose="05040102010807070707" pitchFamily="18" charset="2"/>
              <a:buAutoNum type="arabicPeriod"/>
            </a:pPr>
            <a:r>
              <a:rPr lang="en-US" dirty="0" err="1"/>
              <a:t>RightMouse</a:t>
            </a:r>
            <a:r>
              <a:rPr lang="en-US" dirty="0"/>
              <a:t> on the DINER_SYSTEM_TEST  environment in the Project View</a:t>
            </a:r>
          </a:p>
          <a:p>
            <a:pPr lvl="2">
              <a:buClr>
                <a:srgbClr val="000000"/>
              </a:buClr>
              <a:buSzPct val="100000"/>
              <a:buFont typeface="Wingdings 3" panose="05040102010807070707" pitchFamily="18" charset="2"/>
              <a:buAutoNum type="arabicPeriod"/>
            </a:pPr>
            <a:r>
              <a:rPr lang="en-US" dirty="0"/>
              <a:t>Select SystemTesting-&gt;EditScript</a:t>
            </a:r>
          </a:p>
          <a:p>
            <a:pPr lvl="2">
              <a:buClr>
                <a:srgbClr val="000000"/>
              </a:buClr>
              <a:buSzPct val="100000"/>
              <a:buFont typeface="Wingdings 3" panose="05040102010807070707" pitchFamily="18" charset="2"/>
              <a:buAutoNum type="arabicPeriod"/>
            </a:pPr>
            <a:r>
              <a:rPr lang="en-US" dirty="0"/>
              <a:t>This should bring up the “system_tests.py” Python Script in the Editor</a:t>
            </a:r>
          </a:p>
          <a:p>
            <a:pPr lvl="2">
              <a:buClr>
                <a:srgbClr val="000000"/>
              </a:buClr>
              <a:buSzPct val="100000"/>
              <a:buFont typeface="Wingdings 3" panose="05040102010807070707" pitchFamily="18" charset="2"/>
              <a:buAutoNum type="arabicPeriod"/>
            </a:pPr>
            <a:r>
              <a:rPr lang="en-US" dirty="0"/>
              <a:t>Search for “locationWhereWeRunMake” (should be around line 40)</a:t>
            </a:r>
          </a:p>
          <a:p>
            <a:pPr lvl="2">
              <a:buClr>
                <a:srgbClr val="000000"/>
              </a:buClr>
              <a:buSzPct val="100000"/>
              <a:buFont typeface="Wingdings 3" panose="05040102010807070707" pitchFamily="18" charset="2"/>
              <a:buAutoNum type="arabicPeriod"/>
            </a:pPr>
            <a:r>
              <a:rPr lang="en-US" dirty="0"/>
              <a:t>Enter ‘c:/VCAST/Training/SourceFiles’ within the single quotes</a:t>
            </a:r>
          </a:p>
          <a:p>
            <a:pPr lvl="3"/>
            <a:r>
              <a:rPr lang="en-US" dirty="0"/>
              <a:t>If your path is different for SourceFiles, use your path</a:t>
            </a:r>
          </a:p>
          <a:p>
            <a:pPr lvl="2">
              <a:buClr>
                <a:srgbClr val="000000"/>
              </a:buClr>
              <a:buSzPct val="100000"/>
              <a:buFont typeface="Wingdings 3" panose="05040102010807070707" pitchFamily="18" charset="2"/>
              <a:buAutoNum type="arabicPeriod"/>
            </a:pPr>
            <a:r>
              <a:rPr lang="en-US" dirty="0"/>
              <a:t>Now find “</a:t>
            </a:r>
            <a:r>
              <a:rPr lang="en-US" dirty="0" err="1"/>
              <a:t>topLevelMakeCommand</a:t>
            </a:r>
            <a:r>
              <a:rPr lang="en-US" dirty="0"/>
              <a:t>: (down a few lines)</a:t>
            </a:r>
          </a:p>
          <a:p>
            <a:pPr lvl="2">
              <a:buClr>
                <a:srgbClr val="000000"/>
              </a:buClr>
              <a:buSzPct val="100000"/>
              <a:buFont typeface="Wingdings 3" panose="05040102010807070707" pitchFamily="18" charset="2"/>
              <a:buAutoNum type="arabicPeriod"/>
            </a:pPr>
            <a:r>
              <a:rPr lang="en-US" dirty="0"/>
              <a:t>Enter ‘bld_cover.bat’</a:t>
            </a:r>
          </a:p>
          <a:p>
            <a:pPr lvl="2">
              <a:buClr>
                <a:srgbClr val="000000"/>
              </a:buClr>
              <a:buSzPct val="100000"/>
              <a:buFont typeface="Wingdings 3" panose="05040102010807070707" pitchFamily="18" charset="2"/>
              <a:buAutoNum type="arabicPeriod"/>
            </a:pPr>
            <a:r>
              <a:rPr lang="en-US" dirty="0"/>
              <a:t>Save your changes and close the editor window</a:t>
            </a:r>
          </a:p>
          <a:p>
            <a:pPr lvl="2">
              <a:buClr>
                <a:srgbClr val="000000"/>
              </a:buClr>
              <a:buSzPct val="100000"/>
              <a:buFont typeface="Wingdings 3" panose="05040102010807070707" pitchFamily="18" charset="2"/>
              <a:buAutoNum type="arabicPeriod"/>
            </a:pPr>
            <a:r>
              <a:rPr lang="en-US" dirty="0" err="1"/>
              <a:t>RightMouse</a:t>
            </a:r>
            <a:r>
              <a:rPr lang="en-US" dirty="0"/>
              <a:t> on the DINER_SYSTEM_TEST  environment and select “build”</a:t>
            </a:r>
          </a:p>
        </p:txBody>
      </p:sp>
      <p:sp>
        <p:nvSpPr>
          <p:cNvPr id="5" name="Textplatzhalter 4">
            <a:extLst>
              <a:ext uri="{FF2B5EF4-FFF2-40B4-BE49-F238E27FC236}">
                <a16:creationId xmlns:a16="http://schemas.microsoft.com/office/drawing/2014/main" id="{83AC3460-C295-4EE5-BCB9-980BAD6A69A6}"/>
              </a:ext>
            </a:extLst>
          </p:cNvPr>
          <p:cNvSpPr>
            <a:spLocks noGrp="1"/>
          </p:cNvSpPr>
          <p:nvPr>
            <p:ph type="body" sz="quarter" idx="12"/>
          </p:nvPr>
        </p:nvSpPr>
        <p:spPr/>
        <p:txBody>
          <a:bodyPr/>
          <a:lstStyle/>
          <a:p>
            <a:r>
              <a:rPr lang="en-US" dirty="0"/>
              <a:t>Using Python to do the Build</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351633726"/>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From the VectorCAST Shell, Run the Executable</a:t>
            </a:r>
          </a:p>
          <a:p>
            <a:pPr lvl="2"/>
            <a:r>
              <a:rPr lang="en-US" dirty="0"/>
              <a:t>(Select Shell Icon on the toolbar or Tools-&gt;Custom Tools-&gt;</a:t>
            </a:r>
            <a:r>
              <a:rPr lang="en-US" dirty="0" err="1"/>
              <a:t>CommandPrompt</a:t>
            </a:r>
            <a:endParaRPr lang="en-US" dirty="0"/>
          </a:p>
          <a:p>
            <a:pPr lvl="2"/>
            <a:r>
              <a:rPr lang="en-US" dirty="0"/>
              <a:t>cd ..\</a:t>
            </a:r>
            <a:r>
              <a:rPr lang="en-US" dirty="0" err="1"/>
              <a:t>SourceFiles</a:t>
            </a:r>
            <a:endParaRPr lang="en-US" dirty="0"/>
          </a:p>
          <a:p>
            <a:pPr lvl="2"/>
            <a:r>
              <a:rPr lang="en-US" dirty="0"/>
              <a:t>diner.exe</a:t>
            </a:r>
          </a:p>
          <a:p>
            <a:pPr lvl="2"/>
            <a:r>
              <a:rPr lang="en-US" dirty="0"/>
              <a:t>Pick any options you want &amp; then quit out of the executable</a:t>
            </a:r>
          </a:p>
          <a:p>
            <a:pPr lvl="1">
              <a:buClr>
                <a:srgbClr val="000000"/>
              </a:buClr>
              <a:buSzPct val="100000"/>
              <a:buFont typeface="Wingdings 3" panose="05040102010807070707" pitchFamily="18" charset="2"/>
              <a:buAutoNum type="arabicPeriod"/>
            </a:pPr>
            <a:r>
              <a:rPr lang="en-US" dirty="0"/>
              <a:t>Open the QA Environment by double clicking on DINER_SYSTEM_TEST </a:t>
            </a:r>
          </a:p>
          <a:p>
            <a:pPr lvl="1">
              <a:buClr>
                <a:srgbClr val="000000"/>
              </a:buClr>
              <a:buSzPct val="100000"/>
              <a:buFont typeface="Wingdings 3" panose="05040102010807070707" pitchFamily="18" charset="2"/>
              <a:buAutoNum type="arabicPeriod"/>
            </a:pPr>
            <a:r>
              <a:rPr lang="en-US" dirty="0"/>
              <a:t>View Coverage Data</a:t>
            </a:r>
          </a:p>
          <a:p>
            <a:pPr lvl="2"/>
            <a:r>
              <a:rPr lang="en-US" dirty="0"/>
              <a:t>Environment-&gt;</a:t>
            </a:r>
            <a:r>
              <a:rPr lang="en-US" dirty="0" err="1"/>
              <a:t>AddTestResults</a:t>
            </a:r>
            <a:endParaRPr lang="en-US" dirty="0"/>
          </a:p>
          <a:p>
            <a:pPr lvl="2"/>
            <a:r>
              <a:rPr lang="en-US" dirty="0"/>
              <a:t>Browse to TESTINSS.DAT (in </a:t>
            </a:r>
            <a:r>
              <a:rPr lang="en-US" dirty="0" err="1"/>
              <a:t>SourceFiles</a:t>
            </a:r>
            <a:r>
              <a:rPr lang="en-US" dirty="0"/>
              <a:t>) and Open</a:t>
            </a:r>
          </a:p>
          <a:p>
            <a:pPr lvl="2"/>
            <a:r>
              <a:rPr lang="en-US" dirty="0"/>
              <a:t>Give an appropriate name that corresponds to the test and select “OK”</a:t>
            </a:r>
          </a:p>
          <a:p>
            <a:pPr lvl="2"/>
            <a:r>
              <a:rPr lang="en-US" dirty="0"/>
              <a:t>View the coverage for “</a:t>
            </a:r>
            <a:r>
              <a:rPr lang="en-US" dirty="0" err="1"/>
              <a:t>manager.c</a:t>
            </a:r>
            <a:r>
              <a:rPr lang="en-US" dirty="0"/>
              <a:t>” and make sure it correlates to your test</a:t>
            </a:r>
          </a:p>
          <a:p>
            <a:pPr lvl="3"/>
            <a:r>
              <a:rPr lang="en-US" dirty="0"/>
              <a:t>You may need to select the check box next to your imported “Test Results” in the lower pane.</a:t>
            </a:r>
          </a:p>
          <a:p>
            <a:pPr lvl="1">
              <a:buClr>
                <a:srgbClr val="000000"/>
              </a:buClr>
              <a:buSzPct val="100000"/>
              <a:buFont typeface="Wingdings 3" panose="05040102010807070707" pitchFamily="18" charset="2"/>
              <a:buAutoNum type="arabicPeriod"/>
            </a:pPr>
            <a:r>
              <a:rPr lang="en-US" dirty="0"/>
              <a:t>Run Additional Tests to Get Familiar with the Process</a:t>
            </a:r>
          </a:p>
          <a:p>
            <a:pPr marL="252000" lvl="2" indent="0">
              <a:buNone/>
            </a:pPr>
            <a:endParaRPr lang="en-US" dirty="0"/>
          </a:p>
        </p:txBody>
      </p:sp>
      <p:sp>
        <p:nvSpPr>
          <p:cNvPr id="5" name="Textplatzhalter 4">
            <a:extLst>
              <a:ext uri="{FF2B5EF4-FFF2-40B4-BE49-F238E27FC236}">
                <a16:creationId xmlns:a16="http://schemas.microsoft.com/office/drawing/2014/main" id="{DD95286A-2084-46FB-BCDD-D0E0CEE3DC0F}"/>
              </a:ext>
            </a:extLst>
          </p:cNvPr>
          <p:cNvSpPr>
            <a:spLocks noGrp="1"/>
          </p:cNvSpPr>
          <p:nvPr>
            <p:ph type="body" sz="quarter" idx="12"/>
          </p:nvPr>
        </p:nvSpPr>
        <p:spPr/>
        <p:txBody>
          <a:bodyPr/>
          <a:lstStyle/>
          <a:p>
            <a:r>
              <a:rPr lang="en-US" dirty="0"/>
              <a:t>Viewing the results</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336019422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marL="0" lvl="1" indent="0">
              <a:buClr>
                <a:srgbClr val="000000"/>
              </a:buClr>
              <a:buSzPct val="100000"/>
              <a:buNone/>
            </a:pPr>
            <a:r>
              <a:rPr lang="en-US" dirty="0"/>
              <a:t>The prior tests required human interaction, which is not </a:t>
            </a:r>
            <a:r>
              <a:rPr lang="en-US" dirty="0" err="1"/>
              <a:t>regressionable</a:t>
            </a:r>
            <a:r>
              <a:rPr lang="en-US" dirty="0"/>
              <a:t>.  If possible, it’s good to make the tests scriptable.  With the “diner.exe” executable, you can do so by capturing the user input to a file.</a:t>
            </a:r>
          </a:p>
          <a:p>
            <a:pPr lvl="2"/>
            <a:r>
              <a:rPr lang="en-US" dirty="0"/>
              <a:t>Look at the *.</a:t>
            </a:r>
            <a:r>
              <a:rPr lang="en-US" dirty="0" err="1"/>
              <a:t>SysTst</a:t>
            </a:r>
            <a:r>
              <a:rPr lang="en-US" dirty="0"/>
              <a:t> files in ..\</a:t>
            </a:r>
            <a:r>
              <a:rPr lang="en-US" dirty="0" err="1"/>
              <a:t>SourceFiles</a:t>
            </a:r>
            <a:endParaRPr lang="en-US" dirty="0"/>
          </a:p>
          <a:p>
            <a:pPr lvl="2"/>
            <a:r>
              <a:rPr lang="en-US" dirty="0"/>
              <a:t>From the VectorCAST Shell, run Diner.exe with one of the System Test Files, e.g.:</a:t>
            </a:r>
          </a:p>
          <a:p>
            <a:pPr lvl="3"/>
            <a:r>
              <a:rPr lang="en-US" dirty="0"/>
              <a:t>diner </a:t>
            </a:r>
            <a:r>
              <a:rPr lang="en-US" dirty="0" err="1"/>
              <a:t>Pie.SysTst</a:t>
            </a:r>
            <a:endParaRPr lang="en-US" dirty="0"/>
          </a:p>
          <a:p>
            <a:pPr lvl="2"/>
            <a:r>
              <a:rPr lang="en-US" dirty="0"/>
              <a:t>This should create a new TESTINSS.DAT file, just like the interactive tests</a:t>
            </a:r>
          </a:p>
          <a:p>
            <a:pPr lvl="2"/>
            <a:r>
              <a:rPr lang="en-US" dirty="0"/>
              <a:t>Import this new TESTINSS.DAT (similar to the previous page)</a:t>
            </a:r>
          </a:p>
          <a:p>
            <a:pPr lvl="2"/>
            <a:r>
              <a:rPr lang="en-US" dirty="0"/>
              <a:t>Verify the Coverage results for this test</a:t>
            </a:r>
          </a:p>
          <a:p>
            <a:pPr marL="252000" lvl="2" indent="0">
              <a:buNone/>
            </a:pPr>
            <a:endParaRPr lang="en-US" dirty="0"/>
          </a:p>
        </p:txBody>
      </p:sp>
      <p:sp>
        <p:nvSpPr>
          <p:cNvPr id="5" name="Textplatzhalter 4">
            <a:extLst>
              <a:ext uri="{FF2B5EF4-FFF2-40B4-BE49-F238E27FC236}">
                <a16:creationId xmlns:a16="http://schemas.microsoft.com/office/drawing/2014/main" id="{DD95286A-2084-46FB-BCDD-D0E0CEE3DC0F}"/>
              </a:ext>
            </a:extLst>
          </p:cNvPr>
          <p:cNvSpPr>
            <a:spLocks noGrp="1"/>
          </p:cNvSpPr>
          <p:nvPr>
            <p:ph type="body" sz="quarter" idx="12"/>
          </p:nvPr>
        </p:nvSpPr>
        <p:spPr/>
        <p:txBody>
          <a:bodyPr/>
          <a:lstStyle/>
          <a:p>
            <a:r>
              <a:rPr lang="en-US" dirty="0"/>
              <a:t>Scripting System Tests</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064916786"/>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None/>
            </a:pPr>
            <a:r>
              <a:rPr lang="en-US" dirty="0"/>
              <a:t>Since the tests can now be scripted, we will add them to the QA Python Script so that everything can be done from VectorCAST/QA.</a:t>
            </a:r>
          </a:p>
          <a:p>
            <a:pPr marL="0" lvl="1" indent="0">
              <a:buNone/>
            </a:pPr>
            <a:endParaRPr lang="en-US" dirty="0"/>
          </a:p>
          <a:p>
            <a:pPr lvl="2">
              <a:buClr>
                <a:srgbClr val="000000"/>
              </a:buClr>
              <a:buSzPct val="100000"/>
              <a:buFont typeface="Wingdings 3" panose="05040102010807070707" pitchFamily="18" charset="2"/>
              <a:buAutoNum type="arabicPeriod"/>
            </a:pPr>
            <a:r>
              <a:rPr lang="en-US" dirty="0"/>
              <a:t>Close the environment (File-&gt;</a:t>
            </a:r>
            <a:r>
              <a:rPr lang="en-US" dirty="0" err="1"/>
              <a:t>CloseEnvironment</a:t>
            </a:r>
            <a:r>
              <a:rPr lang="en-US" dirty="0"/>
              <a:t>)</a:t>
            </a:r>
          </a:p>
          <a:p>
            <a:pPr lvl="2">
              <a:buClr>
                <a:srgbClr val="000000"/>
              </a:buClr>
              <a:buSzPct val="100000"/>
              <a:buFont typeface="Wingdings 3" panose="05040102010807070707" pitchFamily="18" charset="2"/>
              <a:buAutoNum type="arabicPeriod"/>
            </a:pPr>
            <a:r>
              <a:rPr lang="en-US" dirty="0" err="1"/>
              <a:t>RightMouse</a:t>
            </a:r>
            <a:r>
              <a:rPr lang="en-US" dirty="0"/>
              <a:t> on DINER_SYSTEM_TEST  in the Project View</a:t>
            </a:r>
          </a:p>
          <a:p>
            <a:pPr lvl="2">
              <a:buClr>
                <a:srgbClr val="000000"/>
              </a:buClr>
              <a:buSzPct val="100000"/>
              <a:buFont typeface="Wingdings 3" panose="05040102010807070707" pitchFamily="18" charset="2"/>
              <a:buAutoNum type="arabicPeriod"/>
            </a:pPr>
            <a:r>
              <a:rPr lang="en-US" dirty="0"/>
              <a:t>Select </a:t>
            </a:r>
            <a:r>
              <a:rPr lang="en-US" dirty="0" err="1"/>
              <a:t>SystemTesting</a:t>
            </a:r>
            <a:r>
              <a:rPr lang="en-US" dirty="0"/>
              <a:t>-&gt;</a:t>
            </a:r>
            <a:r>
              <a:rPr lang="en-US" dirty="0" err="1"/>
              <a:t>EditScript</a:t>
            </a:r>
            <a:endParaRPr lang="en-US" dirty="0"/>
          </a:p>
          <a:p>
            <a:pPr lvl="2">
              <a:buClr>
                <a:srgbClr val="000000"/>
              </a:buClr>
              <a:buSzPct val="100000"/>
              <a:buFont typeface="Wingdings 3" panose="05040102010807070707" pitchFamily="18" charset="2"/>
              <a:buAutoNum type="arabicPeriod"/>
            </a:pPr>
            <a:r>
              <a:rPr lang="en-US" dirty="0"/>
              <a:t>This will bring up “system_tests.py” Script in the Editor</a:t>
            </a:r>
          </a:p>
          <a:p>
            <a:pPr lvl="2">
              <a:buClr>
                <a:srgbClr val="000000"/>
              </a:buClr>
              <a:buSzPct val="100000"/>
              <a:buFont typeface="Wingdings 3" panose="05040102010807070707" pitchFamily="18" charset="2"/>
              <a:buAutoNum type="arabicPeriod"/>
            </a:pPr>
            <a:r>
              <a:rPr lang="en-US" dirty="0"/>
              <a:t>Search for “</a:t>
            </a:r>
            <a:r>
              <a:rPr lang="en-US" dirty="0" err="1"/>
              <a:t>locationWhereWeRunTests</a:t>
            </a:r>
            <a:r>
              <a:rPr lang="en-US" dirty="0"/>
              <a:t>” (around line 48) and set it to ‘c:/VCAST/Training/</a:t>
            </a:r>
            <a:r>
              <a:rPr lang="en-US" dirty="0" err="1"/>
              <a:t>SourceFiles</a:t>
            </a:r>
            <a:r>
              <a:rPr lang="en-US" dirty="0"/>
              <a:t>’</a:t>
            </a:r>
          </a:p>
          <a:p>
            <a:pPr lvl="2">
              <a:buClr>
                <a:srgbClr val="000000"/>
              </a:buClr>
              <a:buSzPct val="100000"/>
              <a:buFont typeface="Wingdings 3" panose="05040102010807070707" pitchFamily="18" charset="2"/>
              <a:buAutoNum type="arabicPeriod"/>
            </a:pPr>
            <a:r>
              <a:rPr lang="en-US" dirty="0"/>
              <a:t>Now find “</a:t>
            </a:r>
            <a:r>
              <a:rPr lang="en-US" dirty="0" err="1"/>
              <a:t>nameOfTestExecutable</a:t>
            </a:r>
            <a:r>
              <a:rPr lang="en-US" dirty="0"/>
              <a:t>” (down a couple lines)</a:t>
            </a:r>
          </a:p>
          <a:p>
            <a:pPr lvl="2">
              <a:buClr>
                <a:srgbClr val="000000"/>
              </a:buClr>
              <a:buSzPct val="100000"/>
              <a:buFont typeface="Wingdings 3" panose="05040102010807070707" pitchFamily="18" charset="2"/>
              <a:buAutoNum type="arabicPeriod"/>
            </a:pPr>
            <a:r>
              <a:rPr lang="en-US" dirty="0"/>
              <a:t>Enter ‘./diner.exe’</a:t>
            </a:r>
          </a:p>
          <a:p>
            <a:pPr lvl="2">
              <a:buClr>
                <a:srgbClr val="000000"/>
              </a:buClr>
              <a:buSzPct val="100000"/>
              <a:buFont typeface="Wingdings 3" panose="05040102010807070707" pitchFamily="18" charset="2"/>
              <a:buAutoNum type="arabicPeriod"/>
            </a:pPr>
            <a:r>
              <a:rPr lang="en-US" dirty="0"/>
              <a:t>Down a few lines you’ll see “</a:t>
            </a:r>
            <a:r>
              <a:rPr lang="en-US" dirty="0" err="1"/>
              <a:t>masterListOfTestCases</a:t>
            </a:r>
            <a:r>
              <a:rPr lang="en-US" dirty="0"/>
              <a:t>” Add in some test cases to the list, </a:t>
            </a:r>
            <a:r>
              <a:rPr lang="en-US" dirty="0" err="1"/>
              <a:t>e.g</a:t>
            </a:r>
            <a:r>
              <a:rPr lang="en-US" dirty="0"/>
              <a:t>:</a:t>
            </a:r>
            <a:br>
              <a:rPr lang="en-US" dirty="0"/>
            </a:br>
            <a:br>
              <a:rPr lang="en-US" dirty="0"/>
            </a:br>
            <a:r>
              <a:rPr lang="en-US" dirty="0" err="1"/>
              <a:t>self.masterListOfTestCases</a:t>
            </a:r>
            <a:r>
              <a:rPr lang="en-US" dirty="0"/>
              <a:t> =	[</a:t>
            </a:r>
            <a:r>
              <a:rPr lang="en-US" dirty="0" err="1"/>
              <a:t>TestCase</a:t>
            </a:r>
            <a:r>
              <a:rPr lang="en-US" dirty="0"/>
              <a:t>("</a:t>
            </a:r>
            <a:r>
              <a:rPr lang="en-US" dirty="0" err="1"/>
              <a:t>Pie.SysTst</a:t>
            </a:r>
            <a:r>
              <a:rPr lang="en-US" dirty="0"/>
              <a:t>"),</a:t>
            </a:r>
            <a:br>
              <a:rPr lang="en-US" dirty="0"/>
            </a:br>
            <a:r>
              <a:rPr lang="en-US" dirty="0"/>
              <a:t>				</a:t>
            </a:r>
            <a:r>
              <a:rPr lang="en-US" dirty="0" err="1"/>
              <a:t>TestCase</a:t>
            </a:r>
            <a:r>
              <a:rPr lang="en-US" dirty="0"/>
              <a:t>("</a:t>
            </a:r>
            <a:r>
              <a:rPr lang="en-US" dirty="0" err="1"/>
              <a:t>Cake.SysTst</a:t>
            </a:r>
            <a:r>
              <a:rPr lang="en-US" dirty="0"/>
              <a:t>"), </a:t>
            </a:r>
            <a:br>
              <a:rPr lang="en-US" dirty="0"/>
            </a:br>
            <a:r>
              <a:rPr lang="en-US" dirty="0"/>
              <a:t>				</a:t>
            </a:r>
            <a:r>
              <a:rPr lang="en-US" dirty="0" err="1"/>
              <a:t>TestCase</a:t>
            </a:r>
            <a:r>
              <a:rPr lang="en-US" dirty="0"/>
              <a:t>("</a:t>
            </a:r>
            <a:r>
              <a:rPr lang="en-US" dirty="0" err="1"/>
              <a:t>LargeOrder.SysTst</a:t>
            </a:r>
            <a:r>
              <a:rPr lang="en-US" dirty="0"/>
              <a:t>")]</a:t>
            </a:r>
          </a:p>
          <a:p>
            <a:pPr lvl="2">
              <a:buClr>
                <a:srgbClr val="000000"/>
              </a:buClr>
              <a:buSzPct val="100000"/>
              <a:buFont typeface="Wingdings 3" panose="05040102010807070707" pitchFamily="18" charset="2"/>
              <a:buAutoNum type="arabicPeriod"/>
            </a:pPr>
            <a:r>
              <a:rPr lang="en-US" dirty="0"/>
              <a:t>Save the changes to the Python Script</a:t>
            </a:r>
          </a:p>
          <a:p>
            <a:pPr lvl="1">
              <a:buFont typeface="Wingdings" panose="05000000000000000000" pitchFamily="2" charset="2"/>
              <a:buChar char="Ø"/>
            </a:pPr>
            <a:endParaRPr lang="en-US" dirty="0"/>
          </a:p>
        </p:txBody>
      </p:sp>
      <p:sp>
        <p:nvSpPr>
          <p:cNvPr id="5" name="Textplatzhalter 4">
            <a:extLst>
              <a:ext uri="{FF2B5EF4-FFF2-40B4-BE49-F238E27FC236}">
                <a16:creationId xmlns:a16="http://schemas.microsoft.com/office/drawing/2014/main" id="{FD521EE0-2983-4B3F-9DDB-07BA02677969}"/>
              </a:ext>
            </a:extLst>
          </p:cNvPr>
          <p:cNvSpPr>
            <a:spLocks noGrp="1"/>
          </p:cNvSpPr>
          <p:nvPr>
            <p:ph type="body" sz="quarter" idx="12"/>
          </p:nvPr>
        </p:nvSpPr>
        <p:spPr/>
        <p:txBody>
          <a:bodyPr/>
          <a:lstStyle/>
          <a:p>
            <a:r>
              <a:rPr lang="en-US" dirty="0"/>
              <a:t>Executing the Tests from VectorCAST</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413909716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Select DINER_SYSTEM_TEST  in the VectorCAST Project Tree</a:t>
            </a:r>
          </a:p>
          <a:p>
            <a:pPr lvl="1">
              <a:buClr>
                <a:srgbClr val="000000"/>
              </a:buClr>
              <a:buSzPct val="100000"/>
              <a:buFont typeface="Wingdings 3" panose="05040102010807070707" pitchFamily="18" charset="2"/>
              <a:buAutoNum type="arabicPeriod"/>
            </a:pPr>
            <a:r>
              <a:rPr lang="en-US" dirty="0"/>
              <a:t>RightMouse-&gt;Build/Execute</a:t>
            </a:r>
          </a:p>
          <a:p>
            <a:pPr lvl="1">
              <a:buClr>
                <a:srgbClr val="000000"/>
              </a:buClr>
              <a:buSzPct val="100000"/>
              <a:buFont typeface="Wingdings 3" panose="05040102010807070707" pitchFamily="18" charset="2"/>
              <a:buAutoNum type="arabicPeriod"/>
            </a:pPr>
            <a:r>
              <a:rPr lang="en-US" dirty="0"/>
              <a:t>Open the Jobs window to see how the system tests were built &amp; run</a:t>
            </a:r>
          </a:p>
          <a:p>
            <a:pPr lvl="1">
              <a:buClr>
                <a:srgbClr val="000000"/>
              </a:buClr>
              <a:buSzPct val="100000"/>
              <a:buFont typeface="Wingdings 3" panose="05040102010807070707" pitchFamily="18" charset="2"/>
              <a:buAutoNum type="arabicPeriod"/>
            </a:pPr>
            <a:r>
              <a:rPr lang="en-US" dirty="0"/>
              <a:t>Open up DINER_SYSTEM_TEST </a:t>
            </a:r>
          </a:p>
          <a:p>
            <a:pPr lvl="1">
              <a:buClr>
                <a:srgbClr val="000000"/>
              </a:buClr>
              <a:buSzPct val="100000"/>
              <a:buFont typeface="Wingdings 3" panose="05040102010807070707" pitchFamily="18" charset="2"/>
              <a:buAutoNum type="arabicPeriod"/>
            </a:pPr>
            <a:r>
              <a:rPr lang="en-US" dirty="0"/>
              <a:t>Verify the results match your system tests</a:t>
            </a:r>
          </a:p>
        </p:txBody>
      </p:sp>
      <p:sp>
        <p:nvSpPr>
          <p:cNvPr id="5" name="Textplatzhalter 4">
            <a:extLst>
              <a:ext uri="{FF2B5EF4-FFF2-40B4-BE49-F238E27FC236}">
                <a16:creationId xmlns:a16="http://schemas.microsoft.com/office/drawing/2014/main" id="{3DC3F0B1-F3B9-4726-B156-7B57018495E3}"/>
              </a:ext>
            </a:extLst>
          </p:cNvPr>
          <p:cNvSpPr>
            <a:spLocks noGrp="1"/>
          </p:cNvSpPr>
          <p:nvPr>
            <p:ph type="body" sz="quarter" idx="12"/>
          </p:nvPr>
        </p:nvSpPr>
        <p:spPr/>
        <p:txBody>
          <a:bodyPr/>
          <a:lstStyle/>
          <a:p>
            <a:r>
              <a:rPr lang="en-US" dirty="0"/>
              <a:t>Controlling what System Tests to Run</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8570403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What is Regression Testing?</a:t>
            </a:r>
          </a:p>
          <a:p>
            <a:pPr lvl="1"/>
            <a:r>
              <a:rPr lang="en-GB" dirty="0"/>
              <a:t>Why is Regression Testing Important?</a:t>
            </a:r>
          </a:p>
          <a:p>
            <a:pPr lvl="1"/>
            <a:r>
              <a:rPr lang="en-GB" dirty="0"/>
              <a:t>How does VectorCAST support Regression Testing?</a:t>
            </a:r>
          </a:p>
          <a:p>
            <a:pPr lvl="1"/>
            <a:r>
              <a:rPr lang="en-US" dirty="0"/>
              <a:t>What Files Need to be Configuration Managed?</a:t>
            </a:r>
          </a:p>
          <a:p>
            <a:pPr lvl="1"/>
            <a:r>
              <a:rPr lang="en-GB" dirty="0"/>
              <a:t>Introduction to the VectorCAST Command Line</a:t>
            </a:r>
          </a:p>
          <a:p>
            <a:pPr lvl="1"/>
            <a:r>
              <a:rPr lang="en-GB" dirty="0"/>
              <a:t>Creating regression Scripts</a:t>
            </a:r>
            <a:endParaRPr lang="en-US" dirty="0"/>
          </a:p>
          <a:p>
            <a:pPr lvl="1"/>
            <a:r>
              <a:rPr lang="en-GB" dirty="0"/>
              <a:t>Using Regression Scripts</a:t>
            </a:r>
            <a:endParaRPr lang="en-US" dirty="0"/>
          </a:p>
          <a:p>
            <a:pPr lvl="1"/>
            <a:r>
              <a:rPr lang="en-GB" dirty="0"/>
              <a:t>Test Scripting Overview</a:t>
            </a:r>
            <a:endParaRPr lang="en-US" dirty="0"/>
          </a:p>
          <a:p>
            <a:pPr lvl="1"/>
            <a:r>
              <a:rPr lang="en-GB" dirty="0"/>
              <a:t>Hand Editing a Test Script</a:t>
            </a:r>
            <a:endParaRPr lang="en-US" dirty="0"/>
          </a:p>
          <a:p>
            <a:pPr lvl="1"/>
            <a:r>
              <a:rPr lang="en-US" dirty="0"/>
              <a:t>Strict Test Script Importing</a:t>
            </a:r>
          </a:p>
          <a:p>
            <a:pPr lvl="1"/>
            <a:endParaRPr lang="en-GB" dirty="0"/>
          </a:p>
        </p:txBody>
      </p:sp>
      <p:sp>
        <p:nvSpPr>
          <p:cNvPr id="2" name="Textplatzhalter 1">
            <a:extLst>
              <a:ext uri="{FF2B5EF4-FFF2-40B4-BE49-F238E27FC236}">
                <a16:creationId xmlns:a16="http://schemas.microsoft.com/office/drawing/2014/main" id="{49FE95CB-2107-4D0D-9BC9-8A0D99884F1F}"/>
              </a:ext>
            </a:extLst>
          </p:cNvPr>
          <p:cNvSpPr>
            <a:spLocks noGrp="1"/>
          </p:cNvSpPr>
          <p:nvPr>
            <p:ph type="body" sz="quarter" idx="12"/>
          </p:nvPr>
        </p:nvSpPr>
        <p:spPr/>
        <p:txBody>
          <a:bodyPr/>
          <a:lstStyle/>
          <a:p>
            <a:r>
              <a:rPr lang="en-US" dirty="0"/>
              <a:t>Regression Testing Topics</a:t>
            </a:r>
          </a:p>
        </p:txBody>
      </p:sp>
      <p:sp>
        <p:nvSpPr>
          <p:cNvPr id="3" name="Title 2"/>
          <p:cNvSpPr>
            <a:spLocks noGrp="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33579279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Close the DINER_SYSTEM_TEST  Environment</a:t>
            </a:r>
          </a:p>
          <a:p>
            <a:pPr lvl="1"/>
            <a:r>
              <a:rPr lang="en-US" dirty="0"/>
              <a:t>Open up a Unit Test Environment for “manager.c” (e.g. MGR_UT1)</a:t>
            </a:r>
          </a:p>
          <a:p>
            <a:pPr lvl="1"/>
            <a:r>
              <a:rPr lang="en-US" dirty="0"/>
              <a:t>Make sure Coverage is set to Statement+Branch</a:t>
            </a:r>
          </a:p>
          <a:p>
            <a:pPr lvl="1"/>
            <a:r>
              <a:rPr lang="en-US" dirty="0"/>
              <a:t>Import the System Test Results</a:t>
            </a:r>
          </a:p>
          <a:p>
            <a:pPr lvl="2"/>
            <a:r>
              <a:rPr lang="en-US" dirty="0"/>
              <a:t>Coverage-&gt;ImportResultsFromEnvironment</a:t>
            </a:r>
          </a:p>
          <a:p>
            <a:pPr lvl="2"/>
            <a:r>
              <a:rPr lang="en-US" dirty="0"/>
              <a:t>Traverse to c:\VCAST\Training\MinGW_WorkDir\vcast_qa\DINER_SYSTEM_TEST .vcp</a:t>
            </a:r>
          </a:p>
          <a:p>
            <a:pPr lvl="2"/>
            <a:r>
              <a:rPr lang="en-US" dirty="0"/>
              <a:t>Select all the results</a:t>
            </a:r>
          </a:p>
          <a:p>
            <a:pPr lvl="2"/>
            <a:r>
              <a:rPr lang="en-US" dirty="0"/>
              <a:t>Expand the Imported Results Node and select all check boxes</a:t>
            </a:r>
          </a:p>
          <a:p>
            <a:pPr lvl="1"/>
            <a:r>
              <a:rPr lang="en-US" dirty="0"/>
              <a:t>Write additional Unit Tests to try and get 100% coverage on </a:t>
            </a:r>
            <a:r>
              <a:rPr lang="en-US"/>
              <a:t>this file</a:t>
            </a:r>
            <a:endParaRPr lang="en-US" dirty="0"/>
          </a:p>
        </p:txBody>
      </p:sp>
      <p:sp>
        <p:nvSpPr>
          <p:cNvPr id="5" name="Textplatzhalter 4">
            <a:extLst>
              <a:ext uri="{FF2B5EF4-FFF2-40B4-BE49-F238E27FC236}">
                <a16:creationId xmlns:a16="http://schemas.microsoft.com/office/drawing/2014/main" id="{597EB6A5-8486-419B-BF9A-328CFAAC977D}"/>
              </a:ext>
            </a:extLst>
          </p:cNvPr>
          <p:cNvSpPr>
            <a:spLocks noGrp="1"/>
          </p:cNvSpPr>
          <p:nvPr>
            <p:ph type="body" sz="quarter" idx="12"/>
          </p:nvPr>
        </p:nvSpPr>
        <p:spPr/>
        <p:txBody>
          <a:bodyPr/>
          <a:lstStyle/>
          <a:p>
            <a:r>
              <a:rPr lang="en-US" dirty="0"/>
              <a:t>Integrating System &amp; Unit Testing Results</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755724761"/>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Advanced User Code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399D626-2DD2-4370-9CB2-BA05E600EB1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11DAD00-3349-4B7D-9EB5-145EA5A2D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197860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A502B2AA-A7F5-49E9-AC0D-DDEB0AD380BB}"/>
              </a:ext>
            </a:extLst>
          </p:cNvPr>
          <p:cNvSpPr>
            <a:spLocks noGrp="1"/>
          </p:cNvSpPr>
          <p:nvPr>
            <p:ph sz="quarter" idx="13"/>
          </p:nvPr>
        </p:nvSpPr>
        <p:spPr/>
        <p:txBody>
          <a:bodyPr/>
          <a:lstStyle/>
          <a:p>
            <a:r>
              <a:rPr lang="en-US" dirty="0"/>
              <a:t>In this lab, we will test out the layers above the hardware interface and stub the hardware functions.</a:t>
            </a:r>
          </a:p>
        </p:txBody>
      </p:sp>
      <p:sp>
        <p:nvSpPr>
          <p:cNvPr id="8" name="Textplatzhalter 7">
            <a:extLst>
              <a:ext uri="{FF2B5EF4-FFF2-40B4-BE49-F238E27FC236}">
                <a16:creationId xmlns:a16="http://schemas.microsoft.com/office/drawing/2014/main" id="{D1575189-13C4-4640-B1E9-E5A247C2F19B}"/>
              </a:ext>
            </a:extLst>
          </p:cNvPr>
          <p:cNvSpPr>
            <a:spLocks noGrp="1"/>
          </p:cNvSpPr>
          <p:nvPr>
            <p:ph type="body" sz="quarter" idx="12"/>
          </p:nvPr>
        </p:nvSpPr>
        <p:spPr/>
        <p:txBody>
          <a:bodyPr/>
          <a:lstStyle/>
          <a:p>
            <a:r>
              <a:rPr lang="en-US" dirty="0"/>
              <a:t>Device Driver Testing</a:t>
            </a:r>
          </a:p>
        </p:txBody>
      </p:sp>
      <p:sp>
        <p:nvSpPr>
          <p:cNvPr id="3" name="Title 2"/>
          <p:cNvSpPr>
            <a:spLocks noGrp="1"/>
          </p:cNvSpPr>
          <p:nvPr>
            <p:ph type="title"/>
          </p:nvPr>
        </p:nvSpPr>
        <p:spPr/>
        <p:txBody>
          <a:bodyPr/>
          <a:lstStyle/>
          <a:p>
            <a:r>
              <a:rPr lang="en-US"/>
              <a:t>Lab: Advanced User Code</a:t>
            </a:r>
            <a:endParaRPr lang="en-GB" dirty="0"/>
          </a:p>
        </p:txBody>
      </p:sp>
      <p:grpSp>
        <p:nvGrpSpPr>
          <p:cNvPr id="2" name="Group 1">
            <a:extLst>
              <a:ext uri="{FF2B5EF4-FFF2-40B4-BE49-F238E27FC236}">
                <a16:creationId xmlns:a16="http://schemas.microsoft.com/office/drawing/2014/main" id="{EB1DCC11-0796-4BA3-A146-6264A80891E5}"/>
              </a:ext>
            </a:extLst>
          </p:cNvPr>
          <p:cNvGrpSpPr/>
          <p:nvPr/>
        </p:nvGrpSpPr>
        <p:grpSpPr>
          <a:xfrm>
            <a:off x="2037344" y="2455263"/>
            <a:ext cx="7832634" cy="3195157"/>
            <a:chOff x="2220224" y="2909663"/>
            <a:chExt cx="7832634" cy="3195157"/>
          </a:xfrm>
        </p:grpSpPr>
        <p:sp>
          <p:nvSpPr>
            <p:cNvPr id="4" name="Oval 3"/>
            <p:cNvSpPr/>
            <p:nvPr/>
          </p:nvSpPr>
          <p:spPr>
            <a:xfrm>
              <a:off x="2220224" y="2909663"/>
              <a:ext cx="2014974" cy="1033235"/>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 2</a:t>
              </a:r>
            </a:p>
            <a:p>
              <a:pPr algn="ctr"/>
              <a:r>
                <a:rPr lang="en-US" dirty="0">
                  <a:solidFill>
                    <a:schemeClr val="tx1"/>
                  </a:solidFill>
                </a:rPr>
                <a:t>Packet Level</a:t>
              </a:r>
            </a:p>
          </p:txBody>
        </p:sp>
        <p:sp>
          <p:nvSpPr>
            <p:cNvPr id="6" name="Oval 5"/>
            <p:cNvSpPr/>
            <p:nvPr/>
          </p:nvSpPr>
          <p:spPr>
            <a:xfrm>
              <a:off x="4463975" y="4130674"/>
              <a:ext cx="1964810" cy="1033235"/>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 1</a:t>
              </a:r>
            </a:p>
            <a:p>
              <a:pPr algn="ctr"/>
              <a:r>
                <a:rPr lang="en-US" dirty="0">
                  <a:solidFill>
                    <a:schemeClr val="tx1"/>
                  </a:solidFill>
                </a:rPr>
                <a:t>Byte Level </a:t>
              </a:r>
            </a:p>
          </p:txBody>
        </p:sp>
        <p:sp>
          <p:nvSpPr>
            <p:cNvPr id="12" name="Oval 11"/>
            <p:cNvSpPr/>
            <p:nvPr/>
          </p:nvSpPr>
          <p:spPr>
            <a:xfrm>
              <a:off x="6802407" y="5071585"/>
              <a:ext cx="1926495" cy="1033235"/>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a:t>
              </a:r>
            </a:p>
            <a:p>
              <a:pPr algn="ctr"/>
              <a:r>
                <a:rPr lang="en-US" dirty="0">
                  <a:solidFill>
                    <a:schemeClr val="tx1"/>
                  </a:solidFill>
                </a:rPr>
                <a:t>Interface</a:t>
              </a:r>
            </a:p>
          </p:txBody>
        </p:sp>
        <p:cxnSp>
          <p:nvCxnSpPr>
            <p:cNvPr id="42" name="Curved Connector 41"/>
            <p:cNvCxnSpPr>
              <a:stCxn id="4" idx="4"/>
              <a:endCxn id="6" idx="2"/>
            </p:cNvCxnSpPr>
            <p:nvPr/>
          </p:nvCxnSpPr>
          <p:spPr>
            <a:xfrm rot="16200000" flipH="1">
              <a:off x="3493646" y="3676960"/>
              <a:ext cx="704394" cy="1236264"/>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736554" y="5281088"/>
              <a:ext cx="1316304" cy="369332"/>
            </a:xfrm>
            <a:prstGeom prst="rect">
              <a:avLst/>
            </a:prstGeom>
            <a:noFill/>
          </p:spPr>
          <p:txBody>
            <a:bodyPr wrap="square" rtlCol="0">
              <a:spAutoFit/>
            </a:bodyPr>
            <a:lstStyle/>
            <a:p>
              <a:r>
                <a:rPr lang="en-US" b="1" i="1" dirty="0"/>
                <a:t>Stubbed</a:t>
              </a:r>
            </a:p>
          </p:txBody>
        </p:sp>
        <p:sp>
          <p:nvSpPr>
            <p:cNvPr id="61" name="TextBox 60"/>
            <p:cNvSpPr txBox="1"/>
            <p:nvPr/>
          </p:nvSpPr>
          <p:spPr>
            <a:xfrm>
              <a:off x="4235201" y="3070455"/>
              <a:ext cx="1372805" cy="369332"/>
            </a:xfrm>
            <a:prstGeom prst="rect">
              <a:avLst/>
            </a:prstGeom>
            <a:noFill/>
          </p:spPr>
          <p:txBody>
            <a:bodyPr wrap="square" rtlCol="0">
              <a:spAutoFit/>
            </a:bodyPr>
            <a:lstStyle/>
            <a:p>
              <a:r>
                <a:rPr lang="en-US" b="1" i="1" dirty="0"/>
                <a:t>Testable</a:t>
              </a:r>
            </a:p>
          </p:txBody>
        </p:sp>
        <p:cxnSp>
          <p:nvCxnSpPr>
            <p:cNvPr id="20" name="Curved Connector 19"/>
            <p:cNvCxnSpPr>
              <a:stCxn id="6" idx="4"/>
              <a:endCxn id="12" idx="2"/>
            </p:cNvCxnSpPr>
            <p:nvPr/>
          </p:nvCxnSpPr>
          <p:spPr>
            <a:xfrm rot="16200000" flipH="1">
              <a:off x="5912245" y="4698041"/>
              <a:ext cx="424294" cy="1356024"/>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92849" y="4277956"/>
              <a:ext cx="1372805" cy="369332"/>
            </a:xfrm>
            <a:prstGeom prst="rect">
              <a:avLst/>
            </a:prstGeom>
            <a:noFill/>
          </p:spPr>
          <p:txBody>
            <a:bodyPr wrap="square" rtlCol="0">
              <a:spAutoFit/>
            </a:bodyPr>
            <a:lstStyle/>
            <a:p>
              <a:r>
                <a:rPr lang="en-US" b="1" i="1" dirty="0"/>
                <a:t>Testable</a:t>
              </a:r>
            </a:p>
          </p:txBody>
        </p:sp>
      </p:grpSp>
    </p:spTree>
    <p:extLst>
      <p:ext uri="{BB962C8B-B14F-4D97-AF65-F5344CB8AC3E}">
        <p14:creationId xmlns:p14="http://schemas.microsoft.com/office/powerpoint/2010/main" val="3642303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Test Environment for “</a:t>
            </a:r>
            <a:r>
              <a:rPr lang="en-US" dirty="0" err="1"/>
              <a:t>datalink_transmit.c</a:t>
            </a:r>
            <a:r>
              <a:rPr lang="en-US" dirty="0"/>
              <a:t>” and call ADV_USER_CODE</a:t>
            </a:r>
          </a:p>
          <a:p>
            <a:pPr lvl="1"/>
            <a:r>
              <a:rPr lang="en-US" dirty="0"/>
              <a:t>Write stub code for “calc_crc()” to return a constant value</a:t>
            </a:r>
          </a:p>
          <a:p>
            <a:pPr lvl="2"/>
            <a:r>
              <a:rPr lang="en-US" dirty="0"/>
              <a:t>Environment-&gt;ConfigureStubs-&gt;Edit</a:t>
            </a:r>
          </a:p>
          <a:p>
            <a:pPr lvl="2"/>
            <a:r>
              <a:rPr lang="en-US" dirty="0"/>
              <a:t>Find calc_crc &amp; add this code to “Beginning of stub”:</a:t>
            </a:r>
          </a:p>
          <a:p>
            <a:pPr lvl="3"/>
            <a:r>
              <a:rPr lang="en-US" dirty="0"/>
              <a:t>return(0xAB);</a:t>
            </a:r>
          </a:p>
          <a:p>
            <a:pPr lvl="3"/>
            <a:r>
              <a:rPr lang="en-US" dirty="0"/>
              <a:t>Test compile &amp; Save!</a:t>
            </a:r>
          </a:p>
          <a:p>
            <a:pPr lvl="1"/>
            <a:r>
              <a:rPr lang="en-US" dirty="0"/>
              <a:t>Also write stub code for “log_msg()” so we can capture any output in the execution report</a:t>
            </a:r>
          </a:p>
          <a:p>
            <a:pPr lvl="2"/>
            <a:r>
              <a:rPr lang="en-US" dirty="0"/>
              <a:t>printf(“\n%s\n”, </a:t>
            </a:r>
            <a:r>
              <a:rPr lang="en-US" dirty="0" err="1"/>
              <a:t>msg</a:t>
            </a:r>
            <a:r>
              <a:rPr lang="en-US" dirty="0"/>
              <a:t> );</a:t>
            </a:r>
          </a:p>
          <a:p>
            <a:pPr lvl="2"/>
            <a:r>
              <a:rPr lang="en-US" dirty="0"/>
              <a:t>Test Compile &amp; Save!</a:t>
            </a:r>
          </a:p>
          <a:p>
            <a:pPr lvl="2"/>
            <a:r>
              <a:rPr lang="en-US" dirty="0"/>
              <a:t>Set option “Redirect Standard Output” in Tools-&gt;Options-&gt;Execute</a:t>
            </a:r>
          </a:p>
          <a:p>
            <a:pPr lvl="1"/>
            <a:r>
              <a:rPr lang="en-US" dirty="0"/>
              <a:t>Add Stub Counter to User Globals</a:t>
            </a:r>
          </a:p>
          <a:p>
            <a:pPr lvl="3"/>
            <a:r>
              <a:rPr lang="en-US" dirty="0"/>
              <a:t>Environment-&gt;UserCode-&gt;Edit-&gt;UserGlobals</a:t>
            </a:r>
          </a:p>
          <a:p>
            <a:pPr lvl="3"/>
            <a:r>
              <a:rPr lang="en-US" dirty="0"/>
              <a:t>Add:  “VCAST_USER_GLOBALS_EXTERN int </a:t>
            </a:r>
            <a:r>
              <a:rPr lang="en-US" dirty="0" err="1"/>
              <a:t>my_stub_ctr</a:t>
            </a:r>
            <a:r>
              <a:rPr lang="en-US" dirty="0"/>
              <a:t>;”</a:t>
            </a:r>
          </a:p>
          <a:p>
            <a:pPr lvl="3"/>
            <a:r>
              <a:rPr lang="en-US" dirty="0"/>
              <a:t>Test Compile &amp; Save!</a:t>
            </a:r>
          </a:p>
          <a:p>
            <a:pPr lvl="1"/>
            <a:r>
              <a:rPr lang="en-US" dirty="0"/>
              <a:t>Select Tools-&gt;Options-&gt;Builder-&gt;”Test All non-member inline functions”</a:t>
            </a:r>
          </a:p>
          <a:p>
            <a:pPr lvl="1"/>
            <a:r>
              <a:rPr lang="en-US" dirty="0"/>
              <a:t>Rebuild The Environment</a:t>
            </a:r>
          </a:p>
        </p:txBody>
      </p:sp>
      <p:sp>
        <p:nvSpPr>
          <p:cNvPr id="5" name="Textplatzhalter 4">
            <a:extLst>
              <a:ext uri="{FF2B5EF4-FFF2-40B4-BE49-F238E27FC236}">
                <a16:creationId xmlns:a16="http://schemas.microsoft.com/office/drawing/2014/main" id="{EFD95D8D-B2EB-4EBE-8227-0231772E23BE}"/>
              </a:ext>
            </a:extLst>
          </p:cNvPr>
          <p:cNvSpPr>
            <a:spLocks noGrp="1"/>
          </p:cNvSpPr>
          <p:nvPr>
            <p:ph type="body" sz="quarter" idx="12"/>
          </p:nvPr>
        </p:nvSpPr>
        <p:spPr/>
        <p:txBody>
          <a:bodyPr/>
          <a:lstStyle/>
          <a:p>
            <a:r>
              <a:rPr lang="en-US" dirty="0"/>
              <a:t>Adding Environment User Code</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2348567345"/>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Test For pkt_transmit() &amp; call it SMALL</a:t>
            </a:r>
          </a:p>
          <a:p>
            <a:pPr lvl="2"/>
            <a:r>
              <a:rPr lang="en-US" dirty="0"/>
              <a:t>Msg = “abc”, msg_len = 3, msg_num = 0x99</a:t>
            </a:r>
          </a:p>
          <a:p>
            <a:pPr lvl="2"/>
            <a:r>
              <a:rPr lang="en-US" dirty="0"/>
              <a:t>Set return code to TX_GOOD</a:t>
            </a:r>
          </a:p>
          <a:p>
            <a:pPr lvl="2"/>
            <a:r>
              <a:rPr lang="en-US" dirty="0"/>
              <a:t>Use SBF to stub hw_send_rts() &amp; hw_tx_byte()</a:t>
            </a:r>
          </a:p>
          <a:p>
            <a:pPr lvl="3"/>
            <a:r>
              <a:rPr lang="en-US" dirty="0"/>
              <a:t>Just checkmark the boxes – no action required</a:t>
            </a:r>
          </a:p>
          <a:p>
            <a:pPr lvl="2"/>
            <a:r>
              <a:rPr lang="en-US" dirty="0"/>
              <a:t>Use SBF to stub  hw_check_cts() and return a 1</a:t>
            </a:r>
          </a:p>
          <a:p>
            <a:pPr lvl="1"/>
            <a:r>
              <a:rPr lang="en-US" dirty="0"/>
              <a:t>Run Test and make sure it passes</a:t>
            </a:r>
          </a:p>
          <a:p>
            <a:pPr lvl="1"/>
            <a:endParaRPr lang="en-US" dirty="0"/>
          </a:p>
          <a:p>
            <a:pPr>
              <a:buNone/>
            </a:pPr>
            <a:r>
              <a:rPr lang="en-US" dirty="0"/>
              <a:t>The above test is a little weak because we don’t know for sure if the data bytes have been packetized and transmitted correctly.  Let’s now verify the data bytes as they are transmitted.</a:t>
            </a:r>
          </a:p>
        </p:txBody>
      </p:sp>
      <p:sp>
        <p:nvSpPr>
          <p:cNvPr id="5" name="Textplatzhalter 4">
            <a:extLst>
              <a:ext uri="{FF2B5EF4-FFF2-40B4-BE49-F238E27FC236}">
                <a16:creationId xmlns:a16="http://schemas.microsoft.com/office/drawing/2014/main" id="{36E8D6FD-36A4-45C0-A2BA-CDD4FF856323}"/>
              </a:ext>
            </a:extLst>
          </p:cNvPr>
          <p:cNvSpPr>
            <a:spLocks noGrp="1"/>
          </p:cNvSpPr>
          <p:nvPr>
            <p:ph type="body" sz="quarter" idx="12"/>
          </p:nvPr>
        </p:nvSpPr>
        <p:spPr/>
        <p:txBody>
          <a:bodyPr/>
          <a:lstStyle/>
          <a:p>
            <a:r>
              <a:rPr lang="en-US" dirty="0"/>
              <a:t>Stubbing Out the Hardware Interface</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1571716520"/>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r>
              <a:rPr lang="en-US" dirty="0"/>
              <a:t>(Continuing from previous test)</a:t>
            </a:r>
          </a:p>
          <a:p>
            <a:pPr lvl="1"/>
            <a:r>
              <a:rPr lang="en-US" dirty="0"/>
              <a:t>The format of the packet should be as follows (each value is a byte):</a:t>
            </a:r>
          </a:p>
          <a:p>
            <a:pPr lvl="1"/>
            <a:endParaRPr lang="en-US" dirty="0"/>
          </a:p>
          <a:p>
            <a:pPr lvl="1"/>
            <a:endParaRPr lang="en-US" dirty="0"/>
          </a:p>
          <a:p>
            <a:pPr marL="0" lvl="1" indent="0">
              <a:buNone/>
            </a:pPr>
            <a:endParaRPr lang="en-US" dirty="0"/>
          </a:p>
          <a:p>
            <a:pPr lvl="2"/>
            <a:r>
              <a:rPr lang="en-US" dirty="0"/>
              <a:t>The header is 3 bytes in length, so with 3 data bytes, the total length would be 6.</a:t>
            </a:r>
          </a:p>
          <a:p>
            <a:pPr lvl="2"/>
            <a:endParaRPr lang="en-US" dirty="0"/>
          </a:p>
          <a:p>
            <a:pPr lvl="1"/>
            <a:r>
              <a:rPr lang="en-US" dirty="0"/>
              <a:t>Modify the SBF for hw_tx_byte()</a:t>
            </a:r>
          </a:p>
          <a:p>
            <a:pPr lvl="2"/>
            <a:r>
              <a:rPr lang="en-US" dirty="0"/>
              <a:t>For the expected value of “ch”, enter:</a:t>
            </a:r>
          </a:p>
          <a:p>
            <a:pPr lvl="3"/>
            <a:r>
              <a:rPr lang="en-US" dirty="0"/>
              <a:t>6,0x99,0xAB,0x61,0x62,0x63</a:t>
            </a:r>
          </a:p>
          <a:p>
            <a:pPr lvl="3"/>
            <a:r>
              <a:rPr lang="en-US" dirty="0"/>
              <a:t>Note that “0x61,0x62,0x63” are the hex equivalents of ascii “</a:t>
            </a:r>
            <a:r>
              <a:rPr lang="en-US" dirty="0" err="1"/>
              <a:t>a,b,c</a:t>
            </a:r>
            <a:r>
              <a:rPr lang="en-US" dirty="0"/>
              <a:t>”.</a:t>
            </a:r>
          </a:p>
          <a:p>
            <a:pPr lvl="1"/>
            <a:r>
              <a:rPr lang="en-US" dirty="0"/>
              <a:t>Run the test and verify that you have 7 out of 7 expected values (6 data bytes plus return code)</a:t>
            </a:r>
          </a:p>
        </p:txBody>
      </p:sp>
      <p:sp>
        <p:nvSpPr>
          <p:cNvPr id="6" name="Textplatzhalter 5">
            <a:extLst>
              <a:ext uri="{FF2B5EF4-FFF2-40B4-BE49-F238E27FC236}">
                <a16:creationId xmlns:a16="http://schemas.microsoft.com/office/drawing/2014/main" id="{8AEBBC92-CE37-4511-8BBC-47D5AD9C23EC}"/>
              </a:ext>
            </a:extLst>
          </p:cNvPr>
          <p:cNvSpPr>
            <a:spLocks noGrp="1"/>
          </p:cNvSpPr>
          <p:nvPr>
            <p:ph type="body" sz="quarter" idx="12"/>
          </p:nvPr>
        </p:nvSpPr>
        <p:spPr/>
        <p:txBody>
          <a:bodyPr/>
          <a:lstStyle/>
          <a:p>
            <a:r>
              <a:rPr lang="en-US" dirty="0"/>
              <a:t>Verifying Data Transmission</a:t>
            </a:r>
          </a:p>
        </p:txBody>
      </p:sp>
      <p:sp>
        <p:nvSpPr>
          <p:cNvPr id="34818" name="Rectangle 2"/>
          <p:cNvSpPr>
            <a:spLocks noGrp="1" noChangeArrowheads="1"/>
          </p:cNvSpPr>
          <p:nvPr>
            <p:ph type="title"/>
          </p:nvPr>
        </p:nvSpPr>
        <p:spPr/>
        <p:txBody>
          <a:bodyPr/>
          <a:lstStyle/>
          <a:p>
            <a:r>
              <a:rPr lang="en-US"/>
              <a:t>Lab: Advanced User Code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14118892"/>
              </p:ext>
            </p:extLst>
          </p:nvPr>
        </p:nvGraphicFramePr>
        <p:xfrm>
          <a:off x="1306904" y="2229820"/>
          <a:ext cx="7399774" cy="370840"/>
        </p:xfrm>
        <a:graphic>
          <a:graphicData uri="http://schemas.openxmlformats.org/drawingml/2006/table">
            <a:tbl>
              <a:tblPr firstRow="1" bandRow="1">
                <a:tableStyleId>{5C22544A-7EE6-4342-B048-85BDC9FD1C3A}</a:tableStyleId>
              </a:tblPr>
              <a:tblGrid>
                <a:gridCol w="1233295">
                  <a:extLst>
                    <a:ext uri="{9D8B030D-6E8A-4147-A177-3AD203B41FA5}">
                      <a16:colId xmlns:a16="http://schemas.microsoft.com/office/drawing/2014/main" val="20000"/>
                    </a:ext>
                  </a:extLst>
                </a:gridCol>
                <a:gridCol w="1215359">
                  <a:extLst>
                    <a:ext uri="{9D8B030D-6E8A-4147-A177-3AD203B41FA5}">
                      <a16:colId xmlns:a16="http://schemas.microsoft.com/office/drawing/2014/main" val="20001"/>
                    </a:ext>
                  </a:extLst>
                </a:gridCol>
                <a:gridCol w="1251235">
                  <a:extLst>
                    <a:ext uri="{9D8B030D-6E8A-4147-A177-3AD203B41FA5}">
                      <a16:colId xmlns:a16="http://schemas.microsoft.com/office/drawing/2014/main" val="20002"/>
                    </a:ext>
                  </a:extLst>
                </a:gridCol>
                <a:gridCol w="1233295">
                  <a:extLst>
                    <a:ext uri="{9D8B030D-6E8A-4147-A177-3AD203B41FA5}">
                      <a16:colId xmlns:a16="http://schemas.microsoft.com/office/drawing/2014/main" val="20003"/>
                    </a:ext>
                  </a:extLst>
                </a:gridCol>
                <a:gridCol w="1233295">
                  <a:extLst>
                    <a:ext uri="{9D8B030D-6E8A-4147-A177-3AD203B41FA5}">
                      <a16:colId xmlns:a16="http://schemas.microsoft.com/office/drawing/2014/main" val="20004"/>
                    </a:ext>
                  </a:extLst>
                </a:gridCol>
                <a:gridCol w="1233295">
                  <a:extLst>
                    <a:ext uri="{9D8B030D-6E8A-4147-A177-3AD203B41FA5}">
                      <a16:colId xmlns:a16="http://schemas.microsoft.com/office/drawing/2014/main" val="20005"/>
                    </a:ext>
                  </a:extLst>
                </a:gridCol>
              </a:tblGrid>
              <a:tr h="370840">
                <a:tc>
                  <a:txBody>
                    <a:bodyPr/>
                    <a:lstStyle/>
                    <a:p>
                      <a:r>
                        <a:rPr lang="en-US" sz="1600" dirty="0"/>
                        <a:t>MsgLen</a:t>
                      </a:r>
                    </a:p>
                  </a:txBody>
                  <a:tcPr>
                    <a:solidFill>
                      <a:schemeClr val="accent1"/>
                    </a:solidFill>
                  </a:tcPr>
                </a:tc>
                <a:tc>
                  <a:txBody>
                    <a:bodyPr/>
                    <a:lstStyle/>
                    <a:p>
                      <a:r>
                        <a:rPr lang="en-US" sz="1600" dirty="0"/>
                        <a:t>MsgNum</a:t>
                      </a:r>
                    </a:p>
                  </a:txBody>
                  <a:tcPr>
                    <a:solidFill>
                      <a:schemeClr val="accent1"/>
                    </a:solidFill>
                  </a:tcPr>
                </a:tc>
                <a:tc>
                  <a:txBody>
                    <a:bodyPr/>
                    <a:lstStyle/>
                    <a:p>
                      <a:r>
                        <a:rPr lang="en-US" sz="1600" dirty="0"/>
                        <a:t>CRC</a:t>
                      </a:r>
                    </a:p>
                  </a:txBody>
                  <a:tcPr>
                    <a:solidFill>
                      <a:schemeClr val="accent1"/>
                    </a:solidFill>
                  </a:tcPr>
                </a:tc>
                <a:tc>
                  <a:txBody>
                    <a:bodyPr/>
                    <a:lstStyle/>
                    <a:p>
                      <a:r>
                        <a:rPr lang="en-US" sz="1600" dirty="0"/>
                        <a:t>Data1</a:t>
                      </a:r>
                    </a:p>
                  </a:txBody>
                  <a:tcPr>
                    <a:solidFill>
                      <a:schemeClr val="accent1"/>
                    </a:solidFill>
                  </a:tcPr>
                </a:tc>
                <a:tc>
                  <a:txBody>
                    <a:bodyPr/>
                    <a:lstStyle/>
                    <a:p>
                      <a:r>
                        <a:rPr lang="en-US" sz="1600" dirty="0"/>
                        <a:t>Data2</a:t>
                      </a:r>
                    </a:p>
                  </a:txBody>
                  <a:tcPr>
                    <a:solidFill>
                      <a:schemeClr val="accent1"/>
                    </a:solidFill>
                  </a:tcPr>
                </a:tc>
                <a:tc>
                  <a:txBody>
                    <a:bodyPr/>
                    <a:lstStyle/>
                    <a:p>
                      <a:r>
                        <a:rPr lang="en-US" sz="1600" dirty="0"/>
                        <a:t>Data3…</a:t>
                      </a:r>
                    </a:p>
                  </a:txBody>
                  <a:tcP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8356527"/>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Duplicate the SMALL test and name it LARGE</a:t>
            </a:r>
          </a:p>
          <a:p>
            <a:pPr lvl="2"/>
            <a:r>
              <a:rPr lang="en-US" dirty="0"/>
              <a:t>Keep the same SBF settings except delete the expected values on hw_tx_byte</a:t>
            </a:r>
          </a:p>
          <a:p>
            <a:pPr lvl="2"/>
            <a:r>
              <a:rPr lang="en-US" dirty="0"/>
              <a:t>Set input parameters msg_len = 100, msg_num = 1</a:t>
            </a:r>
          </a:p>
          <a:p>
            <a:pPr lvl="2"/>
            <a:r>
              <a:rPr lang="en-US" dirty="0"/>
              <a:t>Write Parameter User Code to fill in the “msg” parameter:</a:t>
            </a:r>
          </a:p>
          <a:p>
            <a:pPr lvl="3"/>
            <a:r>
              <a:rPr lang="en-US" dirty="0"/>
              <a:t>&lt;&lt;datalink_transmit.pkt_transmit.msg&gt;&gt; = malloc(100);</a:t>
            </a:r>
          </a:p>
          <a:p>
            <a:pPr lvl="3"/>
            <a:r>
              <a:rPr lang="en-US" dirty="0"/>
              <a:t>memset(&lt;&lt; datalink_transmit.pkt_transmit.msg &gt;&gt;,'A',100);</a:t>
            </a:r>
          </a:p>
          <a:p>
            <a:pPr lvl="1"/>
            <a:r>
              <a:rPr lang="en-US" dirty="0"/>
              <a:t>To make sure all bytes are transmitted, we’ll use a stub counter to count the bytes</a:t>
            </a:r>
          </a:p>
          <a:p>
            <a:pPr lvl="1"/>
            <a:r>
              <a:rPr lang="en-US" dirty="0"/>
              <a:t>Add Parameter User Code on hw_tx_byte “ch”</a:t>
            </a:r>
          </a:p>
          <a:p>
            <a:pPr lvl="2"/>
            <a:r>
              <a:rPr lang="en-US" dirty="0"/>
              <a:t>my_stub_ctr++;</a:t>
            </a:r>
          </a:p>
          <a:p>
            <a:pPr lvl="1"/>
            <a:r>
              <a:rPr lang="en-US" dirty="0"/>
              <a:t>In USER_GLOBALS_VCAST, set “my_stub_ctr” to zero on input and to 103 for the expected value.</a:t>
            </a:r>
          </a:p>
          <a:p>
            <a:pPr lvl="1"/>
            <a:r>
              <a:rPr lang="en-US" dirty="0"/>
              <a:t>Note:  100 data bytes plus 3 header bytes</a:t>
            </a:r>
          </a:p>
          <a:p>
            <a:pPr lvl="1"/>
            <a:r>
              <a:rPr lang="en-US" dirty="0"/>
              <a:t>Run the test and make sure it passes.</a:t>
            </a:r>
          </a:p>
          <a:p>
            <a:pPr lvl="1"/>
            <a:r>
              <a:rPr lang="en-US" dirty="0"/>
              <a:t>Examine the Execution Report and make sure the message is printed at the bottom</a:t>
            </a:r>
          </a:p>
          <a:p>
            <a:pPr lvl="1"/>
            <a:r>
              <a:rPr lang="en-US" dirty="0"/>
              <a:t>Why are there some garbage characters at the end of the string?</a:t>
            </a:r>
          </a:p>
        </p:txBody>
      </p:sp>
      <p:sp>
        <p:nvSpPr>
          <p:cNvPr id="5" name="Textplatzhalter 4">
            <a:extLst>
              <a:ext uri="{FF2B5EF4-FFF2-40B4-BE49-F238E27FC236}">
                <a16:creationId xmlns:a16="http://schemas.microsoft.com/office/drawing/2014/main" id="{0ED17768-23C1-4B91-A9A9-9FE8F3BECAEB}"/>
              </a:ext>
            </a:extLst>
          </p:cNvPr>
          <p:cNvSpPr>
            <a:spLocks noGrp="1"/>
          </p:cNvSpPr>
          <p:nvPr>
            <p:ph type="body" sz="quarter" idx="12"/>
          </p:nvPr>
        </p:nvSpPr>
        <p:spPr/>
        <p:txBody>
          <a:bodyPr/>
          <a:lstStyle/>
          <a:p>
            <a:r>
              <a:rPr lang="en-US" dirty="0"/>
              <a:t>Using a Stub Counter</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1059695489"/>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r>
              <a:rPr lang="en-US" dirty="0"/>
              <a:t>Several Key Concepts were Covered Here:</a:t>
            </a:r>
          </a:p>
          <a:p>
            <a:pPr lvl="1"/>
            <a:endParaRPr lang="en-US" dirty="0"/>
          </a:p>
          <a:p>
            <a:pPr lvl="1"/>
            <a:r>
              <a:rPr lang="en-US" dirty="0"/>
              <a:t>Stubbing Utility Routines to Help with Testing</a:t>
            </a:r>
          </a:p>
          <a:p>
            <a:pPr lvl="2"/>
            <a:r>
              <a:rPr lang="en-US" dirty="0"/>
              <a:t>i.e.  calc_crc() &amp; log_msg()</a:t>
            </a:r>
          </a:p>
          <a:p>
            <a:pPr lvl="1"/>
            <a:r>
              <a:rPr lang="en-US" dirty="0"/>
              <a:t>Echoing Standard Output to the Report</a:t>
            </a:r>
          </a:p>
          <a:p>
            <a:pPr lvl="1"/>
            <a:r>
              <a:rPr lang="en-US" dirty="0"/>
              <a:t>Stubbing Inline Functions</a:t>
            </a:r>
          </a:p>
          <a:p>
            <a:pPr lvl="1"/>
            <a:r>
              <a:rPr lang="en-US" dirty="0"/>
              <a:t>Verifying Stub Parameters</a:t>
            </a:r>
          </a:p>
          <a:p>
            <a:pPr lvl="1"/>
            <a:r>
              <a:rPr lang="en-US" dirty="0"/>
              <a:t>Counting Stub Occurrences</a:t>
            </a:r>
          </a:p>
          <a:p>
            <a:pPr lvl="1"/>
            <a:r>
              <a:rPr lang="en-US" dirty="0"/>
              <a:t>Testing upper layers of a Device Driver without requiring hardware</a:t>
            </a:r>
          </a:p>
        </p:txBody>
      </p:sp>
      <p:sp>
        <p:nvSpPr>
          <p:cNvPr id="5" name="Textplatzhalter 4">
            <a:extLst>
              <a:ext uri="{FF2B5EF4-FFF2-40B4-BE49-F238E27FC236}">
                <a16:creationId xmlns:a16="http://schemas.microsoft.com/office/drawing/2014/main" id="{723B34AC-A5D6-4332-A0D1-70E54874AFC8}"/>
              </a:ext>
            </a:extLst>
          </p:cNvPr>
          <p:cNvSpPr>
            <a:spLocks noGrp="1"/>
          </p:cNvSpPr>
          <p:nvPr>
            <p:ph type="body" sz="quarter" idx="12"/>
          </p:nvPr>
        </p:nvSpPr>
        <p:spPr/>
        <p:txBody>
          <a:bodyPr/>
          <a:lstStyle/>
          <a:p>
            <a:r>
              <a:rPr lang="en-US" dirty="0"/>
              <a:t>Lab Review</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2155322533"/>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Requirements Gateway (RGW)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B388905-B0CC-4842-84F4-D455CD5B84D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FB3B057-7C25-4C5C-BDDC-B97A8E613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6355672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Requirements Traceability</a:t>
            </a:r>
          </a:p>
          <a:p>
            <a:pPr lvl="2"/>
            <a:r>
              <a:rPr lang="en-US" dirty="0"/>
              <a:t>Bi-directional Integration</a:t>
            </a:r>
          </a:p>
          <a:p>
            <a:pPr lvl="3"/>
            <a:r>
              <a:rPr lang="en-US" dirty="0"/>
              <a:t>Writes Pass/Fail data to…</a:t>
            </a:r>
          </a:p>
          <a:p>
            <a:pPr lvl="4"/>
            <a:r>
              <a:rPr lang="en-US" dirty="0"/>
              <a:t>IBM® Rational® DOORS®</a:t>
            </a:r>
          </a:p>
          <a:p>
            <a:pPr lvl="4"/>
            <a:r>
              <a:rPr lang="en-US" dirty="0"/>
              <a:t>IBM® Rational®  RequisitePro®</a:t>
            </a:r>
          </a:p>
          <a:p>
            <a:pPr lvl="4"/>
            <a:r>
              <a:rPr lang="en-US" dirty="0"/>
              <a:t>CSV and other formats</a:t>
            </a:r>
          </a:p>
          <a:p>
            <a:pPr lvl="2"/>
            <a:r>
              <a:rPr lang="en-US" dirty="0"/>
              <a:t>“DoubleClick” Requirements</a:t>
            </a:r>
          </a:p>
          <a:p>
            <a:pPr lvl="3"/>
            <a:r>
              <a:rPr lang="en-US" dirty="0"/>
              <a:t>Intuitive and simple while constructing test cases</a:t>
            </a:r>
          </a:p>
          <a:p>
            <a:pPr lvl="2"/>
            <a:r>
              <a:rPr lang="en-US" dirty="0"/>
              <a:t>Requirements Mapping</a:t>
            </a:r>
          </a:p>
          <a:p>
            <a:pPr lvl="3"/>
            <a:r>
              <a:rPr lang="en-US" dirty="0"/>
              <a:t>Maps test cases and system test coverage result files</a:t>
            </a:r>
          </a:p>
          <a:p>
            <a:pPr lvl="2"/>
            <a:r>
              <a:rPr lang="en-US" dirty="0"/>
              <a:t>For each test case, the linked requirements shows:</a:t>
            </a:r>
          </a:p>
          <a:p>
            <a:pPr lvl="3"/>
            <a:r>
              <a:rPr lang="en-US" dirty="0"/>
              <a:t>Requirement Identifier</a:t>
            </a:r>
          </a:p>
          <a:p>
            <a:pPr lvl="3"/>
            <a:r>
              <a:rPr lang="en-US" dirty="0"/>
              <a:t>Requirement Title</a:t>
            </a:r>
          </a:p>
          <a:p>
            <a:pPr lvl="3"/>
            <a:r>
              <a:rPr lang="en-US" dirty="0"/>
              <a:t>Requirement Description</a:t>
            </a:r>
          </a:p>
          <a:p>
            <a:pPr lvl="2"/>
            <a:r>
              <a:rPr lang="en-US" dirty="0"/>
              <a:t>For each requirement, the linked test cases shows:</a:t>
            </a:r>
          </a:p>
          <a:p>
            <a:pPr lvl="3"/>
            <a:r>
              <a:rPr lang="en-US" dirty="0"/>
              <a:t>Test Name</a:t>
            </a:r>
          </a:p>
          <a:p>
            <a:pPr lvl="3"/>
            <a:r>
              <a:rPr lang="en-US" dirty="0"/>
              <a:t>Test Status {pass | fail | none}</a:t>
            </a:r>
          </a:p>
        </p:txBody>
      </p:sp>
      <p:sp>
        <p:nvSpPr>
          <p:cNvPr id="4" name="Textplatzhalter 3">
            <a:extLst>
              <a:ext uri="{FF2B5EF4-FFF2-40B4-BE49-F238E27FC236}">
                <a16:creationId xmlns:a16="http://schemas.microsoft.com/office/drawing/2014/main" id="{E389F463-A1F1-4D92-8FDC-567E0BCFFE54}"/>
              </a:ext>
            </a:extLst>
          </p:cNvPr>
          <p:cNvSpPr>
            <a:spLocks noGrp="1"/>
          </p:cNvSpPr>
          <p:nvPr>
            <p:ph type="body" sz="quarter" idx="12"/>
          </p:nvPr>
        </p:nvSpPr>
        <p:spPr/>
        <p:txBody>
          <a:bodyPr/>
          <a:lstStyle/>
          <a:p>
            <a:r>
              <a:rPr lang="en-US" dirty="0"/>
              <a:t>RGW Product Overview</a:t>
            </a:r>
          </a:p>
        </p:txBody>
      </p:sp>
      <p:sp>
        <p:nvSpPr>
          <p:cNvPr id="3" name="Title 2"/>
          <p:cNvSpPr>
            <a:spLocks noGrp="1"/>
          </p:cNvSpPr>
          <p:nvPr>
            <p:ph type="title"/>
          </p:nvPr>
        </p:nvSpPr>
        <p:spPr/>
        <p:txBody>
          <a:bodyPr/>
          <a:lstStyle/>
          <a:p>
            <a:r>
              <a:rPr lang="en-US"/>
              <a:t>Lab: Requirements Gateway (RGW)</a:t>
            </a:r>
            <a:endParaRPr lang="en-US" dirty="0"/>
          </a:p>
        </p:txBody>
      </p:sp>
    </p:spTree>
    <p:extLst>
      <p:ext uri="{BB962C8B-B14F-4D97-AF65-F5344CB8AC3E}">
        <p14:creationId xmlns:p14="http://schemas.microsoft.com/office/powerpoint/2010/main" val="19861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Regression Testing is taking existing tests and running them against new versions of the application software</a:t>
            </a:r>
          </a:p>
          <a:p>
            <a:pPr lvl="1"/>
            <a:endParaRPr lang="en-GB" dirty="0"/>
          </a:p>
          <a:p>
            <a:pPr lvl="1"/>
            <a:r>
              <a:rPr lang="en-GB" dirty="0"/>
              <a:t>Re-Use of Tests is the goal</a:t>
            </a:r>
          </a:p>
          <a:p>
            <a:pPr lvl="1"/>
            <a:endParaRPr lang="en-GB" dirty="0"/>
          </a:p>
          <a:p>
            <a:pPr lvl="1"/>
            <a:r>
              <a:rPr lang="en-GB" dirty="0"/>
              <a:t>All types of tests can be used as Regression Tests</a:t>
            </a:r>
          </a:p>
          <a:p>
            <a:pPr lvl="2"/>
            <a:r>
              <a:rPr lang="en-GB" dirty="0"/>
              <a:t>System Tests</a:t>
            </a:r>
          </a:p>
          <a:p>
            <a:pPr lvl="2"/>
            <a:r>
              <a:rPr lang="en-GB" dirty="0"/>
              <a:t>Functional Tests</a:t>
            </a:r>
          </a:p>
          <a:p>
            <a:pPr lvl="2"/>
            <a:r>
              <a:rPr lang="en-GB" dirty="0"/>
              <a:t>Stress Tests</a:t>
            </a:r>
          </a:p>
          <a:p>
            <a:pPr lvl="2"/>
            <a:r>
              <a:rPr lang="en-GB" dirty="0"/>
              <a:t>Integration Tests</a:t>
            </a:r>
          </a:p>
          <a:p>
            <a:pPr lvl="2"/>
            <a:r>
              <a:rPr lang="en-GB" dirty="0"/>
              <a:t>Unit Tests</a:t>
            </a:r>
          </a:p>
        </p:txBody>
      </p:sp>
      <p:sp>
        <p:nvSpPr>
          <p:cNvPr id="2" name="Textplatzhalter 1">
            <a:extLst>
              <a:ext uri="{FF2B5EF4-FFF2-40B4-BE49-F238E27FC236}">
                <a16:creationId xmlns:a16="http://schemas.microsoft.com/office/drawing/2014/main" id="{2C1F049F-E2B5-4D98-9BD4-B499078541AC}"/>
              </a:ext>
            </a:extLst>
          </p:cNvPr>
          <p:cNvSpPr>
            <a:spLocks noGrp="1"/>
          </p:cNvSpPr>
          <p:nvPr>
            <p:ph type="body" sz="quarter" idx="12"/>
          </p:nvPr>
        </p:nvSpPr>
        <p:spPr/>
        <p:txBody>
          <a:bodyPr/>
          <a:lstStyle/>
          <a:p>
            <a:r>
              <a:rPr lang="en-US" dirty="0"/>
              <a:t>What is Regression Testing?</a:t>
            </a:r>
          </a:p>
        </p:txBody>
      </p:sp>
      <p:sp>
        <p:nvSpPr>
          <p:cNvPr id="3" name="Title 2"/>
          <p:cNvSpPr>
            <a:spLocks noGrp="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1382817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new Test Environment using manager.c</a:t>
            </a:r>
          </a:p>
          <a:p>
            <a:pPr lvl="2"/>
            <a:r>
              <a:rPr lang="en-US" dirty="0"/>
              <a:t>Call it RGW_TEST</a:t>
            </a:r>
          </a:p>
          <a:p>
            <a:pPr lvl="1"/>
            <a:r>
              <a:rPr lang="en-US" dirty="0"/>
              <a:t>Set up the Requirements Gateway Repository</a:t>
            </a:r>
          </a:p>
          <a:p>
            <a:pPr lvl="2"/>
            <a:r>
              <a:rPr lang="en-US" dirty="0"/>
              <a:t>Tools-&gt;Options-&gt;C/C++-&gt;RGW Database Location</a:t>
            </a:r>
          </a:p>
          <a:p>
            <a:pPr lvl="2"/>
            <a:r>
              <a:rPr lang="en-US" dirty="0"/>
              <a:t>Browse to ..\SourceFiles\SupportFiles</a:t>
            </a:r>
          </a:p>
          <a:p>
            <a:pPr lvl="2"/>
            <a:r>
              <a:rPr lang="en-US" dirty="0"/>
              <a:t>Select “OK”</a:t>
            </a:r>
          </a:p>
          <a:p>
            <a:pPr lvl="1"/>
            <a:r>
              <a:rPr lang="en-US" dirty="0"/>
              <a:t>Configure Requirements Gateway Options</a:t>
            </a:r>
          </a:p>
          <a:p>
            <a:pPr lvl="3"/>
            <a:r>
              <a:rPr lang="en-US" dirty="0"/>
              <a:t>Tools-&gt;RequirementsGateway</a:t>
            </a:r>
          </a:p>
          <a:p>
            <a:pPr lvl="3"/>
            <a:r>
              <a:rPr lang="en-US" dirty="0"/>
              <a:t>Select CSV in the Subsystem Profile pull-down menu</a:t>
            </a:r>
          </a:p>
          <a:p>
            <a:pPr lvl="3"/>
            <a:r>
              <a:rPr lang="en-US" dirty="0"/>
              <a:t>Browse To File (..\SourceFiles\SupportFiles\requirements.csv)</a:t>
            </a:r>
          </a:p>
          <a:p>
            <a:pPr lvl="3"/>
            <a:r>
              <a:rPr lang="en-US" dirty="0"/>
              <a:t>Select “Get Fields”</a:t>
            </a:r>
          </a:p>
          <a:p>
            <a:pPr lvl="3"/>
            <a:r>
              <a:rPr lang="en-US" dirty="0"/>
              <a:t>Go To Import Tab and select the Corresponding Value for each Attribute (Key for Key, ID for ID, etc…)</a:t>
            </a:r>
          </a:p>
          <a:p>
            <a:pPr lvl="3"/>
            <a:r>
              <a:rPr lang="en-US" dirty="0"/>
              <a:t>Select “Import” button.</a:t>
            </a:r>
          </a:p>
        </p:txBody>
      </p:sp>
      <p:sp>
        <p:nvSpPr>
          <p:cNvPr id="5" name="Textplatzhalter 4">
            <a:extLst>
              <a:ext uri="{FF2B5EF4-FFF2-40B4-BE49-F238E27FC236}">
                <a16:creationId xmlns:a16="http://schemas.microsoft.com/office/drawing/2014/main" id="{F8B6D557-3090-4DE0-98CE-5E69089D1CFE}"/>
              </a:ext>
            </a:extLst>
          </p:cNvPr>
          <p:cNvSpPr>
            <a:spLocks noGrp="1"/>
          </p:cNvSpPr>
          <p:nvPr>
            <p:ph type="body" sz="quarter" idx="12"/>
          </p:nvPr>
        </p:nvSpPr>
        <p:spPr/>
        <p:txBody>
          <a:bodyPr/>
          <a:lstStyle/>
          <a:p>
            <a:r>
              <a:rPr lang="en-US" dirty="0"/>
              <a:t>Configuring RGW</a:t>
            </a:r>
          </a:p>
        </p:txBody>
      </p:sp>
      <p:sp>
        <p:nvSpPr>
          <p:cNvPr id="34818" name="Rectangle 2"/>
          <p:cNvSpPr>
            <a:spLocks noGrp="1" noChangeArrowheads="1"/>
          </p:cNvSpPr>
          <p:nvPr>
            <p:ph type="title"/>
          </p:nvPr>
        </p:nvSpPr>
        <p:spPr/>
        <p:txBody>
          <a:bodyPr/>
          <a:lstStyle/>
          <a:p>
            <a:r>
              <a:rPr lang="en-US"/>
              <a:t>Lab: Requirements Gateway (RGW)</a:t>
            </a:r>
            <a:endParaRPr lang="en-US" dirty="0"/>
          </a:p>
        </p:txBody>
      </p:sp>
    </p:spTree>
    <p:extLst>
      <p:ext uri="{BB962C8B-B14F-4D97-AF65-F5344CB8AC3E}">
        <p14:creationId xmlns:p14="http://schemas.microsoft.com/office/powerpoint/2010/main" val="2154677108"/>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Select the View Tab &amp; Expand the Requirements</a:t>
            </a:r>
          </a:p>
          <a:p>
            <a:pPr lvl="1"/>
            <a:r>
              <a:rPr lang="en-US" dirty="0"/>
              <a:t>Decide on one or more Requirements and Write Unit Tests to meet those Requirements</a:t>
            </a:r>
          </a:p>
          <a:p>
            <a:pPr lvl="1"/>
            <a:r>
              <a:rPr lang="en-US" dirty="0"/>
              <a:t>In the Test Case Editor, select the Requirements Tab at the bottom of the pane &amp; expand</a:t>
            </a:r>
          </a:p>
          <a:p>
            <a:pPr lvl="1"/>
            <a:r>
              <a:rPr lang="en-US" dirty="0"/>
              <a:t>Double click on the Requirement(s) that were used to write the Tests</a:t>
            </a:r>
          </a:p>
          <a:p>
            <a:pPr lvl="1"/>
            <a:r>
              <a:rPr lang="en-US" dirty="0"/>
              <a:t>Run the tests and make sure they pass</a:t>
            </a:r>
          </a:p>
          <a:p>
            <a:pPr lvl="1"/>
            <a:r>
              <a:rPr lang="en-US" dirty="0"/>
              <a:t>View the Test Case Management Report (Test-&gt;View)</a:t>
            </a:r>
          </a:p>
          <a:p>
            <a:pPr lvl="1"/>
            <a:r>
              <a:rPr lang="en-US" dirty="0"/>
              <a:t>Make sure the Requirements show up in the Requirements column</a:t>
            </a:r>
          </a:p>
        </p:txBody>
      </p:sp>
      <p:sp>
        <p:nvSpPr>
          <p:cNvPr id="5" name="Textplatzhalter 4">
            <a:extLst>
              <a:ext uri="{FF2B5EF4-FFF2-40B4-BE49-F238E27FC236}">
                <a16:creationId xmlns:a16="http://schemas.microsoft.com/office/drawing/2014/main" id="{8F19BFA9-A653-490B-BDDD-4E810B7902B0}"/>
              </a:ext>
            </a:extLst>
          </p:cNvPr>
          <p:cNvSpPr>
            <a:spLocks noGrp="1"/>
          </p:cNvSpPr>
          <p:nvPr>
            <p:ph type="body" sz="quarter" idx="12"/>
          </p:nvPr>
        </p:nvSpPr>
        <p:spPr/>
        <p:txBody>
          <a:bodyPr/>
          <a:lstStyle/>
          <a:p>
            <a:r>
              <a:rPr lang="en-US" dirty="0"/>
              <a:t>Mapping Tests to Requirements</a:t>
            </a:r>
          </a:p>
        </p:txBody>
      </p:sp>
      <p:sp>
        <p:nvSpPr>
          <p:cNvPr id="34818" name="Rectangle 2"/>
          <p:cNvSpPr>
            <a:spLocks noGrp="1" noChangeArrowheads="1"/>
          </p:cNvSpPr>
          <p:nvPr>
            <p:ph type="title"/>
          </p:nvPr>
        </p:nvSpPr>
        <p:spPr/>
        <p:txBody>
          <a:bodyPr/>
          <a:lstStyle/>
          <a:p>
            <a:r>
              <a:rPr lang="en-US"/>
              <a:t>Lab: Requirements Gateway (RGW)</a:t>
            </a:r>
            <a:endParaRPr lang="en-US" dirty="0"/>
          </a:p>
        </p:txBody>
      </p:sp>
    </p:spTree>
    <p:extLst>
      <p:ext uri="{BB962C8B-B14F-4D97-AF65-F5344CB8AC3E}">
        <p14:creationId xmlns:p14="http://schemas.microsoft.com/office/powerpoint/2010/main" val="34452109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Testing Hardware Interfaces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73FF76F-0791-4755-A410-2F2B8A71BAC0}"/>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1C84383-7417-48B6-9912-643BE7B18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7490096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new Test Environment using datalink_transmit.c</a:t>
            </a:r>
          </a:p>
          <a:p>
            <a:pPr lvl="2"/>
            <a:r>
              <a:rPr lang="en-US" dirty="0"/>
              <a:t>Set Code Coverage to Statement+Branch</a:t>
            </a:r>
          </a:p>
          <a:p>
            <a:pPr lvl="1"/>
            <a:r>
              <a:rPr lang="en-US" dirty="0"/>
              <a:t>Create a Test against data_tx_V1()</a:t>
            </a:r>
          </a:p>
          <a:p>
            <a:pPr lvl="2"/>
            <a:r>
              <a:rPr lang="en-US" dirty="0"/>
              <a:t>Enter msg of “hello” and msg_len of 5</a:t>
            </a:r>
          </a:p>
          <a:p>
            <a:pPr lvl="2"/>
            <a:r>
              <a:rPr lang="en-US" dirty="0"/>
              <a:t>Run The test</a:t>
            </a:r>
          </a:p>
          <a:p>
            <a:pPr lvl="1"/>
            <a:r>
              <a:rPr lang="en-US" dirty="0"/>
              <a:t>This should cause a Segment Violation</a:t>
            </a:r>
          </a:p>
          <a:p>
            <a:pPr lvl="2"/>
            <a:r>
              <a:rPr lang="en-US" dirty="0"/>
              <a:t>Why?</a:t>
            </a:r>
          </a:p>
          <a:p>
            <a:pPr lvl="1"/>
            <a:r>
              <a:rPr lang="en-US" dirty="0"/>
              <a:t>Select Tools-&gt;Options-&gt;Builder-&gt;”Test All non-member inline functions”</a:t>
            </a:r>
          </a:p>
          <a:p>
            <a:pPr lvl="1"/>
            <a:r>
              <a:rPr lang="en-US" dirty="0"/>
              <a:t>Select Tools-&gt;Options-&gt;Coverage-&gt;”Provide Code Coverage in Header Files”</a:t>
            </a:r>
          </a:p>
          <a:p>
            <a:pPr lvl="1"/>
            <a:r>
              <a:rPr lang="en-US" dirty="0"/>
              <a:t>If either option was not already set, then rebuild</a:t>
            </a:r>
          </a:p>
        </p:txBody>
      </p:sp>
      <p:sp>
        <p:nvSpPr>
          <p:cNvPr id="5" name="Textplatzhalter 4">
            <a:extLst>
              <a:ext uri="{FF2B5EF4-FFF2-40B4-BE49-F238E27FC236}">
                <a16:creationId xmlns:a16="http://schemas.microsoft.com/office/drawing/2014/main" id="{3BE8BCA3-5817-430D-A4D2-9AABC55BB2F8}"/>
              </a:ext>
            </a:extLst>
          </p:cNvPr>
          <p:cNvSpPr>
            <a:spLocks noGrp="1"/>
          </p:cNvSpPr>
          <p:nvPr>
            <p:ph type="body" sz="quarter" idx="12"/>
          </p:nvPr>
        </p:nvSpPr>
        <p:spPr/>
        <p:txBody>
          <a:bodyPr/>
          <a:lstStyle/>
          <a:p>
            <a:r>
              <a:rPr lang="en-US" dirty="0"/>
              <a:t>Testing Hardware Abstraction Layer (HAL) on a Host Platform</a:t>
            </a:r>
          </a:p>
        </p:txBody>
      </p:sp>
      <p:sp>
        <p:nvSpPr>
          <p:cNvPr id="34818" name="Rectangle 2"/>
          <p:cNvSpPr>
            <a:spLocks noGrp="1" noChangeArrowheads="1"/>
          </p:cNvSpPr>
          <p:nvPr>
            <p:ph type="title"/>
          </p:nvPr>
        </p:nvSpPr>
        <p:spPr/>
        <p:txBody>
          <a:bodyPr/>
          <a:lstStyle/>
          <a:p>
            <a:r>
              <a:rPr lang="en-US"/>
              <a:t>Lab:  Testing Hardware Interfaces</a:t>
            </a:r>
            <a:endParaRPr lang="en-US" dirty="0"/>
          </a:p>
        </p:txBody>
      </p:sp>
    </p:spTree>
    <p:extLst>
      <p:ext uri="{BB962C8B-B14F-4D97-AF65-F5344CB8AC3E}">
        <p14:creationId xmlns:p14="http://schemas.microsoft.com/office/powerpoint/2010/main" val="95051650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Test against data_tx_V2()</a:t>
            </a:r>
          </a:p>
          <a:p>
            <a:pPr lvl="2"/>
            <a:r>
              <a:rPr lang="en-US" dirty="0"/>
              <a:t>Enter msg of “hello” and msg_len of 5</a:t>
            </a:r>
          </a:p>
          <a:p>
            <a:pPr lvl="1"/>
            <a:r>
              <a:rPr lang="en-US" dirty="0"/>
              <a:t>Use SBF to stub out the functions that touch the hardware</a:t>
            </a:r>
          </a:p>
          <a:p>
            <a:pPr lvl="3"/>
            <a:r>
              <a:rPr lang="en-US" dirty="0"/>
              <a:t>Stub:  hw_send_rts(), hw_check_cts(), &amp; hw_tx_byte()</a:t>
            </a:r>
          </a:p>
          <a:p>
            <a:pPr lvl="1"/>
            <a:r>
              <a:rPr lang="en-US" dirty="0"/>
              <a:t>Run the test and examine the Code Coverage</a:t>
            </a:r>
          </a:p>
          <a:p>
            <a:pPr lvl="1"/>
            <a:r>
              <a:rPr lang="en-US" dirty="0"/>
              <a:t>Write additional Tests to get 100% Code Coverage on this function</a:t>
            </a:r>
          </a:p>
          <a:p>
            <a:pPr lvl="1"/>
            <a:r>
              <a:rPr lang="en-US" dirty="0"/>
              <a:t>Contrast the differences between testing this function and the prior version (data_tx_V1)</a:t>
            </a:r>
          </a:p>
        </p:txBody>
      </p:sp>
      <p:sp>
        <p:nvSpPr>
          <p:cNvPr id="5" name="Textplatzhalter 4">
            <a:extLst>
              <a:ext uri="{FF2B5EF4-FFF2-40B4-BE49-F238E27FC236}">
                <a16:creationId xmlns:a16="http://schemas.microsoft.com/office/drawing/2014/main" id="{886A0C02-2028-436F-99A2-837D81B11CD7}"/>
              </a:ext>
            </a:extLst>
          </p:cNvPr>
          <p:cNvSpPr>
            <a:spLocks noGrp="1"/>
          </p:cNvSpPr>
          <p:nvPr>
            <p:ph type="body" sz="quarter" idx="12"/>
          </p:nvPr>
        </p:nvSpPr>
        <p:spPr/>
        <p:txBody>
          <a:bodyPr/>
          <a:lstStyle/>
          <a:p>
            <a:r>
              <a:rPr lang="en-US" dirty="0"/>
              <a:t>Stubbing out the HAL</a:t>
            </a:r>
          </a:p>
        </p:txBody>
      </p:sp>
      <p:sp>
        <p:nvSpPr>
          <p:cNvPr id="34818" name="Rectangle 2"/>
          <p:cNvSpPr>
            <a:spLocks noGrp="1" noChangeArrowheads="1"/>
          </p:cNvSpPr>
          <p:nvPr>
            <p:ph type="title"/>
          </p:nvPr>
        </p:nvSpPr>
        <p:spPr/>
        <p:txBody>
          <a:bodyPr/>
          <a:lstStyle/>
          <a:p>
            <a:r>
              <a:rPr lang="en-US"/>
              <a:t>Lab:  Testing Hardware Interfaces</a:t>
            </a:r>
            <a:endParaRPr lang="en-US" dirty="0"/>
          </a:p>
        </p:txBody>
      </p:sp>
    </p:spTree>
    <p:extLst>
      <p:ext uri="{BB962C8B-B14F-4D97-AF65-F5344CB8AC3E}">
        <p14:creationId xmlns:p14="http://schemas.microsoft.com/office/powerpoint/2010/main" val="4139375057"/>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Trouble Shooting Build Issues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3D29DB94-470B-47D5-BA10-08FC53886DC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3964A5E-F1BE-402F-BAE8-D9D75386B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997884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buClr>
                <a:srgbClr val="000000"/>
              </a:buClr>
              <a:buSzPct val="100000"/>
              <a:buFont typeface="+mj-lt"/>
              <a:buAutoNum type="arabicPeriod"/>
            </a:pPr>
            <a:r>
              <a:rPr lang="en-US" dirty="0"/>
              <a:t>Close any open Environments</a:t>
            </a:r>
          </a:p>
          <a:p>
            <a:pPr lvl="1">
              <a:buClr>
                <a:srgbClr val="000000"/>
              </a:buClr>
              <a:buSzPct val="100000"/>
              <a:buFont typeface="+mj-lt"/>
              <a:buAutoNum type="arabicPeriod"/>
            </a:pPr>
            <a:r>
              <a:rPr lang="en-US" dirty="0"/>
              <a:t>Disable Code Coverage &amp; the Range Test, as follows:</a:t>
            </a:r>
          </a:p>
          <a:p>
            <a:pPr lvl="2"/>
            <a:r>
              <a:rPr lang="en-US" dirty="0"/>
              <a:t>At top of VectorCAST Project, RightMouse-&gt;OpenConfiguration</a:t>
            </a:r>
          </a:p>
          <a:p>
            <a:pPr lvl="2"/>
            <a:r>
              <a:rPr lang="en-US" dirty="0"/>
              <a:t>In RightSide pane, goto Manage-&gt;CoverageType, set to “None”</a:t>
            </a:r>
          </a:p>
          <a:p>
            <a:pPr lvl="2"/>
            <a:r>
              <a:rPr lang="en-US" dirty="0"/>
              <a:t>Search (ctrl-F) for “range check” and set it to None</a:t>
            </a:r>
          </a:p>
          <a:p>
            <a:pPr lvl="1">
              <a:buClr>
                <a:srgbClr val="000000"/>
              </a:buClr>
              <a:buSzPct val="100000"/>
              <a:buFont typeface="+mj-lt"/>
              <a:buAutoNum type="arabicPeriod"/>
            </a:pPr>
            <a:r>
              <a:rPr lang="en-US" dirty="0"/>
              <a:t>Open up the Log Messages Window &amp; Clear it</a:t>
            </a:r>
          </a:p>
          <a:p>
            <a:pPr lvl="1">
              <a:buClr>
                <a:srgbClr val="000000"/>
              </a:buClr>
              <a:buSzPct val="100000"/>
              <a:buFont typeface="+mj-lt"/>
              <a:buAutoNum type="arabicPeriod"/>
            </a:pPr>
            <a:r>
              <a:rPr lang="en-US" dirty="0"/>
              <a:t>Pin the Jobs window &amp; clear it</a:t>
            </a:r>
          </a:p>
          <a:p>
            <a:pPr lvl="1">
              <a:buClr>
                <a:srgbClr val="000000"/>
              </a:buClr>
              <a:buSzPct val="100000"/>
              <a:buFont typeface="+mj-lt"/>
              <a:buAutoNum type="arabicPeriod"/>
            </a:pPr>
            <a:r>
              <a:rPr lang="en-US" dirty="0"/>
              <a:t>From the VectorCAST Project, Build &amp; then Open an existing Environment</a:t>
            </a:r>
          </a:p>
          <a:p>
            <a:pPr lvl="1">
              <a:buClr>
                <a:srgbClr val="000000"/>
              </a:buClr>
              <a:buSzPct val="100000"/>
              <a:buFont typeface="+mj-lt"/>
              <a:buAutoNum type="arabicPeriod"/>
            </a:pPr>
            <a:r>
              <a:rPr lang="en-US" dirty="0"/>
              <a:t>Note the commands in the Jobs Window that were executed during the Build</a:t>
            </a:r>
          </a:p>
          <a:p>
            <a:pPr lvl="1">
              <a:buClr>
                <a:srgbClr val="000000"/>
              </a:buClr>
              <a:buSzPct val="100000"/>
              <a:buFont typeface="+mj-lt"/>
              <a:buAutoNum type="arabicPeriod"/>
            </a:pPr>
            <a:r>
              <a:rPr lang="en-US" dirty="0"/>
              <a:t>Double Click on any one entry to see the Job Status Details</a:t>
            </a:r>
          </a:p>
          <a:p>
            <a:pPr lvl="1">
              <a:buClr>
                <a:srgbClr val="000000"/>
              </a:buClr>
              <a:buSzPct val="100000"/>
              <a:buFont typeface="+mj-lt"/>
              <a:buAutoNum type="arabicPeriod"/>
            </a:pPr>
            <a:r>
              <a:rPr lang="en-US" dirty="0"/>
              <a:t>Close the Environment</a:t>
            </a:r>
          </a:p>
          <a:p>
            <a:pPr lvl="1">
              <a:buClr>
                <a:srgbClr val="000000"/>
              </a:buClr>
              <a:buSzPct val="100000"/>
              <a:buFont typeface="+mj-lt"/>
              <a:buAutoNum type="arabicPeriod"/>
            </a:pPr>
            <a:r>
              <a:rPr lang="en-US" dirty="0"/>
              <a:t>Re-enable Code Coverage &amp; Range Test Options (i.e., </a:t>
            </a:r>
            <a:r>
              <a:rPr lang="en-US" dirty="0" err="1"/>
              <a:t>backout</a:t>
            </a:r>
            <a:r>
              <a:rPr lang="en-US" dirty="0"/>
              <a:t> changes from #2 above)</a:t>
            </a:r>
          </a:p>
        </p:txBody>
      </p:sp>
      <p:sp>
        <p:nvSpPr>
          <p:cNvPr id="5" name="Textplatzhalter 4">
            <a:extLst>
              <a:ext uri="{FF2B5EF4-FFF2-40B4-BE49-F238E27FC236}">
                <a16:creationId xmlns:a16="http://schemas.microsoft.com/office/drawing/2014/main" id="{87749C77-0306-4316-A1A7-E1DEF87D6AAB}"/>
              </a:ext>
            </a:extLst>
          </p:cNvPr>
          <p:cNvSpPr>
            <a:spLocks noGrp="1"/>
          </p:cNvSpPr>
          <p:nvPr>
            <p:ph type="body" sz="quarter" idx="12"/>
          </p:nvPr>
        </p:nvSpPr>
        <p:spPr/>
        <p:txBody>
          <a:bodyPr/>
          <a:lstStyle/>
          <a:p>
            <a:r>
              <a:rPr lang="en-US" dirty="0"/>
              <a:t>Build Diagnostic Info</a:t>
            </a:r>
          </a:p>
        </p:txBody>
      </p:sp>
      <p:sp>
        <p:nvSpPr>
          <p:cNvPr id="34818" name="Rectangle 2"/>
          <p:cNvSpPr>
            <a:spLocks noGrp="1" noChangeArrowheads="1"/>
          </p:cNvSpPr>
          <p:nvPr>
            <p:ph type="title"/>
          </p:nvPr>
        </p:nvSpPr>
        <p:spPr/>
        <p:txBody>
          <a:bodyPr/>
          <a:lstStyle/>
          <a:p>
            <a:r>
              <a:rPr lang="en-US"/>
              <a:t>Lab:  Trouble Shooting Build Issues</a:t>
            </a:r>
            <a:endParaRPr lang="en-US" dirty="0"/>
          </a:p>
        </p:txBody>
      </p:sp>
    </p:spTree>
    <p:extLst>
      <p:ext uri="{BB962C8B-B14F-4D97-AF65-F5344CB8AC3E}">
        <p14:creationId xmlns:p14="http://schemas.microsoft.com/office/powerpoint/2010/main" val="3474597251"/>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Debugging Test Execution Issues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23A7B4F-B08C-45FE-8764-F2A1E11D55F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BD418E4-5140-4162-82B2-BBC888EAE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4568304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sz="1400" dirty="0"/>
              <a:t>Create a new environment for “</a:t>
            </a:r>
            <a:r>
              <a:rPr lang="en-US" sz="1400" dirty="0" err="1"/>
              <a:t>manager.c</a:t>
            </a:r>
            <a:r>
              <a:rPr lang="en-US" sz="1400" dirty="0"/>
              <a:t>” and call it DEBUG_MGR (or just use MGR_COVER)</a:t>
            </a:r>
          </a:p>
          <a:p>
            <a:pPr lvl="1"/>
            <a:r>
              <a:rPr lang="en-US" sz="1400" dirty="0"/>
              <a:t>Create a test for </a:t>
            </a:r>
            <a:r>
              <a:rPr lang="en-US" sz="1400" dirty="0" err="1"/>
              <a:t>Place_Order</a:t>
            </a:r>
            <a:r>
              <a:rPr lang="en-US" sz="1400" dirty="0"/>
              <a:t> and call it SEG_FAULT (may already be defined in MGR_COVER)</a:t>
            </a:r>
          </a:p>
          <a:p>
            <a:pPr lvl="2"/>
            <a:r>
              <a:rPr lang="en-US" sz="1400" dirty="0"/>
              <a:t>Enter 1 for the Table and 10000 for the Seat</a:t>
            </a:r>
          </a:p>
          <a:p>
            <a:pPr lvl="1"/>
            <a:r>
              <a:rPr lang="en-US" sz="1400" dirty="0"/>
              <a:t>Run the Test (should cause a seg fault)</a:t>
            </a:r>
          </a:p>
          <a:p>
            <a:pPr lvl="1"/>
            <a:r>
              <a:rPr lang="en-US" sz="1400" dirty="0"/>
              <a:t>Now, Debug the Test Case</a:t>
            </a:r>
          </a:p>
          <a:p>
            <a:pPr lvl="2"/>
            <a:r>
              <a:rPr lang="en-US" sz="1400" dirty="0"/>
              <a:t>Disable Coverage (Coverage-&gt;Disable)</a:t>
            </a:r>
          </a:p>
          <a:p>
            <a:pPr lvl="2"/>
            <a:r>
              <a:rPr lang="en-US" sz="1400" dirty="0"/>
              <a:t>Click on Test Case, and do RightMouse-&gt;</a:t>
            </a:r>
            <a:r>
              <a:rPr lang="en-US" sz="1400" dirty="0" err="1"/>
              <a:t>ExecuteWithDebug</a:t>
            </a:r>
            <a:endParaRPr lang="en-US" sz="1400" dirty="0"/>
          </a:p>
          <a:p>
            <a:pPr lvl="2"/>
            <a:r>
              <a:rPr lang="en-US" sz="1400" dirty="0"/>
              <a:t>A command window for the GDB Debugger should appear</a:t>
            </a:r>
          </a:p>
          <a:p>
            <a:pPr lvl="1"/>
            <a:r>
              <a:rPr lang="en-US" sz="1400" dirty="0"/>
              <a:t>Set a break at main &amp; at Place_Order</a:t>
            </a:r>
          </a:p>
          <a:p>
            <a:pPr lvl="2"/>
            <a:r>
              <a:rPr lang="en-US" sz="1400" dirty="0"/>
              <a:t>b main</a:t>
            </a:r>
          </a:p>
          <a:p>
            <a:pPr lvl="2"/>
            <a:r>
              <a:rPr lang="en-US" sz="1400" dirty="0"/>
              <a:t>b Place_Order</a:t>
            </a:r>
          </a:p>
          <a:p>
            <a:pPr lvl="1"/>
            <a:r>
              <a:rPr lang="en-US" sz="1400" dirty="0"/>
              <a:t>Start Debugging the Code</a:t>
            </a:r>
          </a:p>
          <a:p>
            <a:pPr lvl="2"/>
            <a:r>
              <a:rPr lang="en-US" sz="1400" dirty="0"/>
              <a:t>run  // “run” loads &amp; executes the image.  It should stop at main()</a:t>
            </a:r>
          </a:p>
          <a:p>
            <a:pPr lvl="2"/>
            <a:r>
              <a:rPr lang="en-US" sz="1400" dirty="0"/>
              <a:t>n   // “n” does a step over.  If you’re curious,  step a few times thru the Harness code</a:t>
            </a:r>
          </a:p>
          <a:p>
            <a:pPr lvl="2"/>
            <a:r>
              <a:rPr lang="en-US" sz="1400" dirty="0"/>
              <a:t>c   //  “c” will Continue.  Should stop at Place_Order()</a:t>
            </a:r>
          </a:p>
          <a:p>
            <a:pPr lvl="2"/>
            <a:r>
              <a:rPr lang="en-US" sz="1400" dirty="0"/>
              <a:t>n  //  Continue stepping until the </a:t>
            </a:r>
            <a:r>
              <a:rPr lang="en-US" sz="1400" dirty="0" err="1"/>
              <a:t>segfault</a:t>
            </a:r>
            <a:r>
              <a:rPr lang="en-US" sz="1400" dirty="0"/>
              <a:t> occurs</a:t>
            </a:r>
          </a:p>
          <a:p>
            <a:pPr lvl="2"/>
            <a:r>
              <a:rPr lang="en-US" sz="1400" dirty="0"/>
              <a:t>quit</a:t>
            </a:r>
          </a:p>
          <a:p>
            <a:pPr marL="0" lvl="1" indent="0">
              <a:buNone/>
            </a:pPr>
            <a:r>
              <a:rPr lang="en-US" sz="1400" dirty="0"/>
              <a:t>Note:  The same debug process should apply in most all debuggers.</a:t>
            </a:r>
          </a:p>
        </p:txBody>
      </p:sp>
      <p:sp>
        <p:nvSpPr>
          <p:cNvPr id="5" name="Textplatzhalter 4">
            <a:extLst>
              <a:ext uri="{FF2B5EF4-FFF2-40B4-BE49-F238E27FC236}">
                <a16:creationId xmlns:a16="http://schemas.microsoft.com/office/drawing/2014/main" id="{98943446-B49B-4F8D-B58F-3246BF2B1805}"/>
              </a:ext>
            </a:extLst>
          </p:cNvPr>
          <p:cNvSpPr>
            <a:spLocks noGrp="1"/>
          </p:cNvSpPr>
          <p:nvPr>
            <p:ph type="body" sz="quarter" idx="12"/>
          </p:nvPr>
        </p:nvSpPr>
        <p:spPr/>
        <p:txBody>
          <a:bodyPr/>
          <a:lstStyle/>
          <a:p>
            <a:r>
              <a:rPr lang="en-US" dirty="0"/>
              <a:t>Stepping through the FUT</a:t>
            </a:r>
          </a:p>
        </p:txBody>
      </p:sp>
      <p:sp>
        <p:nvSpPr>
          <p:cNvPr id="34818" name="Rectangle 2"/>
          <p:cNvSpPr>
            <a:spLocks noGrp="1" noChangeArrowheads="1"/>
          </p:cNvSpPr>
          <p:nvPr>
            <p:ph type="title"/>
          </p:nvPr>
        </p:nvSpPr>
        <p:spPr/>
        <p:txBody>
          <a:bodyPr/>
          <a:lstStyle/>
          <a:p>
            <a:r>
              <a:rPr lang="en-US"/>
              <a:t>Lab: Debugging Test Execution Issues</a:t>
            </a:r>
            <a:endParaRPr lang="en-US" dirty="0"/>
          </a:p>
        </p:txBody>
      </p:sp>
    </p:spTree>
    <p:extLst>
      <p:ext uri="{BB962C8B-B14F-4D97-AF65-F5344CB8AC3E}">
        <p14:creationId xmlns:p14="http://schemas.microsoft.com/office/powerpoint/2010/main" val="1557081909"/>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another test for Place Order</a:t>
            </a:r>
          </a:p>
          <a:p>
            <a:pPr lvl="2"/>
            <a:r>
              <a:rPr lang="en-US" dirty="0"/>
              <a:t>Enter 3 for the Table and 1 for the Seat</a:t>
            </a:r>
          </a:p>
          <a:p>
            <a:pPr lvl="1"/>
            <a:r>
              <a:rPr lang="en-US" dirty="0"/>
              <a:t>Find Get_Table_Record in the list of StubbedSubPrograms</a:t>
            </a:r>
          </a:p>
          <a:p>
            <a:pPr lvl="1"/>
            <a:r>
              <a:rPr lang="en-US" dirty="0"/>
              <a:t>Enter Parameter User Code for Table on Input side, as follows: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Run the Test Case (it should spin forever)</a:t>
            </a:r>
          </a:p>
          <a:p>
            <a:pPr lvl="1"/>
            <a:r>
              <a:rPr lang="en-US" dirty="0"/>
              <a:t>Abort the Test from the Execute Pulldown:  </a:t>
            </a:r>
          </a:p>
          <a:p>
            <a:pPr lvl="1"/>
            <a:endParaRPr lang="en-US" dirty="0"/>
          </a:p>
        </p:txBody>
      </p:sp>
      <p:sp>
        <p:nvSpPr>
          <p:cNvPr id="5" name="Textplatzhalter 4">
            <a:extLst>
              <a:ext uri="{FF2B5EF4-FFF2-40B4-BE49-F238E27FC236}">
                <a16:creationId xmlns:a16="http://schemas.microsoft.com/office/drawing/2014/main" id="{DAF3AC80-6905-42B8-8A4A-1FE4A75C7A6B}"/>
              </a:ext>
            </a:extLst>
          </p:cNvPr>
          <p:cNvSpPr>
            <a:spLocks noGrp="1"/>
          </p:cNvSpPr>
          <p:nvPr>
            <p:ph type="body" sz="quarter" idx="12"/>
          </p:nvPr>
        </p:nvSpPr>
        <p:spPr/>
        <p:txBody>
          <a:bodyPr/>
          <a:lstStyle/>
          <a:p>
            <a:r>
              <a:rPr lang="en-US" dirty="0"/>
              <a:t>Debugging User Code Problems</a:t>
            </a:r>
          </a:p>
        </p:txBody>
      </p:sp>
      <p:sp>
        <p:nvSpPr>
          <p:cNvPr id="34818" name="Rectangle 2"/>
          <p:cNvSpPr>
            <a:spLocks noGrp="1" noChangeArrowheads="1"/>
          </p:cNvSpPr>
          <p:nvPr>
            <p:ph type="title"/>
          </p:nvPr>
        </p:nvSpPr>
        <p:spPr/>
        <p:txBody>
          <a:bodyPr/>
          <a:lstStyle/>
          <a:p>
            <a:r>
              <a:rPr lang="en-US"/>
              <a:t>Lab: Debugging Test Execution Issues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582" y="2562557"/>
            <a:ext cx="7789315" cy="261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5C8F1DE-EEEF-4254-B0FA-BF728B942DF2}"/>
              </a:ext>
            </a:extLst>
          </p:cNvPr>
          <p:cNvPicPr>
            <a:picLocks noChangeAspect="1"/>
          </p:cNvPicPr>
          <p:nvPr/>
        </p:nvPicPr>
        <p:blipFill>
          <a:blip r:embed="rId4"/>
          <a:stretch>
            <a:fillRect/>
          </a:stretch>
        </p:blipFill>
        <p:spPr>
          <a:xfrm>
            <a:off x="5500948" y="5595430"/>
            <a:ext cx="846841" cy="683987"/>
          </a:xfrm>
          <a:prstGeom prst="rect">
            <a:avLst/>
          </a:prstGeom>
        </p:spPr>
      </p:pic>
    </p:spTree>
    <p:extLst>
      <p:ext uri="{BB962C8B-B14F-4D97-AF65-F5344CB8AC3E}">
        <p14:creationId xmlns:p14="http://schemas.microsoft.com/office/powerpoint/2010/main" val="2817021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Testing once makes no sense</a:t>
            </a:r>
          </a:p>
          <a:p>
            <a:pPr lvl="1"/>
            <a:endParaRPr lang="en-US" dirty="0"/>
          </a:p>
          <a:p>
            <a:pPr lvl="1"/>
            <a:r>
              <a:rPr lang="en-US" dirty="0"/>
              <a:t>Testing constantly improves quality</a:t>
            </a:r>
          </a:p>
          <a:p>
            <a:pPr lvl="1"/>
            <a:endParaRPr lang="en-US" dirty="0"/>
          </a:p>
          <a:p>
            <a:pPr lvl="1"/>
            <a:r>
              <a:rPr lang="en-US" dirty="0"/>
              <a:t>Bugs are easiest to fix on the day that they are introduced</a:t>
            </a:r>
          </a:p>
          <a:p>
            <a:pPr lvl="1" indent="0">
              <a:buNone/>
            </a:pPr>
            <a:endParaRPr lang="en-US" dirty="0"/>
          </a:p>
          <a:p>
            <a:pPr lvl="1"/>
            <a:r>
              <a:rPr lang="en-US" dirty="0"/>
              <a:t>Code can be re-factored over time</a:t>
            </a:r>
          </a:p>
          <a:p>
            <a:pPr lvl="2"/>
            <a:endParaRPr lang="en-US" dirty="0"/>
          </a:p>
          <a:p>
            <a:pPr lvl="1"/>
            <a:r>
              <a:rPr lang="en-US" dirty="0"/>
              <a:t>Test cases are kept in sync with code</a:t>
            </a:r>
          </a:p>
        </p:txBody>
      </p:sp>
      <p:sp>
        <p:nvSpPr>
          <p:cNvPr id="4" name="Textplatzhalter 3">
            <a:extLst>
              <a:ext uri="{FF2B5EF4-FFF2-40B4-BE49-F238E27FC236}">
                <a16:creationId xmlns:a16="http://schemas.microsoft.com/office/drawing/2014/main" id="{5E302632-E76F-447E-9D0F-8F7EDE076818}"/>
              </a:ext>
            </a:extLst>
          </p:cNvPr>
          <p:cNvSpPr>
            <a:spLocks noGrp="1"/>
          </p:cNvSpPr>
          <p:nvPr>
            <p:ph type="body" sz="quarter" idx="12"/>
          </p:nvPr>
        </p:nvSpPr>
        <p:spPr/>
        <p:txBody>
          <a:bodyPr/>
          <a:lstStyle/>
          <a:p>
            <a:r>
              <a:rPr lang="en-US" dirty="0"/>
              <a:t>Why is Regression Testing Important?</a:t>
            </a:r>
          </a:p>
        </p:txBody>
      </p:sp>
      <p:sp>
        <p:nvSpPr>
          <p:cNvPr id="3" name="Title 2"/>
          <p:cNvSpPr>
            <a:spLocks noGrp="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28649164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Abort the Test and now Debug it</a:t>
            </a:r>
          </a:p>
          <a:p>
            <a:pPr lvl="1"/>
            <a:r>
              <a:rPr lang="en-US" dirty="0"/>
              <a:t>From the </a:t>
            </a:r>
            <a:r>
              <a:rPr lang="en-US" dirty="0" err="1"/>
              <a:t>VectorCAST</a:t>
            </a:r>
            <a:r>
              <a:rPr lang="en-US" dirty="0"/>
              <a:t> shell search the Harness files for the stub code, as follows:</a:t>
            </a:r>
          </a:p>
          <a:p>
            <a:pPr lvl="2"/>
            <a:r>
              <a:rPr lang="en-US" dirty="0" err="1"/>
              <a:t>findstr</a:t>
            </a:r>
            <a:r>
              <a:rPr lang="en-US" dirty="0"/>
              <a:t> xyzzz *.c*</a:t>
            </a:r>
          </a:p>
          <a:p>
            <a:pPr lvl="1"/>
            <a:r>
              <a:rPr lang="en-US" dirty="0"/>
              <a:t>Edit the file containing the Stub Code</a:t>
            </a:r>
          </a:p>
          <a:p>
            <a:pPr lvl="2"/>
            <a:r>
              <a:rPr lang="en-US" dirty="0"/>
              <a:t>Note:  You may get multiple hits, but use manager_uc.c/cpp</a:t>
            </a:r>
          </a:p>
          <a:p>
            <a:pPr lvl="1"/>
            <a:r>
              <a:rPr lang="en-US" dirty="0"/>
              <a:t>Find the function name that contains the Stub Code</a:t>
            </a:r>
          </a:p>
          <a:p>
            <a:pPr lvl="2"/>
            <a:r>
              <a:rPr lang="en-US" dirty="0"/>
              <a:t>Should be “vCAST_STUB_PROCESSING_9()”</a:t>
            </a:r>
          </a:p>
          <a:p>
            <a:pPr lvl="1"/>
            <a:r>
              <a:rPr lang="en-US" dirty="0"/>
              <a:t>Debug the Test Case</a:t>
            </a:r>
          </a:p>
          <a:p>
            <a:pPr lvl="1"/>
            <a:r>
              <a:rPr lang="en-US" dirty="0"/>
              <a:t>Set a break in the Stub Code</a:t>
            </a:r>
          </a:p>
          <a:p>
            <a:pPr lvl="1"/>
            <a:r>
              <a:rPr lang="en-US" dirty="0"/>
              <a:t>Step through the code to debug the problem</a:t>
            </a:r>
          </a:p>
        </p:txBody>
      </p:sp>
      <p:sp>
        <p:nvSpPr>
          <p:cNvPr id="5" name="Textplatzhalter 4">
            <a:extLst>
              <a:ext uri="{FF2B5EF4-FFF2-40B4-BE49-F238E27FC236}">
                <a16:creationId xmlns:a16="http://schemas.microsoft.com/office/drawing/2014/main" id="{DE3EAD51-6B2D-4F84-B5DA-2D409DB391AD}"/>
              </a:ext>
            </a:extLst>
          </p:cNvPr>
          <p:cNvSpPr>
            <a:spLocks noGrp="1"/>
          </p:cNvSpPr>
          <p:nvPr>
            <p:ph type="body" sz="quarter" idx="12"/>
          </p:nvPr>
        </p:nvSpPr>
        <p:spPr/>
        <p:txBody>
          <a:bodyPr/>
          <a:lstStyle/>
          <a:p>
            <a:r>
              <a:rPr lang="en-US" dirty="0"/>
              <a:t>Debugging Stub Code</a:t>
            </a:r>
          </a:p>
        </p:txBody>
      </p:sp>
      <p:sp>
        <p:nvSpPr>
          <p:cNvPr id="34818" name="Rectangle 2"/>
          <p:cNvSpPr>
            <a:spLocks noGrp="1" noChangeArrowheads="1"/>
          </p:cNvSpPr>
          <p:nvPr>
            <p:ph type="title"/>
          </p:nvPr>
        </p:nvSpPr>
        <p:spPr/>
        <p:txBody>
          <a:bodyPr/>
          <a:lstStyle/>
          <a:p>
            <a:r>
              <a:rPr lang="en-US"/>
              <a:t>Lab: Debugging Test Execution Issues</a:t>
            </a:r>
            <a:endParaRPr lang="en-US" dirty="0"/>
          </a:p>
        </p:txBody>
      </p:sp>
    </p:spTree>
    <p:extLst>
      <p:ext uri="{BB962C8B-B14F-4D97-AF65-F5344CB8AC3E}">
        <p14:creationId xmlns:p14="http://schemas.microsoft.com/office/powerpoint/2010/main" val="1898488021"/>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Probe Points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5FA90F38-A7B7-4098-A419-8FE3597B1ED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66DEE4E3-2548-4729-AC38-0ED6D647E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8851070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an environment for </a:t>
            </a:r>
            <a:r>
              <a:rPr lang="en-US" dirty="0" err="1"/>
              <a:t>probe_points.c</a:t>
            </a:r>
            <a:r>
              <a:rPr lang="en-US" dirty="0"/>
              <a:t> and call it PROBE_POINTS</a:t>
            </a:r>
          </a:p>
          <a:p>
            <a:pPr lvl="1">
              <a:buClr>
                <a:srgbClr val="000000"/>
              </a:buClr>
              <a:buSzPct val="100000"/>
              <a:buFont typeface="Wingdings 3" panose="05040102010807070707" pitchFamily="18" charset="2"/>
              <a:buAutoNum type="arabicPeriod"/>
            </a:pPr>
            <a:r>
              <a:rPr lang="en-US" dirty="0"/>
              <a:t>Create a test for </a:t>
            </a:r>
            <a:r>
              <a:rPr lang="en-US" dirty="0" err="1"/>
              <a:t>miles_before_fillup</a:t>
            </a:r>
            <a:r>
              <a:rPr lang="en-US" dirty="0"/>
              <a:t>()</a:t>
            </a:r>
          </a:p>
          <a:p>
            <a:pPr lvl="1">
              <a:buClr>
                <a:srgbClr val="000000"/>
              </a:buClr>
              <a:buSzPct val="100000"/>
              <a:buFont typeface="Wingdings 3" panose="05040102010807070707" pitchFamily="18" charset="2"/>
              <a:buAutoNum type="arabicPeriod"/>
            </a:pPr>
            <a:r>
              <a:rPr lang="en-US" dirty="0"/>
              <a:t>Use a Probe Point to change the return value from </a:t>
            </a:r>
            <a:r>
              <a:rPr lang="en-US" dirty="0" err="1"/>
              <a:t>get_fuel_level</a:t>
            </a:r>
            <a:r>
              <a:rPr lang="en-US" dirty="0"/>
              <a:t>():</a:t>
            </a:r>
          </a:p>
          <a:p>
            <a:pPr lvl="2">
              <a:buClr>
                <a:srgbClr val="000000"/>
              </a:buClr>
              <a:buSzPct val="100000"/>
              <a:buFont typeface="+mj-lt"/>
              <a:buAutoNum type="alphaLcParenR"/>
            </a:pPr>
            <a:r>
              <a:rPr lang="en-US" dirty="0"/>
              <a:t>(see screen shot on next page for an example)</a:t>
            </a:r>
          </a:p>
          <a:p>
            <a:pPr lvl="2">
              <a:buClr>
                <a:srgbClr val="000000"/>
              </a:buClr>
              <a:buSzPct val="100000"/>
              <a:buFont typeface="+mj-lt"/>
              <a:buAutoNum type="alphaLcParenR"/>
            </a:pPr>
            <a:r>
              <a:rPr lang="en-US" dirty="0"/>
              <a:t>RightMouse on </a:t>
            </a:r>
            <a:r>
              <a:rPr lang="en-US" dirty="0" err="1"/>
              <a:t>miles_before_fillup</a:t>
            </a:r>
            <a:r>
              <a:rPr lang="en-US" dirty="0"/>
              <a:t> and select EditProbePoints</a:t>
            </a:r>
          </a:p>
          <a:p>
            <a:pPr lvl="2">
              <a:buClr>
                <a:srgbClr val="000000"/>
              </a:buClr>
              <a:buSzPct val="100000"/>
              <a:buFont typeface="+mj-lt"/>
              <a:buAutoNum type="alphaLcParenR"/>
            </a:pPr>
            <a:r>
              <a:rPr lang="en-US" dirty="0"/>
              <a:t>In the Probe Point Editor, select the dot in front of the “if” statement</a:t>
            </a:r>
          </a:p>
          <a:p>
            <a:pPr lvl="2">
              <a:buClr>
                <a:srgbClr val="000000"/>
              </a:buClr>
              <a:buSzPct val="100000"/>
              <a:buFont typeface="+mj-lt"/>
              <a:buAutoNum type="alphaLcParenR"/>
            </a:pPr>
            <a:r>
              <a:rPr lang="en-US" dirty="0"/>
              <a:t>In the Right Hand Pane, enter the following </a:t>
            </a:r>
          </a:p>
          <a:p>
            <a:pPr lvl="3">
              <a:buClr>
                <a:srgbClr val="000000"/>
              </a:buClr>
              <a:buSzPct val="100000"/>
            </a:pPr>
            <a:r>
              <a:rPr lang="en-US" dirty="0"/>
              <a:t>“</a:t>
            </a:r>
            <a:r>
              <a:rPr lang="en-US" dirty="0" err="1"/>
              <a:t>fuel_level</a:t>
            </a:r>
            <a:r>
              <a:rPr lang="en-US" dirty="0"/>
              <a:t> = 25;” </a:t>
            </a:r>
          </a:p>
          <a:p>
            <a:pPr lvl="2">
              <a:buClr>
                <a:srgbClr val="000000"/>
              </a:buClr>
              <a:buSzPct val="100000"/>
              <a:buFont typeface="+mj-lt"/>
              <a:buAutoNum type="alphaLcParenR"/>
            </a:pPr>
            <a:r>
              <a:rPr lang="en-US" dirty="0"/>
              <a:t>Select Test Compile</a:t>
            </a:r>
          </a:p>
          <a:p>
            <a:pPr lvl="2">
              <a:buClr>
                <a:srgbClr val="000000"/>
              </a:buClr>
              <a:buSzPct val="100000"/>
              <a:buNone/>
            </a:pPr>
            <a:r>
              <a:rPr lang="en-US" dirty="0"/>
              <a:t> </a:t>
            </a:r>
          </a:p>
          <a:p>
            <a:pPr lvl="1">
              <a:buClr>
                <a:srgbClr val="000000"/>
              </a:buClr>
              <a:buSzPct val="100000"/>
              <a:buFont typeface="+mj-lt"/>
              <a:buAutoNum type="arabicPeriod"/>
            </a:pPr>
            <a:r>
              <a:rPr lang="en-US" dirty="0"/>
              <a:t> Activate &amp; Run</a:t>
            </a:r>
          </a:p>
          <a:p>
            <a:pPr lvl="2"/>
            <a:r>
              <a:rPr lang="en-US" dirty="0"/>
              <a:t>Activate the Probe Point via button in upper left corner</a:t>
            </a:r>
          </a:p>
          <a:p>
            <a:pPr lvl="2"/>
            <a:endParaRPr lang="en-US" dirty="0"/>
          </a:p>
          <a:p>
            <a:pPr lvl="2"/>
            <a:endParaRPr lang="en-US" dirty="0"/>
          </a:p>
          <a:p>
            <a:pPr lvl="2"/>
            <a:endParaRPr lang="en-US" dirty="0"/>
          </a:p>
          <a:p>
            <a:pPr lvl="2"/>
            <a:r>
              <a:rPr lang="en-US" dirty="0"/>
              <a:t>Run the test case</a:t>
            </a:r>
          </a:p>
          <a:p>
            <a:pPr lvl="2"/>
            <a:r>
              <a:rPr lang="en-US" dirty="0"/>
              <a:t>Using Code Coverage, verify the TRUE path of the “if” statement is covered</a:t>
            </a:r>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Probe Point Example</a:t>
            </a:r>
          </a:p>
        </p:txBody>
      </p:sp>
      <p:sp>
        <p:nvSpPr>
          <p:cNvPr id="34818" name="Rectangle 2"/>
          <p:cNvSpPr>
            <a:spLocks noGrp="1" noChangeArrowheads="1"/>
          </p:cNvSpPr>
          <p:nvPr>
            <p:ph type="title"/>
          </p:nvPr>
        </p:nvSpPr>
        <p:spPr/>
        <p:txBody>
          <a:bodyPr/>
          <a:lstStyle/>
          <a:p>
            <a:r>
              <a:rPr lang="en-US"/>
              <a:t>Lab:  Probe Points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09" y="4912252"/>
            <a:ext cx="1419279" cy="614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393" y="3697210"/>
            <a:ext cx="1606578" cy="631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94157"/>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918DFF0-11F5-44FA-8632-D4B8815C42F7}"/>
              </a:ext>
            </a:extLst>
          </p:cNvPr>
          <p:cNvSpPr>
            <a:spLocks noGrp="1"/>
          </p:cNvSpPr>
          <p:nvPr>
            <p:ph type="body" sz="quarter" idx="12"/>
          </p:nvPr>
        </p:nvSpPr>
        <p:spPr/>
        <p:txBody>
          <a:bodyPr/>
          <a:lstStyle/>
          <a:p>
            <a:r>
              <a:rPr lang="en-US" dirty="0"/>
              <a:t>Probe Point Screenshot</a:t>
            </a:r>
          </a:p>
        </p:txBody>
      </p:sp>
      <p:sp>
        <p:nvSpPr>
          <p:cNvPr id="2" name="Content Placeholder 1">
            <a:extLst>
              <a:ext uri="{FF2B5EF4-FFF2-40B4-BE49-F238E27FC236}">
                <a16:creationId xmlns:a16="http://schemas.microsoft.com/office/drawing/2014/main" id="{6E90966E-6216-4385-A6EE-F8FAA214CC87}"/>
              </a:ext>
            </a:extLst>
          </p:cNvPr>
          <p:cNvSpPr>
            <a:spLocks noGrp="1"/>
          </p:cNvSpPr>
          <p:nvPr>
            <p:ph sz="quarter" idx="13"/>
          </p:nvPr>
        </p:nvSpPr>
        <p:spPr/>
        <p:txBody>
          <a:bodyPr/>
          <a:lstStyle/>
          <a:p>
            <a:endParaRPr lang="en-US"/>
          </a:p>
        </p:txBody>
      </p:sp>
      <p:sp>
        <p:nvSpPr>
          <p:cNvPr id="34818" name="Rectangle 2"/>
          <p:cNvSpPr>
            <a:spLocks noGrp="1" noChangeArrowheads="1"/>
          </p:cNvSpPr>
          <p:nvPr>
            <p:ph type="title"/>
          </p:nvPr>
        </p:nvSpPr>
        <p:spPr/>
        <p:txBody>
          <a:bodyPr/>
          <a:lstStyle/>
          <a:p>
            <a:r>
              <a:rPr lang="en-US"/>
              <a:t>Lab:  Probe Points</a:t>
            </a:r>
            <a:endParaRPr lang="en-US" dirty="0"/>
          </a:p>
        </p:txBody>
      </p:sp>
      <p:pic>
        <p:nvPicPr>
          <p:cNvPr id="7" name="Picture 6">
            <a:extLst>
              <a:ext uri="{FF2B5EF4-FFF2-40B4-BE49-F238E27FC236}">
                <a16:creationId xmlns:a16="http://schemas.microsoft.com/office/drawing/2014/main" id="{AEFFE908-DE34-46D3-94E5-53B82EEC8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487" y="1260000"/>
            <a:ext cx="8765025" cy="5019675"/>
          </a:xfrm>
          <a:prstGeom prst="rect">
            <a:avLst/>
          </a:prstGeom>
        </p:spPr>
      </p:pic>
    </p:spTree>
    <p:extLst>
      <p:ext uri="{BB962C8B-B14F-4D97-AF65-F5344CB8AC3E}">
        <p14:creationId xmlns:p14="http://schemas.microsoft.com/office/powerpoint/2010/main" val="102748187"/>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r>
              <a:rPr lang="en-US" dirty="0"/>
              <a:t>Probe Point API examples, for reference below :</a:t>
            </a:r>
          </a:p>
          <a:p>
            <a:pPr lvl="2"/>
            <a:r>
              <a:rPr lang="en-US" dirty="0"/>
              <a:t>vcast_probe_print_int( x );</a:t>
            </a:r>
          </a:p>
          <a:p>
            <a:pPr lvl="2"/>
            <a:r>
              <a:rPr lang="en-US" dirty="0"/>
              <a:t>vcast_probe_print_float ( floatVal );</a:t>
            </a:r>
          </a:p>
          <a:p>
            <a:pPr lvl="2"/>
            <a:r>
              <a:rPr lang="en-US" dirty="0"/>
              <a:t>vcast_probe_print (“ got here\n” );</a:t>
            </a:r>
          </a:p>
          <a:p>
            <a:pPr lvl="2"/>
            <a:r>
              <a:rPr lang="en-US" dirty="0"/>
              <a:t>If (vcast_test_name_equals(“MyTest1”)  vcast_probe_print(“Test 1 is Running”);</a:t>
            </a:r>
          </a:p>
          <a:p>
            <a:pPr lvl="2"/>
            <a:endParaRPr lang="en-US" dirty="0"/>
          </a:p>
          <a:p>
            <a:pPr lvl="1"/>
            <a:r>
              <a:rPr lang="en-US" dirty="0"/>
              <a:t>Select Tools-&gt;Options-&gt;Execute-&gt;RedirectStandardOutput </a:t>
            </a:r>
          </a:p>
          <a:p>
            <a:pPr lvl="1"/>
            <a:r>
              <a:rPr lang="en-US" dirty="0"/>
              <a:t>Continuing with the prior example, add Probe Points to:</a:t>
            </a:r>
          </a:p>
          <a:p>
            <a:pPr lvl="2"/>
            <a:r>
              <a:rPr lang="en-US" dirty="0"/>
              <a:t>Output the string “\</a:t>
            </a:r>
            <a:r>
              <a:rPr lang="en-US" dirty="0" err="1"/>
              <a:t>nTank</a:t>
            </a:r>
            <a:r>
              <a:rPr lang="en-US" dirty="0"/>
              <a:t> Size =” using </a:t>
            </a:r>
            <a:r>
              <a:rPr lang="en-US" dirty="0" err="1"/>
              <a:t>vcast_probe_print</a:t>
            </a:r>
            <a:r>
              <a:rPr lang="en-US" dirty="0"/>
              <a:t>()</a:t>
            </a:r>
          </a:p>
          <a:p>
            <a:pPr lvl="2"/>
            <a:r>
              <a:rPr lang="en-US" dirty="0"/>
              <a:t>display the value of </a:t>
            </a:r>
            <a:r>
              <a:rPr lang="en-US" dirty="0" err="1"/>
              <a:t>tank_size</a:t>
            </a:r>
            <a:r>
              <a:rPr lang="en-US" dirty="0"/>
              <a:t> using </a:t>
            </a:r>
            <a:r>
              <a:rPr lang="en-US" dirty="0" err="1"/>
              <a:t>using</a:t>
            </a:r>
            <a:r>
              <a:rPr lang="en-US" dirty="0"/>
              <a:t> “</a:t>
            </a:r>
            <a:r>
              <a:rPr lang="en-US" dirty="0" err="1"/>
              <a:t>vcast_probe_print_int</a:t>
            </a:r>
            <a:r>
              <a:rPr lang="en-US" dirty="0"/>
              <a:t>()”</a:t>
            </a:r>
          </a:p>
          <a:p>
            <a:pPr lvl="2"/>
            <a:r>
              <a:rPr lang="en-US" dirty="0"/>
              <a:t>Output the string “\</a:t>
            </a:r>
            <a:r>
              <a:rPr lang="en-US" dirty="0" err="1"/>
              <a:t>nFuel</a:t>
            </a:r>
            <a:r>
              <a:rPr lang="en-US" dirty="0"/>
              <a:t> Level =” using </a:t>
            </a:r>
            <a:r>
              <a:rPr lang="en-US" dirty="0" err="1"/>
              <a:t>vcast_probe_print</a:t>
            </a:r>
            <a:r>
              <a:rPr lang="en-US" dirty="0"/>
              <a:t>()</a:t>
            </a:r>
          </a:p>
          <a:p>
            <a:pPr lvl="2"/>
            <a:r>
              <a:rPr lang="en-US" dirty="0"/>
              <a:t>Display the value of or </a:t>
            </a:r>
            <a:r>
              <a:rPr lang="en-US" dirty="0" err="1"/>
              <a:t>fuel_level</a:t>
            </a:r>
            <a:r>
              <a:rPr lang="en-US" dirty="0"/>
              <a:t> using “</a:t>
            </a:r>
            <a:r>
              <a:rPr lang="en-US" dirty="0" err="1"/>
              <a:t>vcast_probe_print_float</a:t>
            </a:r>
            <a:r>
              <a:rPr lang="en-US" dirty="0"/>
              <a:t>()”</a:t>
            </a:r>
          </a:p>
          <a:p>
            <a:pPr lvl="1"/>
            <a:r>
              <a:rPr lang="en-US" dirty="0"/>
              <a:t>Examine the Execution Report to see the output</a:t>
            </a:r>
          </a:p>
          <a:p>
            <a:pPr lvl="1"/>
            <a:r>
              <a:rPr lang="en-US" dirty="0"/>
              <a:t>Add a Probe Point that is Test Case Specific by using “vcast_test_name_equals()”</a:t>
            </a:r>
          </a:p>
        </p:txBody>
      </p:sp>
      <p:sp>
        <p:nvSpPr>
          <p:cNvPr id="5" name="Textplatzhalter 4">
            <a:extLst>
              <a:ext uri="{FF2B5EF4-FFF2-40B4-BE49-F238E27FC236}">
                <a16:creationId xmlns:a16="http://schemas.microsoft.com/office/drawing/2014/main" id="{AB5041E3-F498-465A-B645-806B08AF1D15}"/>
              </a:ext>
            </a:extLst>
          </p:cNvPr>
          <p:cNvSpPr>
            <a:spLocks noGrp="1"/>
          </p:cNvSpPr>
          <p:nvPr>
            <p:ph type="body" sz="quarter" idx="12"/>
          </p:nvPr>
        </p:nvSpPr>
        <p:spPr/>
        <p:txBody>
          <a:bodyPr/>
          <a:lstStyle/>
          <a:p>
            <a:r>
              <a:rPr lang="en-US" dirty="0"/>
              <a:t>Probe Point API</a:t>
            </a:r>
          </a:p>
        </p:txBody>
      </p:sp>
      <p:sp>
        <p:nvSpPr>
          <p:cNvPr id="34818" name="Rectangle 2"/>
          <p:cNvSpPr>
            <a:spLocks noGrp="1" noChangeArrowheads="1"/>
          </p:cNvSpPr>
          <p:nvPr>
            <p:ph type="title"/>
          </p:nvPr>
        </p:nvSpPr>
        <p:spPr/>
        <p:txBody>
          <a:bodyPr/>
          <a:lstStyle/>
          <a:p>
            <a:r>
              <a:rPr lang="en-US"/>
              <a:t>Lab:  Probe Points</a:t>
            </a:r>
            <a:endParaRPr lang="en-US" dirty="0"/>
          </a:p>
        </p:txBody>
      </p:sp>
    </p:spTree>
    <p:extLst>
      <p:ext uri="{BB962C8B-B14F-4D97-AF65-F5344CB8AC3E}">
        <p14:creationId xmlns:p14="http://schemas.microsoft.com/office/powerpoint/2010/main" val="162465504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Using Probe Points, solve the problems listed below.  Remember to test compile &amp; save </a:t>
            </a:r>
            <a:r>
              <a:rPr lang="en-US" dirty="0" err="1"/>
              <a:t>ProbePoint</a:t>
            </a:r>
            <a:r>
              <a:rPr lang="en-US" dirty="0"/>
              <a:t> before executing (hints on following page ).</a:t>
            </a:r>
          </a:p>
          <a:p>
            <a:pPr lvl="1"/>
            <a:endParaRPr lang="en-US" dirty="0"/>
          </a:p>
          <a:p>
            <a:pPr lvl="1">
              <a:buClr>
                <a:srgbClr val="000000"/>
              </a:buClr>
              <a:buSzPct val="100000"/>
              <a:buFont typeface="Wingdings 3" panose="05040102010807070707" pitchFamily="18" charset="2"/>
              <a:buAutoNum type="arabicPeriod"/>
            </a:pPr>
            <a:r>
              <a:rPr lang="en-US" dirty="0"/>
              <a:t>For function process_door_event(), write 1 simple test that raises the “door ajar” alarm</a:t>
            </a:r>
          </a:p>
          <a:p>
            <a:pPr lvl="2"/>
            <a:r>
              <a:rPr lang="en-US" dirty="0"/>
              <a:t>How would you test this code without Probe Points?</a:t>
            </a:r>
          </a:p>
          <a:p>
            <a:pPr lvl="1">
              <a:buClr>
                <a:srgbClr val="000000"/>
              </a:buClr>
              <a:buSzPct val="100000"/>
              <a:buFont typeface="Wingdings 3" panose="05040102010807070707" pitchFamily="18" charset="2"/>
              <a:buAutoNum type="arabicPeriod"/>
            </a:pPr>
            <a:r>
              <a:rPr lang="en-US" dirty="0"/>
              <a:t>In function check_rx_err_bit():</a:t>
            </a:r>
          </a:p>
          <a:p>
            <a:pPr lvl="2"/>
            <a:r>
              <a:rPr lang="en-US" dirty="0"/>
              <a:t>Insert and execute a test</a:t>
            </a:r>
          </a:p>
          <a:p>
            <a:pPr lvl="2"/>
            <a:r>
              <a:rPr lang="en-US" dirty="0"/>
              <a:t>Note the Seg Fault and use Code Coverage to determine the offending line</a:t>
            </a:r>
          </a:p>
          <a:p>
            <a:pPr lvl="2"/>
            <a:r>
              <a:rPr lang="en-US" dirty="0"/>
              <a:t>Write a Probe Point to avoid the Seg Fault</a:t>
            </a:r>
          </a:p>
          <a:p>
            <a:pPr lvl="2"/>
            <a:r>
              <a:rPr lang="en-US" dirty="0"/>
              <a:t>Augment the Probe Point to cover both the True &amp; False paths of the “if” statement</a:t>
            </a:r>
          </a:p>
          <a:p>
            <a:pPr lvl="1">
              <a:buClr>
                <a:srgbClr val="000000"/>
              </a:buClr>
              <a:buSzPct val="100000"/>
              <a:buFont typeface="Wingdings 3" panose="05040102010807070707" pitchFamily="18" charset="2"/>
              <a:buAutoNum type="arabicPeriod"/>
            </a:pPr>
            <a:r>
              <a:rPr lang="en-US" dirty="0"/>
              <a:t>Write a test against monitor_task() and break out of the loop after 5 iterations</a:t>
            </a:r>
          </a:p>
        </p:txBody>
      </p:sp>
      <p:sp>
        <p:nvSpPr>
          <p:cNvPr id="5" name="Textplatzhalter 4">
            <a:extLst>
              <a:ext uri="{FF2B5EF4-FFF2-40B4-BE49-F238E27FC236}">
                <a16:creationId xmlns:a16="http://schemas.microsoft.com/office/drawing/2014/main" id="{DBB833D1-F361-4D4F-9DF4-0931104B26A9}"/>
              </a:ext>
            </a:extLst>
          </p:cNvPr>
          <p:cNvSpPr>
            <a:spLocks noGrp="1"/>
          </p:cNvSpPr>
          <p:nvPr>
            <p:ph type="body" sz="quarter" idx="12"/>
          </p:nvPr>
        </p:nvSpPr>
        <p:spPr/>
        <p:txBody>
          <a:bodyPr/>
          <a:lstStyle/>
          <a:p>
            <a:r>
              <a:rPr lang="en-US" dirty="0"/>
              <a:t>Using Probe Points for a State Machine</a:t>
            </a:r>
          </a:p>
        </p:txBody>
      </p:sp>
      <p:sp>
        <p:nvSpPr>
          <p:cNvPr id="34818" name="Rectangle 2"/>
          <p:cNvSpPr>
            <a:spLocks noGrp="1" noChangeArrowheads="1"/>
          </p:cNvSpPr>
          <p:nvPr>
            <p:ph type="title"/>
          </p:nvPr>
        </p:nvSpPr>
        <p:spPr/>
        <p:txBody>
          <a:bodyPr/>
          <a:lstStyle/>
          <a:p>
            <a:r>
              <a:rPr lang="en-US"/>
              <a:t>Lab:  Probe Points</a:t>
            </a:r>
            <a:endParaRPr lang="en-US" dirty="0"/>
          </a:p>
        </p:txBody>
      </p:sp>
    </p:spTree>
    <p:extLst>
      <p:ext uri="{BB962C8B-B14F-4D97-AF65-F5344CB8AC3E}">
        <p14:creationId xmlns:p14="http://schemas.microsoft.com/office/powerpoint/2010/main" val="351932530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type="body" sz="quarter" idx="12"/>
          </p:nvPr>
        </p:nvSpPr>
        <p:spPr/>
        <p:txBody>
          <a:bodyPr/>
          <a:lstStyle/>
          <a:p>
            <a:r>
              <a:rPr lang="en-US" dirty="0"/>
              <a:t>Probe Solution Screenshot</a:t>
            </a:r>
          </a:p>
        </p:txBody>
      </p:sp>
      <p:sp>
        <p:nvSpPr>
          <p:cNvPr id="34818" name="Rectangle 2"/>
          <p:cNvSpPr>
            <a:spLocks noGrp="1" noChangeArrowheads="1"/>
          </p:cNvSpPr>
          <p:nvPr>
            <p:ph type="title"/>
          </p:nvPr>
        </p:nvSpPr>
        <p:spPr/>
        <p:txBody>
          <a:bodyPr/>
          <a:lstStyle/>
          <a:p>
            <a:r>
              <a:rPr lang="en-US"/>
              <a:t>Lab:  Probe Points</a:t>
            </a:r>
            <a:endParaRPr lang="en-US" dirty="0"/>
          </a:p>
        </p:txBody>
      </p:sp>
      <p:sp>
        <p:nvSpPr>
          <p:cNvPr id="9" name="Textfeld 8">
            <a:extLst>
              <a:ext uri="{FF2B5EF4-FFF2-40B4-BE49-F238E27FC236}">
                <a16:creationId xmlns:a16="http://schemas.microsoft.com/office/drawing/2014/main" id="{14A3F9C4-22AF-4C30-B74D-6A326BA9238E}"/>
              </a:ext>
            </a:extLst>
          </p:cNvPr>
          <p:cNvSpPr txBox="1"/>
          <p:nvPr>
            <p:custDataLst>
              <p:tags r:id="rId1"/>
            </p:custDataLst>
          </p:nvPr>
        </p:nvSpPr>
        <p:spPr>
          <a:xfrm>
            <a:off x="2027240" y="1260000"/>
            <a:ext cx="3599999" cy="5229700"/>
          </a:xfrm>
          <a:prstGeom prst="rect">
            <a:avLst/>
          </a:prstGeom>
        </p:spPr>
        <p:txBody>
          <a:bodyPr vert="horz" lIns="0" tIns="0" rIns="0" bIns="0" rtlCol="0">
            <a:noAutofit/>
          </a:bodyPr>
          <a:lstStyle>
            <a:lvl1pPr lvl="0" indent="0">
              <a:lnSpc>
                <a:spcPct val="100000"/>
              </a:lnSpc>
              <a:spcBef>
                <a:spcPts val="800"/>
              </a:spcBef>
              <a:buClr>
                <a:srgbClr val="B70032"/>
              </a:buClr>
              <a:buSzPct val="75000"/>
              <a:buFont typeface="Calibri" panose="020F0502020204030204" pitchFamily="34" charset="0"/>
              <a:buChar char="​"/>
              <a:defRPr sz="1600"/>
            </a:lvl1pPr>
            <a:lvl2pPr marL="252000" indent="-252000">
              <a:lnSpc>
                <a:spcPct val="100000"/>
              </a:lnSpc>
              <a:spcBef>
                <a:spcPts val="800"/>
              </a:spcBef>
              <a:buClr>
                <a:srgbClr val="B70032"/>
              </a:buClr>
              <a:buSzPct val="75000"/>
              <a:buFont typeface="Wingdings 3" panose="05040102010807070707" pitchFamily="18" charset="2"/>
              <a:buChar char="u"/>
              <a:defRPr sz="1600"/>
            </a:lvl2pPr>
            <a:lvl3pPr marL="504000" indent="-252000">
              <a:lnSpc>
                <a:spcPct val="100000"/>
              </a:lnSpc>
              <a:spcBef>
                <a:spcPts val="400"/>
              </a:spcBef>
              <a:buClr>
                <a:srgbClr val="B70032"/>
              </a:buClr>
              <a:buSzPct val="75000"/>
              <a:buFont typeface="Wingdings 3" panose="05040102010807070707" pitchFamily="18" charset="2"/>
              <a:buChar char="u"/>
              <a:defRPr sz="1600"/>
            </a:lvl3pPr>
            <a:lvl4pPr marL="720000" indent="-216000">
              <a:lnSpc>
                <a:spcPct val="100000"/>
              </a:lnSpc>
              <a:spcBef>
                <a:spcPts val="200"/>
              </a:spcBef>
              <a:buClr>
                <a:srgbClr val="B70032"/>
              </a:buClr>
              <a:buSzPct val="75000"/>
              <a:buFont typeface="Verdana" panose="020B0604030504040204" pitchFamily="34" charset="0"/>
              <a:buChar char="&gt;"/>
              <a:defRPr sz="1400"/>
            </a:lvl4pPr>
            <a:lvl5pPr marL="936000" indent="-216000">
              <a:lnSpc>
                <a:spcPct val="100000"/>
              </a:lnSpc>
              <a:spcBef>
                <a:spcPts val="200"/>
              </a:spcBef>
              <a:buClr>
                <a:srgbClr val="B70032"/>
              </a:buClr>
              <a:buSzPct val="75000"/>
              <a:buFont typeface="Verdana" panose="020B0604030504040204" pitchFamily="34" charset="0"/>
              <a:buChar char="&gt;"/>
              <a:defRPr sz="1400"/>
            </a:lvl5pPr>
            <a:lvl6pPr marL="1152000" indent="-216000">
              <a:lnSpc>
                <a:spcPct val="100000"/>
              </a:lnSpc>
              <a:spcBef>
                <a:spcPts val="200"/>
              </a:spcBef>
              <a:buClr>
                <a:srgbClr val="B70032"/>
              </a:buClr>
              <a:buSzPct val="75000"/>
              <a:buFont typeface="Verdana" panose="020B0604030504040204" pitchFamily="34" charset="0"/>
              <a:buChar char="&gt;"/>
              <a:defRPr sz="1400"/>
            </a:lvl6pPr>
            <a:lvl7pPr marL="1368000" indent="-216000">
              <a:lnSpc>
                <a:spcPct val="100000"/>
              </a:lnSpc>
              <a:spcBef>
                <a:spcPts val="200"/>
              </a:spcBef>
              <a:buClr>
                <a:srgbClr val="B70032"/>
              </a:buClr>
              <a:buSzPct val="75000"/>
              <a:buFont typeface="Verdana" panose="020B0604030504040204" pitchFamily="34" charset="0"/>
              <a:buChar char="&gt;"/>
              <a:defRPr sz="1400"/>
            </a:lvl7pPr>
            <a:lvl8pPr marL="1584000" indent="-216000">
              <a:lnSpc>
                <a:spcPct val="100000"/>
              </a:lnSpc>
              <a:spcBef>
                <a:spcPts val="200"/>
              </a:spcBef>
              <a:buClr>
                <a:srgbClr val="B70032"/>
              </a:buClr>
              <a:buSzPct val="75000"/>
              <a:buFont typeface="Verdana" panose="020B0604030504040204" pitchFamily="34" charset="0"/>
              <a:buChar char="&gt;"/>
              <a:defRPr sz="1200"/>
            </a:lvl8pPr>
            <a:lvl9pPr marL="1800000" indent="-216000">
              <a:lnSpc>
                <a:spcPct val="100000"/>
              </a:lnSpc>
              <a:spcBef>
                <a:spcPts val="200"/>
              </a:spcBef>
              <a:buClr>
                <a:srgbClr val="B70032"/>
              </a:buClr>
              <a:buSzPct val="75000"/>
              <a:buFont typeface="Verdana" panose="020B0604030504040204" pitchFamily="34" charset="0"/>
              <a:buChar char="&gt;"/>
              <a:defRPr sz="1200"/>
            </a:lvl9pPr>
          </a:lstStyle>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process_door_event()</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endParaRPr lang="en-US" dirty="0"/>
          </a:p>
          <a:p>
            <a:pPr lvl="1">
              <a:buClr>
                <a:srgbClr val="000000"/>
              </a:buClr>
              <a:buSzPct val="100000"/>
              <a:buFont typeface="Wingdings 3" panose="05040102010807070707" pitchFamily="18" charset="2"/>
              <a:buAutoNum type="arabicPeriod"/>
            </a:pPr>
            <a:r>
              <a:rPr lang="en-US" dirty="0"/>
              <a:t>check_rx_err_bit()</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monitor_task()</a:t>
            </a:r>
          </a:p>
        </p:txBody>
      </p:sp>
      <p:pic>
        <p:nvPicPr>
          <p:cNvPr id="2" name="Picture 1">
            <a:extLst>
              <a:ext uri="{FF2B5EF4-FFF2-40B4-BE49-F238E27FC236}">
                <a16:creationId xmlns:a16="http://schemas.microsoft.com/office/drawing/2014/main" id="{028B55F5-0B5B-4BFC-871B-4F0A1E57E216}"/>
              </a:ext>
            </a:extLst>
          </p:cNvPr>
          <p:cNvPicPr>
            <a:picLocks noChangeAspect="1"/>
          </p:cNvPicPr>
          <p:nvPr/>
        </p:nvPicPr>
        <p:blipFill>
          <a:blip r:embed="rId4"/>
          <a:stretch>
            <a:fillRect/>
          </a:stretch>
        </p:blipFill>
        <p:spPr>
          <a:xfrm>
            <a:off x="5622438" y="1268657"/>
            <a:ext cx="5133975" cy="1028700"/>
          </a:xfrm>
          <a:prstGeom prst="rect">
            <a:avLst/>
          </a:prstGeom>
        </p:spPr>
      </p:pic>
      <p:pic>
        <p:nvPicPr>
          <p:cNvPr id="10" name="Picture 9">
            <a:extLst>
              <a:ext uri="{FF2B5EF4-FFF2-40B4-BE49-F238E27FC236}">
                <a16:creationId xmlns:a16="http://schemas.microsoft.com/office/drawing/2014/main" id="{CB8B3892-2EDA-4EDD-895E-6A1197865B78}"/>
              </a:ext>
            </a:extLst>
          </p:cNvPr>
          <p:cNvPicPr>
            <a:picLocks noChangeAspect="1"/>
          </p:cNvPicPr>
          <p:nvPr/>
        </p:nvPicPr>
        <p:blipFill>
          <a:blip r:embed="rId5"/>
          <a:stretch>
            <a:fillRect/>
          </a:stretch>
        </p:blipFill>
        <p:spPr>
          <a:xfrm>
            <a:off x="6419210" y="4408174"/>
            <a:ext cx="5019675" cy="2047875"/>
          </a:xfrm>
          <a:prstGeom prst="rect">
            <a:avLst/>
          </a:prstGeom>
        </p:spPr>
      </p:pic>
      <p:pic>
        <p:nvPicPr>
          <p:cNvPr id="4" name="Picture 3">
            <a:extLst>
              <a:ext uri="{FF2B5EF4-FFF2-40B4-BE49-F238E27FC236}">
                <a16:creationId xmlns:a16="http://schemas.microsoft.com/office/drawing/2014/main" id="{9F00FECE-95E0-4A8E-A065-FC8BC915D220}"/>
              </a:ext>
            </a:extLst>
          </p:cNvPr>
          <p:cNvPicPr>
            <a:picLocks noChangeAspect="1"/>
          </p:cNvPicPr>
          <p:nvPr/>
        </p:nvPicPr>
        <p:blipFill>
          <a:blip r:embed="rId6"/>
          <a:stretch>
            <a:fillRect/>
          </a:stretch>
        </p:blipFill>
        <p:spPr>
          <a:xfrm>
            <a:off x="4589427" y="2258944"/>
            <a:ext cx="4452730" cy="2182881"/>
          </a:xfrm>
          <a:prstGeom prst="rect">
            <a:avLst/>
          </a:prstGeom>
        </p:spPr>
      </p:pic>
    </p:spTree>
    <p:extLst>
      <p:ext uri="{BB962C8B-B14F-4D97-AF65-F5344CB8AC3E}">
        <p14:creationId xmlns:p14="http://schemas.microsoft.com/office/powerpoint/2010/main" val="176256693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Advanced C++ Lab</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B37B8CE-E8D3-4E63-A2FE-E398092BF29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E96FA66-BDEC-4BE9-8BF8-8F1C6A7E1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5727622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Lab Overview:</a:t>
            </a:r>
          </a:p>
          <a:p>
            <a:pPr marL="0" lvl="1" indent="0">
              <a:buClr>
                <a:srgbClr val="000000"/>
              </a:buClr>
              <a:buSzPct val="100000"/>
              <a:buNone/>
            </a:pPr>
            <a:r>
              <a:rPr lang="en-US" dirty="0"/>
              <a:t>In this lab, we will test a Payroll System for the ACME Widget company.  The base Payroll Class contains most of the functionality, and the derived class (for ACME) takes care of the details specific to ACME.</a:t>
            </a:r>
          </a:p>
          <a:p>
            <a:pPr marL="0" lvl="1" indent="0">
              <a:buClr>
                <a:srgbClr val="000000"/>
              </a:buClr>
              <a:buSzPct val="100000"/>
              <a:buNone/>
            </a:pPr>
            <a:endParaRPr lang="en-US" dirty="0"/>
          </a:p>
          <a:p>
            <a:pPr lvl="1">
              <a:buClr>
                <a:srgbClr val="000000"/>
              </a:buClr>
              <a:buSzPct val="100000"/>
              <a:buFont typeface="Wingdings 3" panose="05040102010807070707" pitchFamily="18" charset="2"/>
              <a:buAutoNum type="arabicPeriod"/>
            </a:pPr>
            <a:r>
              <a:rPr lang="en-US" dirty="0"/>
              <a:t>Create a new environment for “ACME_PayrollSystem.cpp”:</a:t>
            </a:r>
          </a:p>
          <a:p>
            <a:pPr lvl="2">
              <a:buClr>
                <a:srgbClr val="000000"/>
              </a:buClr>
              <a:buSzPct val="100000"/>
              <a:buFont typeface="Wingdings" panose="05000000000000000000" pitchFamily="2" charset="2"/>
              <a:buChar char="Ø"/>
            </a:pPr>
            <a:r>
              <a:rPr lang="en-US" dirty="0"/>
              <a:t>Name the environment ACME_PAYROLL</a:t>
            </a:r>
          </a:p>
          <a:p>
            <a:pPr lvl="2">
              <a:buClr>
                <a:srgbClr val="000000"/>
              </a:buClr>
              <a:buSzPct val="100000"/>
              <a:buFont typeface="Wingdings" panose="05000000000000000000" pitchFamily="2" charset="2"/>
              <a:buChar char="Ø"/>
            </a:pPr>
            <a:r>
              <a:rPr lang="en-US" dirty="0"/>
              <a:t>Make sure </a:t>
            </a:r>
            <a:r>
              <a:rPr lang="en-US" dirty="0" err="1"/>
              <a:t>Whitebox</a:t>
            </a:r>
            <a:r>
              <a:rPr lang="en-US" dirty="0"/>
              <a:t> is selected</a:t>
            </a:r>
          </a:p>
          <a:p>
            <a:pPr lvl="2">
              <a:buClr>
                <a:srgbClr val="000000"/>
              </a:buClr>
              <a:buSzPct val="100000"/>
              <a:buFont typeface="Wingdings" panose="05000000000000000000" pitchFamily="2" charset="2"/>
              <a:buChar char="Ø"/>
            </a:pPr>
            <a:r>
              <a:rPr lang="en-US" dirty="0"/>
              <a:t>Add a new path to ..\</a:t>
            </a:r>
            <a:r>
              <a:rPr lang="en-US" dirty="0" err="1"/>
              <a:t>SourceFiles</a:t>
            </a:r>
            <a:r>
              <a:rPr lang="en-US" dirty="0"/>
              <a:t>\Payroll</a:t>
            </a:r>
          </a:p>
          <a:p>
            <a:pPr lvl="2">
              <a:buClr>
                <a:srgbClr val="000000"/>
              </a:buClr>
              <a:buSzPct val="100000"/>
              <a:buFont typeface="Wingdings" panose="05000000000000000000" pitchFamily="2" charset="2"/>
              <a:buChar char="Ø"/>
            </a:pPr>
            <a:r>
              <a:rPr lang="en-US" dirty="0"/>
              <a:t>Delete all other paths</a:t>
            </a:r>
          </a:p>
          <a:p>
            <a:pPr lvl="2">
              <a:buClr>
                <a:srgbClr val="000000"/>
              </a:buClr>
              <a:buSzPct val="100000"/>
              <a:buFont typeface="Wingdings" panose="05000000000000000000" pitchFamily="2" charset="2"/>
              <a:buChar char="Ø"/>
            </a:pPr>
            <a:r>
              <a:rPr lang="en-US" dirty="0"/>
              <a:t>Build the environment</a:t>
            </a:r>
          </a:p>
          <a:p>
            <a:pPr marL="342900" lvl="1" indent="-342900">
              <a:buClr>
                <a:srgbClr val="000000"/>
              </a:buClr>
              <a:buSzPct val="100000"/>
              <a:buFont typeface="+mj-lt"/>
              <a:buAutoNum type="arabicPeriod"/>
            </a:pPr>
            <a:r>
              <a:rPr lang="en-US" dirty="0"/>
              <a:t>Write a test for the Constructor with an </a:t>
            </a:r>
            <a:r>
              <a:rPr lang="en-US" dirty="0" err="1"/>
              <a:t>InitialCash</a:t>
            </a:r>
            <a:r>
              <a:rPr lang="en-US" dirty="0"/>
              <a:t> value of 10,000</a:t>
            </a:r>
          </a:p>
          <a:p>
            <a:pPr marL="342900" lvl="1" indent="-342900">
              <a:buClr>
                <a:srgbClr val="000000"/>
              </a:buClr>
              <a:buSzPct val="100000"/>
              <a:buFont typeface="+mj-lt"/>
              <a:buAutoNum type="arabicPeriod"/>
            </a:pPr>
            <a:r>
              <a:rPr lang="en-US" dirty="0"/>
              <a:t>Expand &lt;&lt;GLOBAL&gt;&gt; and expand </a:t>
            </a:r>
            <a:r>
              <a:rPr lang="en-US" dirty="0" err="1"/>
              <a:t>ACME_PayrollSystem</a:t>
            </a:r>
            <a:r>
              <a:rPr lang="en-US" dirty="0"/>
              <a:t> on the expected value side.</a:t>
            </a:r>
          </a:p>
          <a:p>
            <a:pPr lvl="2">
              <a:buClr>
                <a:srgbClr val="000000"/>
              </a:buClr>
              <a:buSzPct val="100000"/>
            </a:pPr>
            <a:r>
              <a:rPr lang="en-US" dirty="0"/>
              <a:t>Set an expected value of 10,000 for </a:t>
            </a:r>
            <a:r>
              <a:rPr lang="en-US" dirty="0" err="1"/>
              <a:t>mCashOnHand</a:t>
            </a:r>
            <a:endParaRPr lang="en-US" dirty="0"/>
          </a:p>
          <a:p>
            <a:pPr lvl="2">
              <a:buClr>
                <a:srgbClr val="000000"/>
              </a:buClr>
              <a:buSzPct val="100000"/>
            </a:pPr>
            <a:r>
              <a:rPr lang="en-US" dirty="0"/>
              <a:t>Set an expected value 0.20 for </a:t>
            </a:r>
            <a:r>
              <a:rPr lang="en-US" dirty="0" err="1"/>
              <a:t>mTaxRate</a:t>
            </a:r>
            <a:r>
              <a:rPr lang="en-US" dirty="0"/>
              <a:t> (default tax rate for ACME)</a:t>
            </a:r>
          </a:p>
          <a:p>
            <a:pPr marL="342900" lvl="1" indent="-342900">
              <a:buClr>
                <a:srgbClr val="000000"/>
              </a:buClr>
              <a:buSzPct val="100000"/>
              <a:buFont typeface="+mj-lt"/>
              <a:buAutoNum type="arabicPeriod"/>
            </a:pPr>
            <a:r>
              <a:rPr lang="en-US" dirty="0"/>
              <a:t>Run the test.  Why did one of the values fail?</a:t>
            </a:r>
          </a:p>
          <a:p>
            <a:pPr marL="342900" lvl="1" indent="-342900">
              <a:buClr>
                <a:srgbClr val="000000"/>
              </a:buClr>
              <a:buSzPct val="100000"/>
              <a:buFont typeface="+mj-lt"/>
              <a:buAutoNum type="arabicPeriod"/>
            </a:pPr>
            <a:r>
              <a:rPr lang="en-US" dirty="0"/>
              <a:t>(explanation on next page)</a:t>
            </a:r>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ACME Payroll System Derived Class</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152233961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When testing a derived class, it’s not uncommon to forget that the Base Class is stubbed.  That’s why the previous test failed for </a:t>
            </a:r>
            <a:r>
              <a:rPr lang="en-US" dirty="0" err="1"/>
              <a:t>mCashOnHand</a:t>
            </a:r>
            <a:r>
              <a:rPr lang="en-US" dirty="0"/>
              <a:t>, because the Base Class initializes that variable.  </a:t>
            </a:r>
          </a:p>
          <a:p>
            <a:pPr marL="0" lvl="1" indent="0">
              <a:buClr>
                <a:srgbClr val="000000"/>
              </a:buClr>
              <a:buSzPct val="100000"/>
              <a:buNone/>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ACME Payroll System Derived Class:  Screenshot</a:t>
            </a:r>
          </a:p>
        </p:txBody>
      </p:sp>
      <p:sp>
        <p:nvSpPr>
          <p:cNvPr id="34818" name="Rectangle 2"/>
          <p:cNvSpPr>
            <a:spLocks noGrp="1" noChangeArrowheads="1"/>
          </p:cNvSpPr>
          <p:nvPr>
            <p:ph type="title"/>
          </p:nvPr>
        </p:nvSpPr>
        <p:spPr/>
        <p:txBody>
          <a:bodyPr/>
          <a:lstStyle/>
          <a:p>
            <a:r>
              <a:rPr lang="en-US"/>
              <a:t>Advanced C++ Lab</a:t>
            </a:r>
            <a:endParaRPr lang="en-US" dirty="0"/>
          </a:p>
        </p:txBody>
      </p:sp>
      <p:pic>
        <p:nvPicPr>
          <p:cNvPr id="4" name="Picture 3">
            <a:extLst>
              <a:ext uri="{FF2B5EF4-FFF2-40B4-BE49-F238E27FC236}">
                <a16:creationId xmlns:a16="http://schemas.microsoft.com/office/drawing/2014/main" id="{F4438957-D737-4667-8853-24268C417198}"/>
              </a:ext>
            </a:extLst>
          </p:cNvPr>
          <p:cNvPicPr>
            <a:picLocks noChangeAspect="1"/>
          </p:cNvPicPr>
          <p:nvPr/>
        </p:nvPicPr>
        <p:blipFill>
          <a:blip r:embed="rId3"/>
          <a:stretch>
            <a:fillRect/>
          </a:stretch>
        </p:blipFill>
        <p:spPr>
          <a:xfrm>
            <a:off x="1930464" y="2021147"/>
            <a:ext cx="7681536" cy="4529309"/>
          </a:xfrm>
          <a:prstGeom prst="rect">
            <a:avLst/>
          </a:prstGeom>
        </p:spPr>
      </p:pic>
    </p:spTree>
    <p:extLst>
      <p:ext uri="{BB962C8B-B14F-4D97-AF65-F5344CB8AC3E}">
        <p14:creationId xmlns:p14="http://schemas.microsoft.com/office/powerpoint/2010/main" val="141878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a:t>Company Overview</a:t>
            </a:r>
            <a:endParaRPr lang="en-US" dirty="0"/>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a:t>
            </a:r>
            <a:r>
              <a:rPr lang="de-DE" dirty="0" err="1">
                <a:solidFill>
                  <a:schemeClr val="bg1"/>
                </a:solidFill>
              </a:rPr>
              <a:t>critical</a:t>
            </a:r>
            <a:endParaRPr lang="de-DE" dirty="0">
              <a:solidFill>
                <a:schemeClr val="bg1"/>
              </a:solidFill>
            </a:endParaRP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Test Harness is Data Driven</a:t>
            </a:r>
          </a:p>
          <a:p>
            <a:pPr lvl="1"/>
            <a:r>
              <a:rPr lang="en-US" dirty="0"/>
              <a:t>Test Cases are persistent as design and code mature</a:t>
            </a:r>
          </a:p>
          <a:p>
            <a:pPr lvl="1"/>
            <a:r>
              <a:rPr lang="en-US" dirty="0"/>
              <a:t>Test Harnesses can be rebuilt automatically</a:t>
            </a:r>
          </a:p>
          <a:p>
            <a:pPr lvl="1"/>
            <a:r>
              <a:rPr lang="en-US" dirty="0"/>
              <a:t>Batch execution of tests</a:t>
            </a:r>
          </a:p>
          <a:p>
            <a:pPr lvl="1"/>
            <a:r>
              <a:rPr lang="en-US" dirty="0"/>
              <a:t>Expected results checked with each run</a:t>
            </a:r>
          </a:p>
          <a:p>
            <a:pPr lvl="2"/>
            <a:r>
              <a:rPr lang="en-US" dirty="0"/>
              <a:t>Pass/fail criteria is maintained</a:t>
            </a:r>
          </a:p>
          <a:p>
            <a:pPr lvl="1"/>
            <a:r>
              <a:rPr lang="en-US" dirty="0"/>
              <a:t>Command Line Scripting Interface</a:t>
            </a:r>
          </a:p>
          <a:p>
            <a:pPr lvl="2"/>
            <a:r>
              <a:rPr lang="en-US" dirty="0"/>
              <a:t>CLICAST-  for Individual Environments</a:t>
            </a:r>
          </a:p>
          <a:p>
            <a:pPr lvl="2"/>
            <a:r>
              <a:rPr lang="en-US" dirty="0"/>
              <a:t>MANAGE– for VectorCAST Projects</a:t>
            </a:r>
          </a:p>
          <a:p>
            <a:pPr lvl="2"/>
            <a:r>
              <a:rPr lang="en-US" dirty="0"/>
              <a:t>VCDASH – for Controlling Analytics Database Server</a:t>
            </a:r>
          </a:p>
        </p:txBody>
      </p:sp>
      <p:sp>
        <p:nvSpPr>
          <p:cNvPr id="5" name="Textplatzhalter 4">
            <a:extLst>
              <a:ext uri="{FF2B5EF4-FFF2-40B4-BE49-F238E27FC236}">
                <a16:creationId xmlns:a16="http://schemas.microsoft.com/office/drawing/2014/main" id="{6C3804F3-2CF8-4F83-9579-E8E3FF98060F}"/>
              </a:ext>
            </a:extLst>
          </p:cNvPr>
          <p:cNvSpPr>
            <a:spLocks noGrp="1"/>
          </p:cNvSpPr>
          <p:nvPr>
            <p:ph type="body" sz="quarter" idx="12"/>
          </p:nvPr>
        </p:nvSpPr>
        <p:spPr/>
        <p:txBody>
          <a:bodyPr/>
          <a:lstStyle/>
          <a:p>
            <a:r>
              <a:rPr lang="en-US" dirty="0"/>
              <a:t>How does VectorCAST facilitate Regression Testing?</a:t>
            </a:r>
          </a:p>
        </p:txBody>
      </p:sp>
      <p:sp>
        <p:nvSpPr>
          <p:cNvPr id="209922" name="Rectangle 2"/>
          <p:cNvSpPr>
            <a:spLocks noGrp="1" noChangeArrowheads="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10490501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One solution to the prior problem would be to write Stub User Code (Environment-&gt;</a:t>
            </a:r>
            <a:r>
              <a:rPr lang="en-US" dirty="0" err="1"/>
              <a:t>ConfgureStubs</a:t>
            </a:r>
            <a:r>
              <a:rPr lang="en-US" dirty="0"/>
              <a:t>-Edit) on the base class constructor and have it initialize all member variables.  However, it’s typically easier to just include the Base Class in the UUT.  That’s what we will do now.</a:t>
            </a:r>
          </a:p>
          <a:p>
            <a:pPr marL="0" lvl="1" indent="0">
              <a:buClr>
                <a:srgbClr val="000000"/>
              </a:buClr>
              <a:buSzPct val="100000"/>
              <a:buNone/>
            </a:pPr>
            <a:endParaRPr lang="en-US" dirty="0"/>
          </a:p>
          <a:p>
            <a:pPr marL="342900" lvl="1" indent="-342900">
              <a:buClr>
                <a:srgbClr val="000000"/>
              </a:buClr>
              <a:buSzPct val="100000"/>
              <a:buAutoNum type="arabicParenR"/>
            </a:pPr>
            <a:r>
              <a:rPr lang="en-US" dirty="0"/>
              <a:t>Update the environment </a:t>
            </a:r>
          </a:p>
          <a:p>
            <a:pPr lvl="2">
              <a:buClr>
                <a:srgbClr val="000000"/>
              </a:buClr>
              <a:buSzPct val="100000"/>
              <a:buFont typeface="Wingdings" panose="05000000000000000000" pitchFamily="2" charset="2"/>
              <a:buChar char="Ø"/>
            </a:pPr>
            <a:r>
              <a:rPr lang="en-US" dirty="0"/>
              <a:t>Include the Base Class:  </a:t>
            </a:r>
            <a:r>
              <a:rPr lang="en-US" dirty="0" err="1"/>
              <a:t>PayrollSystem.ccp</a:t>
            </a:r>
            <a:endParaRPr lang="en-US" dirty="0"/>
          </a:p>
          <a:p>
            <a:pPr lvl="2">
              <a:buClr>
                <a:srgbClr val="000000"/>
              </a:buClr>
              <a:buSzPct val="100000"/>
              <a:buFont typeface="Wingdings" panose="05000000000000000000" pitchFamily="2" charset="2"/>
              <a:buChar char="Ø"/>
            </a:pPr>
            <a:r>
              <a:rPr lang="en-US" dirty="0"/>
              <a:t>Also include Employee.cpp, so those methods won’t have to be stubbed either</a:t>
            </a:r>
          </a:p>
          <a:p>
            <a:pPr marL="342900" lvl="1" indent="-342900">
              <a:buClr>
                <a:srgbClr val="000000"/>
              </a:buClr>
              <a:buSzPct val="100000"/>
              <a:buAutoNum type="arabicParenR"/>
            </a:pPr>
            <a:r>
              <a:rPr lang="en-US" dirty="0"/>
              <a:t>Rerun the Constructor test and make sure it now passes</a:t>
            </a:r>
          </a:p>
          <a:p>
            <a:pPr lvl="2">
              <a:buClr>
                <a:srgbClr val="000000"/>
              </a:buClr>
              <a:buSzPct val="100000"/>
              <a:buFont typeface="Wingdings" panose="05000000000000000000" pitchFamily="2" charset="2"/>
              <a:buChar char="Ø"/>
            </a:pPr>
            <a:r>
              <a:rPr lang="en-US" dirty="0"/>
              <a:t>If it passes, you know the Base Class Constructor is doing its job.</a:t>
            </a:r>
          </a:p>
          <a:p>
            <a:pPr marL="342900" lvl="1" indent="-342900">
              <a:buClr>
                <a:srgbClr val="000000"/>
              </a:buClr>
              <a:buSzPct val="100000"/>
              <a:buAutoNum type="arabicParenR"/>
            </a:pPr>
            <a:r>
              <a:rPr lang="en-US" dirty="0"/>
              <a:t>Write a test for </a:t>
            </a:r>
            <a:r>
              <a:rPr lang="en-US" dirty="0" err="1"/>
              <a:t>Acme_PayrollSystem</a:t>
            </a:r>
            <a:r>
              <a:rPr lang="en-US" dirty="0"/>
              <a:t>::</a:t>
            </a:r>
            <a:r>
              <a:rPr lang="en-US" dirty="0" err="1"/>
              <a:t>addEmployee</a:t>
            </a:r>
            <a:endParaRPr lang="en-US" dirty="0"/>
          </a:p>
          <a:p>
            <a:pPr lvl="2">
              <a:buClr>
                <a:srgbClr val="000000"/>
              </a:buClr>
              <a:buSzPct val="100000"/>
              <a:buFont typeface="Wingdings" panose="05000000000000000000" pitchFamily="2" charset="2"/>
              <a:buChar char="Ø"/>
            </a:pPr>
            <a:r>
              <a:rPr lang="en-US" dirty="0"/>
              <a:t>Initialize the class instance using any method you wish (remember prior C++ lab?)</a:t>
            </a:r>
          </a:p>
          <a:p>
            <a:pPr lvl="2">
              <a:buClr>
                <a:srgbClr val="000000"/>
              </a:buClr>
              <a:buSzPct val="100000"/>
              <a:buFont typeface="Wingdings" panose="05000000000000000000" pitchFamily="2" charset="2"/>
              <a:buChar char="Ø"/>
            </a:pPr>
            <a:r>
              <a:rPr lang="en-US" dirty="0"/>
              <a:t>Specify 5000 as the Salary and use any Name &amp; Age</a:t>
            </a:r>
          </a:p>
          <a:p>
            <a:pPr lvl="2">
              <a:buClr>
                <a:srgbClr val="000000"/>
              </a:buClr>
              <a:buSzPct val="100000"/>
              <a:buFont typeface="Wingdings" panose="05000000000000000000" pitchFamily="2" charset="2"/>
              <a:buChar char="Ø"/>
            </a:pPr>
            <a:r>
              <a:rPr lang="en-US" dirty="0"/>
              <a:t>Verify that </a:t>
            </a:r>
            <a:r>
              <a:rPr lang="en-US" dirty="0" err="1"/>
              <a:t>mTotalPayroll</a:t>
            </a:r>
            <a:r>
              <a:rPr lang="en-US" dirty="0"/>
              <a:t> gets set to 5000</a:t>
            </a:r>
          </a:p>
          <a:p>
            <a:pPr lvl="2">
              <a:buClr>
                <a:srgbClr val="000000"/>
              </a:buClr>
              <a:buSzPct val="100000"/>
              <a:buFont typeface="Wingdings" panose="05000000000000000000" pitchFamily="2" charset="2"/>
              <a:buChar char="Ø"/>
            </a:pPr>
            <a:r>
              <a:rPr lang="en-US" dirty="0"/>
              <a:t>Verify that </a:t>
            </a:r>
            <a:r>
              <a:rPr lang="en-US" dirty="0" err="1"/>
              <a:t>mNumEmployees</a:t>
            </a:r>
            <a:r>
              <a:rPr lang="en-US" dirty="0"/>
              <a:t> gets set to 1</a:t>
            </a:r>
          </a:p>
          <a:p>
            <a:pPr lvl="2">
              <a:buClr>
                <a:srgbClr val="000000"/>
              </a:buClr>
              <a:buSzPct val="100000"/>
              <a:buFont typeface="Wingdings" panose="05000000000000000000" pitchFamily="2" charset="2"/>
              <a:buChar char="Ø"/>
            </a:pPr>
            <a:endParaRPr lang="en-US" dirty="0"/>
          </a:p>
          <a:p>
            <a:pPr marL="0" lvl="1" indent="0">
              <a:buClr>
                <a:srgbClr val="000000"/>
              </a:buClr>
              <a:buSzPct val="100000"/>
              <a:buNone/>
            </a:pPr>
            <a:endParaRPr lang="en-US" dirty="0"/>
          </a:p>
          <a:p>
            <a:pPr lvl="2">
              <a:buClr>
                <a:srgbClr val="000000"/>
              </a:buClr>
              <a:buSzPct val="100000"/>
              <a:buFont typeface="Wingdings" panose="05000000000000000000" pitchFamily="2" charset="2"/>
              <a:buChar char="Ø"/>
            </a:pPr>
            <a:endParaRPr lang="en-US" dirty="0"/>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Including Derived &amp; Base Class in the UUT</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1496859794"/>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Since the intent is to only test the Derived Class, we don’t need the Base Class and the Employee Class to show up as testable.  We will now use Custom Stubbing to hide those classes.</a:t>
            </a:r>
          </a:p>
          <a:p>
            <a:pPr marL="0" lvl="1" indent="0">
              <a:buClr>
                <a:srgbClr val="000000"/>
              </a:buClr>
              <a:buSzPct val="100000"/>
              <a:buNone/>
            </a:pPr>
            <a:endParaRPr lang="en-US" dirty="0"/>
          </a:p>
          <a:p>
            <a:pPr marL="342900" lvl="1" indent="-342900">
              <a:buClr>
                <a:srgbClr val="000000"/>
              </a:buClr>
              <a:buSzPct val="100000"/>
              <a:buFont typeface="+mj-lt"/>
              <a:buAutoNum type="arabicParenR"/>
            </a:pPr>
            <a:r>
              <a:rPr lang="en-US" dirty="0"/>
              <a:t>Update the Environment</a:t>
            </a:r>
          </a:p>
          <a:p>
            <a:pPr marL="342900" lvl="1" indent="-342900">
              <a:buClr>
                <a:srgbClr val="000000"/>
              </a:buClr>
              <a:buSzPct val="100000"/>
              <a:buFont typeface="+mj-lt"/>
              <a:buAutoNum type="arabicParenR"/>
            </a:pPr>
            <a:r>
              <a:rPr lang="en-US" dirty="0"/>
              <a:t>Go to Step 6 of the Environment Wizard</a:t>
            </a:r>
          </a:p>
          <a:p>
            <a:pPr marL="342900" lvl="1" indent="-342900">
              <a:buClr>
                <a:srgbClr val="000000"/>
              </a:buClr>
              <a:buSzPct val="100000"/>
              <a:buFont typeface="+mj-lt"/>
              <a:buAutoNum type="arabicParenR"/>
            </a:pPr>
            <a:r>
              <a:rPr lang="en-US" dirty="0"/>
              <a:t>Under “Stub Dependencies”, select “custom”</a:t>
            </a:r>
          </a:p>
          <a:p>
            <a:pPr marL="342900" lvl="1" indent="-342900">
              <a:buClr>
                <a:srgbClr val="000000"/>
              </a:buClr>
              <a:buSzPct val="100000"/>
              <a:buFont typeface="+mj-lt"/>
              <a:buAutoNum type="arabicParenR"/>
            </a:pPr>
            <a:r>
              <a:rPr lang="en-US" dirty="0"/>
              <a:t>(see screenshot on next page)</a:t>
            </a:r>
          </a:p>
          <a:p>
            <a:pPr marL="342900" lvl="1" indent="-342900">
              <a:buClr>
                <a:srgbClr val="000000"/>
              </a:buClr>
              <a:buSzPct val="100000"/>
              <a:buFont typeface="+mj-lt"/>
              <a:buAutoNum type="arabicParenR"/>
            </a:pPr>
            <a:r>
              <a:rPr lang="en-US" dirty="0"/>
              <a:t>Drag PayrollSystem.cpp &amp; Employee.cpp down to DONT_STUB</a:t>
            </a:r>
          </a:p>
          <a:p>
            <a:pPr marL="342900" lvl="1" indent="-342900">
              <a:buClr>
                <a:srgbClr val="000000"/>
              </a:buClr>
              <a:buSzPct val="100000"/>
              <a:buFont typeface="+mj-lt"/>
              <a:buAutoNum type="arabicParenR"/>
            </a:pPr>
            <a:r>
              <a:rPr lang="en-US" dirty="0"/>
              <a:t>Select Update</a:t>
            </a:r>
          </a:p>
          <a:p>
            <a:pPr marL="342900" lvl="1" indent="-342900">
              <a:buClr>
                <a:srgbClr val="000000"/>
              </a:buClr>
              <a:buSzPct val="100000"/>
              <a:buFont typeface="+mj-lt"/>
              <a:buAutoNum type="arabicParenR"/>
            </a:pPr>
            <a:r>
              <a:rPr lang="en-US" dirty="0"/>
              <a:t>After rebuild completes, only </a:t>
            </a:r>
            <a:r>
              <a:rPr lang="en-US" dirty="0" err="1"/>
              <a:t>Acme_PayrollSystem</a:t>
            </a:r>
            <a:r>
              <a:rPr lang="en-US" dirty="0"/>
              <a:t> should be visible</a:t>
            </a:r>
          </a:p>
          <a:p>
            <a:pPr marL="342900" lvl="1" indent="-342900">
              <a:buClr>
                <a:srgbClr val="000000"/>
              </a:buClr>
              <a:buSzPct val="100000"/>
              <a:buFont typeface="+mj-lt"/>
              <a:buAutoNum type="arabicParenR"/>
            </a:pPr>
            <a:r>
              <a:rPr lang="en-US" dirty="0"/>
              <a:t>Rerun all tests and make sure everything passes</a:t>
            </a:r>
          </a:p>
          <a:p>
            <a:pPr marL="0" lvl="1" indent="0">
              <a:buClr>
                <a:srgbClr val="000000"/>
              </a:buClr>
              <a:buSzPct val="100000"/>
              <a:buNone/>
            </a:pPr>
            <a:endParaRPr lang="en-US" dirty="0"/>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Class Visibility</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3674316761"/>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endParaRPr lang="en-US" dirty="0"/>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Class Visibility:  Screenshot</a:t>
            </a:r>
          </a:p>
        </p:txBody>
      </p:sp>
      <p:sp>
        <p:nvSpPr>
          <p:cNvPr id="34818" name="Rectangle 2"/>
          <p:cNvSpPr>
            <a:spLocks noGrp="1" noChangeArrowheads="1"/>
          </p:cNvSpPr>
          <p:nvPr>
            <p:ph type="title"/>
          </p:nvPr>
        </p:nvSpPr>
        <p:spPr/>
        <p:txBody>
          <a:bodyPr/>
          <a:lstStyle/>
          <a:p>
            <a:r>
              <a:rPr lang="en-US"/>
              <a:t>Advanced C++ Lab</a:t>
            </a:r>
            <a:endParaRPr lang="en-US" dirty="0"/>
          </a:p>
        </p:txBody>
      </p:sp>
      <p:pic>
        <p:nvPicPr>
          <p:cNvPr id="2" name="Picture 1">
            <a:extLst>
              <a:ext uri="{FF2B5EF4-FFF2-40B4-BE49-F238E27FC236}">
                <a16:creationId xmlns:a16="http://schemas.microsoft.com/office/drawing/2014/main" id="{525FF9D4-2E3C-46A9-8C17-40B10BA1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522" y="1269700"/>
            <a:ext cx="7890956" cy="5220000"/>
          </a:xfrm>
          <a:prstGeom prst="rect">
            <a:avLst/>
          </a:prstGeom>
        </p:spPr>
      </p:pic>
    </p:spTree>
    <p:extLst>
      <p:ext uri="{BB962C8B-B14F-4D97-AF65-F5344CB8AC3E}">
        <p14:creationId xmlns:p14="http://schemas.microsoft.com/office/powerpoint/2010/main" val="945694560"/>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sz="1800" dirty="0"/>
              <a:t>Now write some Compound Tests to do additional testing on the class. Before jumping into this, you may want to examine the Source Code to gain an understanding of how everything works together.</a:t>
            </a:r>
          </a:p>
          <a:p>
            <a:pPr marL="0" lvl="1" indent="0">
              <a:buClr>
                <a:srgbClr val="000000"/>
              </a:buClr>
              <a:buSzPct val="100000"/>
              <a:buNone/>
            </a:pPr>
            <a:r>
              <a:rPr lang="en-US" sz="1800" dirty="0"/>
              <a:t>Note that using Initialization tests can be useful to verify expected values at different points in your compound.</a:t>
            </a:r>
          </a:p>
          <a:p>
            <a:pPr marL="0" lvl="1" indent="0">
              <a:buClr>
                <a:srgbClr val="000000"/>
              </a:buClr>
              <a:buSzPct val="100000"/>
              <a:buNone/>
            </a:pPr>
            <a:r>
              <a:rPr lang="en-US" sz="1800" dirty="0"/>
              <a:t>Here are some suggestions for things to test (if you need help, the next slide may provide some clues):</a:t>
            </a:r>
          </a:p>
          <a:p>
            <a:pPr marL="0" lvl="1" indent="0">
              <a:buClr>
                <a:srgbClr val="000000"/>
              </a:buClr>
              <a:buSzPct val="100000"/>
              <a:buNone/>
            </a:pPr>
            <a:endParaRPr lang="en-US" dirty="0"/>
          </a:p>
          <a:p>
            <a:pPr marL="594900" lvl="2" indent="-342900">
              <a:buClr>
                <a:srgbClr val="000000"/>
              </a:buClr>
              <a:buSzPct val="100000"/>
              <a:buAutoNum type="arabicParenR"/>
            </a:pPr>
            <a:r>
              <a:rPr lang="en-US" sz="2000" dirty="0"/>
              <a:t>Add multiple employees and verify </a:t>
            </a:r>
            <a:r>
              <a:rPr lang="en-US" sz="2000" dirty="0" err="1"/>
              <a:t>mTotalPayroll</a:t>
            </a:r>
            <a:r>
              <a:rPr lang="en-US" sz="2000" dirty="0"/>
              <a:t> &amp; </a:t>
            </a:r>
            <a:r>
              <a:rPr lang="en-US" sz="2000" dirty="0" err="1"/>
              <a:t>mNumEmployees</a:t>
            </a:r>
            <a:endParaRPr lang="en-US" sz="2000" dirty="0"/>
          </a:p>
          <a:p>
            <a:pPr marL="594900" lvl="2" indent="-342900">
              <a:buClr>
                <a:srgbClr val="000000"/>
              </a:buClr>
              <a:buSzPct val="100000"/>
              <a:buFont typeface="Wingdings 3" panose="05040102010807070707" pitchFamily="18" charset="2"/>
              <a:buAutoNum type="arabicParenR"/>
            </a:pPr>
            <a:r>
              <a:rPr lang="en-US" sz="2000" dirty="0"/>
              <a:t>Remove an employee and again verify </a:t>
            </a:r>
            <a:r>
              <a:rPr lang="en-US" sz="2000" dirty="0" err="1"/>
              <a:t>mTotalPayroll</a:t>
            </a:r>
            <a:r>
              <a:rPr lang="en-US" sz="2000" dirty="0"/>
              <a:t> &amp; </a:t>
            </a:r>
            <a:r>
              <a:rPr lang="en-US" sz="2000" dirty="0" err="1"/>
              <a:t>mNumEmployees</a:t>
            </a:r>
            <a:endParaRPr lang="en-US" sz="2000" dirty="0"/>
          </a:p>
          <a:p>
            <a:pPr marL="594900" lvl="2" indent="-342900">
              <a:buClr>
                <a:srgbClr val="000000"/>
              </a:buClr>
              <a:buSzPct val="100000"/>
              <a:buAutoNum type="arabicParenR"/>
            </a:pPr>
            <a:r>
              <a:rPr lang="en-US" sz="2000" dirty="0"/>
              <a:t>Test </a:t>
            </a:r>
            <a:r>
              <a:rPr lang="en-US" sz="2000" dirty="0" err="1"/>
              <a:t>runPayroll</a:t>
            </a:r>
            <a:r>
              <a:rPr lang="en-US" sz="2000" dirty="0"/>
              <a:t>() and verify </a:t>
            </a:r>
            <a:r>
              <a:rPr lang="en-US" sz="2000" dirty="0" err="1"/>
              <a:t>mCashOnHand</a:t>
            </a:r>
            <a:endParaRPr lang="en-US" sz="2000" dirty="0"/>
          </a:p>
          <a:p>
            <a:pPr marL="594900" lvl="2" indent="-342900">
              <a:buClr>
                <a:srgbClr val="000000"/>
              </a:buClr>
              <a:buSzPct val="100000"/>
              <a:buAutoNum type="arabicParenR"/>
            </a:pPr>
            <a:r>
              <a:rPr lang="en-US" sz="2000" dirty="0"/>
              <a:t>Can you think of other things to test?</a:t>
            </a:r>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ACME Payroll System:  Compound Testing</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697548898"/>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Example Screenshot</a:t>
            </a:r>
          </a:p>
        </p:txBody>
      </p:sp>
      <p:sp>
        <p:nvSpPr>
          <p:cNvPr id="34818" name="Rectangle 2"/>
          <p:cNvSpPr>
            <a:spLocks noGrp="1" noChangeArrowheads="1"/>
          </p:cNvSpPr>
          <p:nvPr>
            <p:ph type="title"/>
          </p:nvPr>
        </p:nvSpPr>
        <p:spPr/>
        <p:txBody>
          <a:bodyPr/>
          <a:lstStyle/>
          <a:p>
            <a:r>
              <a:rPr lang="en-US"/>
              <a:t>Advanced C++ Lab</a:t>
            </a:r>
            <a:endParaRPr lang="en-US" dirty="0"/>
          </a:p>
        </p:txBody>
      </p:sp>
      <p:pic>
        <p:nvPicPr>
          <p:cNvPr id="3" name="Picture 2">
            <a:extLst>
              <a:ext uri="{FF2B5EF4-FFF2-40B4-BE49-F238E27FC236}">
                <a16:creationId xmlns:a16="http://schemas.microsoft.com/office/drawing/2014/main" id="{94341E81-5F24-4E4F-89C0-C3808699B1C3}"/>
              </a:ext>
            </a:extLst>
          </p:cNvPr>
          <p:cNvPicPr>
            <a:picLocks noChangeAspect="1"/>
          </p:cNvPicPr>
          <p:nvPr/>
        </p:nvPicPr>
        <p:blipFill>
          <a:blip r:embed="rId3"/>
          <a:stretch>
            <a:fillRect/>
          </a:stretch>
        </p:blipFill>
        <p:spPr>
          <a:xfrm>
            <a:off x="1041236" y="1171574"/>
            <a:ext cx="10341469" cy="4986629"/>
          </a:xfrm>
          <a:prstGeom prst="rect">
            <a:avLst/>
          </a:prstGeom>
        </p:spPr>
      </p:pic>
    </p:spTree>
    <p:extLst>
      <p:ext uri="{BB962C8B-B14F-4D97-AF65-F5344CB8AC3E}">
        <p14:creationId xmlns:p14="http://schemas.microsoft.com/office/powerpoint/2010/main" val="4239917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endParaRPr lang="en-US" dirty="0"/>
          </a:p>
          <a:p>
            <a:pPr lvl="1"/>
            <a:r>
              <a:rPr lang="en-US" dirty="0"/>
              <a:t>CBT – Intelligent Testing</a:t>
            </a:r>
          </a:p>
          <a:p>
            <a:pPr lvl="1"/>
            <a:endParaRPr lang="en-US" dirty="0"/>
          </a:p>
          <a:p>
            <a:pPr lvl="2"/>
            <a:r>
              <a:rPr lang="en-US" dirty="0"/>
              <a:t>Only those Environments that have changed will be Rebuilt</a:t>
            </a:r>
          </a:p>
          <a:p>
            <a:pPr lvl="3"/>
            <a:r>
              <a:rPr lang="en-US" dirty="0"/>
              <a:t>Source Code  or Config Changes</a:t>
            </a:r>
          </a:p>
          <a:p>
            <a:pPr lvl="2"/>
            <a:endParaRPr lang="en-US" dirty="0"/>
          </a:p>
          <a:p>
            <a:pPr lvl="2"/>
            <a:r>
              <a:rPr lang="en-US" dirty="0"/>
              <a:t>Only those Tests that are affected by a change will be executed</a:t>
            </a:r>
          </a:p>
          <a:p>
            <a:pPr lvl="3"/>
            <a:r>
              <a:rPr lang="en-US" dirty="0"/>
              <a:t>Granularity is down to the function level</a:t>
            </a:r>
          </a:p>
          <a:p>
            <a:pPr lvl="3"/>
            <a:endParaRPr lang="en-US" dirty="0"/>
          </a:p>
          <a:p>
            <a:pPr lvl="2"/>
            <a:r>
              <a:rPr lang="en-US" dirty="0"/>
              <a:t>Analogous to “Make” vs “Make all”</a:t>
            </a:r>
          </a:p>
          <a:p>
            <a:pPr lvl="3"/>
            <a:endParaRPr lang="en-US" dirty="0"/>
          </a:p>
        </p:txBody>
      </p:sp>
      <p:sp>
        <p:nvSpPr>
          <p:cNvPr id="5" name="Textplatzhalter 4">
            <a:extLst>
              <a:ext uri="{FF2B5EF4-FFF2-40B4-BE49-F238E27FC236}">
                <a16:creationId xmlns:a16="http://schemas.microsoft.com/office/drawing/2014/main" id="{9FF8F0A0-A6DA-4734-962F-E9661195414E}"/>
              </a:ext>
            </a:extLst>
          </p:cNvPr>
          <p:cNvSpPr>
            <a:spLocks noGrp="1"/>
          </p:cNvSpPr>
          <p:nvPr>
            <p:ph type="body" sz="quarter" idx="12"/>
          </p:nvPr>
        </p:nvSpPr>
        <p:spPr/>
        <p:txBody>
          <a:bodyPr/>
          <a:lstStyle/>
          <a:p>
            <a:r>
              <a:rPr lang="en-US" dirty="0"/>
              <a:t>Change Based Testing (CBT)</a:t>
            </a:r>
          </a:p>
        </p:txBody>
      </p:sp>
      <p:sp>
        <p:nvSpPr>
          <p:cNvPr id="209922" name="Rectangle 2"/>
          <p:cNvSpPr>
            <a:spLocks noGrp="1" noChangeArrowheads="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61503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901" name="Rectangle 3"/>
          <p:cNvSpPr>
            <a:spLocks noGrp="1" noChangeArrowheads="1"/>
          </p:cNvSpPr>
          <p:nvPr>
            <p:ph sz="quarter" idx="13"/>
          </p:nvPr>
        </p:nvSpPr>
        <p:spPr/>
        <p:txBody>
          <a:bodyPr/>
          <a:lstStyle/>
          <a:p>
            <a:pPr lvl="1"/>
            <a:r>
              <a:rPr lang="en-US" dirty="0"/>
              <a:t>Enables further automation of testing via shell scripts</a:t>
            </a:r>
          </a:p>
          <a:p>
            <a:pPr lvl="1"/>
            <a:endParaRPr lang="en-US" dirty="0"/>
          </a:p>
          <a:p>
            <a:pPr lvl="1"/>
            <a:r>
              <a:rPr lang="en-US" dirty="0"/>
              <a:t>3 Different Scripting Engines:</a:t>
            </a:r>
          </a:p>
          <a:p>
            <a:pPr lvl="2"/>
            <a:r>
              <a:rPr lang="en-US" dirty="0"/>
              <a:t>CLICAST – for Individual Environments</a:t>
            </a:r>
          </a:p>
          <a:p>
            <a:pPr lvl="2"/>
            <a:r>
              <a:rPr lang="en-US" dirty="0"/>
              <a:t>MANAGE for VectorCAST Projects</a:t>
            </a:r>
          </a:p>
          <a:p>
            <a:pPr lvl="2"/>
            <a:r>
              <a:rPr lang="en-US" dirty="0"/>
              <a:t>VCDASH – for Analytics Database Server</a:t>
            </a:r>
          </a:p>
          <a:p>
            <a:pPr lvl="1"/>
            <a:endParaRPr lang="en-US" dirty="0"/>
          </a:p>
          <a:p>
            <a:pPr lvl="1"/>
            <a:r>
              <a:rPr lang="en-US" dirty="0"/>
              <a:t>All Commands are self documenting</a:t>
            </a:r>
          </a:p>
          <a:p>
            <a:pPr lvl="2"/>
            <a:r>
              <a:rPr lang="en-US" dirty="0"/>
              <a:t>Just enter the commands with no arguments to get help</a:t>
            </a:r>
          </a:p>
        </p:txBody>
      </p:sp>
      <p:sp>
        <p:nvSpPr>
          <p:cNvPr id="5" name="Textplatzhalter 4">
            <a:extLst>
              <a:ext uri="{FF2B5EF4-FFF2-40B4-BE49-F238E27FC236}">
                <a16:creationId xmlns:a16="http://schemas.microsoft.com/office/drawing/2014/main" id="{D348B6AE-EC24-41E5-843D-02C937404178}"/>
              </a:ext>
            </a:extLst>
          </p:cNvPr>
          <p:cNvSpPr>
            <a:spLocks noGrp="1"/>
          </p:cNvSpPr>
          <p:nvPr>
            <p:ph type="body" sz="quarter" idx="12"/>
          </p:nvPr>
        </p:nvSpPr>
        <p:spPr/>
        <p:txBody>
          <a:bodyPr/>
          <a:lstStyle/>
          <a:p>
            <a:r>
              <a:rPr lang="en-US" dirty="0"/>
              <a:t>VectorCAST Command Line Utilities</a:t>
            </a:r>
          </a:p>
        </p:txBody>
      </p:sp>
      <p:sp>
        <p:nvSpPr>
          <p:cNvPr id="208898" name="Rectangle 2"/>
          <p:cNvSpPr>
            <a:spLocks noGrp="1" noChangeArrowheads="1"/>
          </p:cNvSpPr>
          <p:nvPr>
            <p:ph type="title"/>
          </p:nvPr>
        </p:nvSpPr>
        <p:spPr/>
        <p:txBody>
          <a:bodyPr/>
          <a:lstStyle/>
          <a:p>
            <a:r>
              <a:rPr lang="en-GB"/>
              <a:t>Lecture:  Regression Testing</a:t>
            </a:r>
            <a:endParaRPr lang="en-US" dirty="0"/>
          </a:p>
        </p:txBody>
      </p:sp>
    </p:spTree>
    <p:extLst>
      <p:ext uri="{BB962C8B-B14F-4D97-AF65-F5344CB8AC3E}">
        <p14:creationId xmlns:p14="http://schemas.microsoft.com/office/powerpoint/2010/main" val="457187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GB" dirty="0"/>
              <a:t>Rebuild an Environment:</a:t>
            </a:r>
          </a:p>
          <a:p>
            <a:pPr lvl="2"/>
            <a:r>
              <a:rPr lang="sv-SE" dirty="0"/>
              <a:t>clicast -e mgr_ut1 Environment RE_Build</a:t>
            </a:r>
          </a:p>
          <a:p>
            <a:pPr lvl="1"/>
            <a:r>
              <a:rPr lang="en-GB" dirty="0"/>
              <a:t>Execute all Tests in an Environment:</a:t>
            </a:r>
          </a:p>
          <a:p>
            <a:pPr lvl="2"/>
            <a:r>
              <a:rPr lang="sv-SE" dirty="0"/>
              <a:t>clicast -e mgr_ut1 Execute Batch</a:t>
            </a:r>
          </a:p>
          <a:p>
            <a:pPr lvl="1"/>
            <a:r>
              <a:rPr lang="en-GB" dirty="0"/>
              <a:t>Build &amp; Execute all Tests in a VectorCAST Project</a:t>
            </a:r>
          </a:p>
          <a:p>
            <a:pPr lvl="2"/>
            <a:r>
              <a:rPr lang="sv-SE" dirty="0"/>
              <a:t>manage --project TestCampaign --build-execute</a:t>
            </a:r>
          </a:p>
          <a:p>
            <a:pPr lvl="1"/>
            <a:r>
              <a:rPr lang="en-GB" dirty="0"/>
              <a:t>Incrementally Build &amp; Execute all Tests in a VectorCAST Project</a:t>
            </a:r>
          </a:p>
          <a:p>
            <a:pPr lvl="3"/>
            <a:r>
              <a:rPr lang="sv-SE" dirty="0"/>
              <a:t>manage --project TestCampaign --build-execute  --incremental</a:t>
            </a:r>
            <a:endParaRPr lang="en-GB" dirty="0"/>
          </a:p>
          <a:p>
            <a:pPr lvl="1"/>
            <a:r>
              <a:rPr lang="en-GB" dirty="0"/>
              <a:t>Generate a Full Report</a:t>
            </a:r>
          </a:p>
          <a:p>
            <a:pPr lvl="2"/>
            <a:r>
              <a:rPr lang="sv-SE" dirty="0"/>
              <a:t>manage --project TestCampaign --full-status=full_report.html</a:t>
            </a:r>
          </a:p>
          <a:p>
            <a:pPr lvl="1"/>
            <a:r>
              <a:rPr lang="en-GB" dirty="0"/>
              <a:t>Start the Analytics Database Server</a:t>
            </a:r>
          </a:p>
          <a:p>
            <a:pPr lvl="2"/>
            <a:r>
              <a:rPr lang="sv-SE" dirty="0"/>
              <a:t>Vcdash --run-server  --save-history -p TestCampaign.vcm</a:t>
            </a:r>
          </a:p>
        </p:txBody>
      </p:sp>
      <p:sp>
        <p:nvSpPr>
          <p:cNvPr id="7" name="Textplatzhalter 6">
            <a:extLst>
              <a:ext uri="{FF2B5EF4-FFF2-40B4-BE49-F238E27FC236}">
                <a16:creationId xmlns:a16="http://schemas.microsoft.com/office/drawing/2014/main" id="{F7768FCF-2474-4FE6-8A2B-52FDE84B3BF1}"/>
              </a:ext>
            </a:extLst>
          </p:cNvPr>
          <p:cNvSpPr>
            <a:spLocks noGrp="1"/>
          </p:cNvSpPr>
          <p:nvPr>
            <p:ph type="body" sz="quarter" idx="12"/>
          </p:nvPr>
        </p:nvSpPr>
        <p:spPr/>
        <p:txBody>
          <a:bodyPr/>
          <a:lstStyle/>
          <a:p>
            <a:r>
              <a:rPr lang="en-US" dirty="0"/>
              <a:t>Command Line Examples</a:t>
            </a:r>
          </a:p>
        </p:txBody>
      </p:sp>
      <p:sp>
        <p:nvSpPr>
          <p:cNvPr id="3" name="Title 2"/>
          <p:cNvSpPr>
            <a:spLocks noGrp="1"/>
          </p:cNvSpPr>
          <p:nvPr>
            <p:ph type="title"/>
          </p:nvPr>
        </p:nvSpPr>
        <p:spPr/>
        <p:txBody>
          <a:bodyPr/>
          <a:lstStyle/>
          <a:p>
            <a:r>
              <a:rPr lang="en-GB"/>
              <a:t>Lecture:  Regression Testing</a:t>
            </a:r>
            <a:endParaRPr lang="en-GB" dirty="0"/>
          </a:p>
        </p:txBody>
      </p:sp>
    </p:spTree>
    <p:extLst>
      <p:ext uri="{BB962C8B-B14F-4D97-AF65-F5344CB8AC3E}">
        <p14:creationId xmlns:p14="http://schemas.microsoft.com/office/powerpoint/2010/main" val="74664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2BDBE926-4226-4246-8740-44204DED60B3}"/>
              </a:ext>
            </a:extLst>
          </p:cNvPr>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a:stretch/>
        </p:blipFill>
        <p:spPr bwMode="auto">
          <a:xfrm>
            <a:off x="2027242" y="1856739"/>
            <a:ext cx="7854932" cy="4761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a:extLst>
              <a:ext uri="{FF2B5EF4-FFF2-40B4-BE49-F238E27FC236}">
                <a16:creationId xmlns:a16="http://schemas.microsoft.com/office/drawing/2014/main" id="{A5935CBD-CB10-4AAE-A1ED-BFE6B47AE948}"/>
              </a:ext>
            </a:extLst>
          </p:cNvPr>
          <p:cNvSpPr>
            <a:spLocks noGrp="1"/>
          </p:cNvSpPr>
          <p:nvPr>
            <p:ph type="body" sz="quarter" idx="12"/>
          </p:nvPr>
        </p:nvSpPr>
        <p:spPr/>
        <p:txBody>
          <a:bodyPr/>
          <a:lstStyle/>
          <a:p>
            <a:r>
              <a:rPr lang="en-US" dirty="0"/>
              <a:t>Regression Results</a:t>
            </a:r>
          </a:p>
        </p:txBody>
      </p:sp>
      <p:sp>
        <p:nvSpPr>
          <p:cNvPr id="3" name="Title 2"/>
          <p:cNvSpPr>
            <a:spLocks noGrp="1"/>
          </p:cNvSpPr>
          <p:nvPr>
            <p:ph type="title"/>
          </p:nvPr>
        </p:nvSpPr>
        <p:spPr/>
        <p:txBody>
          <a:bodyPr/>
          <a:lstStyle/>
          <a:p>
            <a:r>
              <a:rPr lang="en-US"/>
              <a:t>Lecture:  Regression Testing</a:t>
            </a:r>
            <a:endParaRPr lang="en-US" dirty="0"/>
          </a:p>
        </p:txBody>
      </p:sp>
      <p:sp>
        <p:nvSpPr>
          <p:cNvPr id="4" name="TextBox 3">
            <a:extLst>
              <a:ext uri="{FF2B5EF4-FFF2-40B4-BE49-F238E27FC236}">
                <a16:creationId xmlns:a16="http://schemas.microsoft.com/office/drawing/2014/main" id="{AEC77868-54C0-49DA-B54A-C591F1060220}"/>
              </a:ext>
            </a:extLst>
          </p:cNvPr>
          <p:cNvSpPr txBox="1"/>
          <p:nvPr>
            <p:custDataLst>
              <p:tags r:id="rId1"/>
            </p:custDataLst>
          </p:nvPr>
        </p:nvSpPr>
        <p:spPr>
          <a:xfrm>
            <a:off x="876300" y="1274634"/>
            <a:ext cx="6172200" cy="9144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7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r>
              <a:rPr lang="en-US" sz="2000" dirty="0"/>
              <a:t>Right Mouse -&gt; Reporting</a:t>
            </a:r>
          </a:p>
        </p:txBody>
      </p:sp>
    </p:spTree>
    <p:extLst>
      <p:ext uri="{BB962C8B-B14F-4D97-AF65-F5344CB8AC3E}">
        <p14:creationId xmlns:p14="http://schemas.microsoft.com/office/powerpoint/2010/main" val="1682152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Graphical View of Testing Results</a:t>
            </a:r>
          </a:p>
          <a:p>
            <a:pPr lvl="1"/>
            <a:r>
              <a:rPr lang="en-US" dirty="0"/>
              <a:t>Analytics Icon:  </a:t>
            </a:r>
          </a:p>
          <a:p>
            <a:pPr lvl="1"/>
            <a:endParaRPr lang="en-US" dirty="0"/>
          </a:p>
          <a:p>
            <a:pPr lvl="3"/>
            <a:endParaRPr lang="en-US" dirty="0"/>
          </a:p>
        </p:txBody>
      </p:sp>
      <p:sp>
        <p:nvSpPr>
          <p:cNvPr id="5" name="Textplatzhalter 4">
            <a:extLst>
              <a:ext uri="{FF2B5EF4-FFF2-40B4-BE49-F238E27FC236}">
                <a16:creationId xmlns:a16="http://schemas.microsoft.com/office/drawing/2014/main" id="{12DE0252-F687-4193-B5A0-7F3483F5B711}"/>
              </a:ext>
            </a:extLst>
          </p:cNvPr>
          <p:cNvSpPr>
            <a:spLocks noGrp="1"/>
          </p:cNvSpPr>
          <p:nvPr>
            <p:ph type="body" sz="quarter" idx="12"/>
          </p:nvPr>
        </p:nvSpPr>
        <p:spPr/>
        <p:txBody>
          <a:bodyPr/>
          <a:lstStyle/>
          <a:p>
            <a:r>
              <a:rPr lang="en-US" dirty="0"/>
              <a:t>Analytics</a:t>
            </a:r>
          </a:p>
        </p:txBody>
      </p:sp>
      <p:sp>
        <p:nvSpPr>
          <p:cNvPr id="209922" name="Rectangle 2"/>
          <p:cNvSpPr>
            <a:spLocks noGrp="1" noChangeArrowheads="1"/>
          </p:cNvSpPr>
          <p:nvPr>
            <p:ph type="title"/>
          </p:nvPr>
        </p:nvSpPr>
        <p:spPr/>
        <p:txBody>
          <a:bodyPr/>
          <a:lstStyle/>
          <a:p>
            <a:r>
              <a:rPr lang="en-US"/>
              <a:t>Lecture:  Regression Testing</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195" y="2405144"/>
            <a:ext cx="48196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1513831"/>
            <a:ext cx="824316" cy="79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322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sz="1400" dirty="0"/>
              <a:t>3 Things to Save</a:t>
            </a:r>
          </a:p>
          <a:p>
            <a:pPr lvl="2">
              <a:buClr>
                <a:srgbClr val="000000"/>
              </a:buClr>
              <a:buSzPct val="100000"/>
              <a:buFont typeface="Wingdings 3" panose="05040102010807070707" pitchFamily="18" charset="2"/>
              <a:buAutoNum type="arabicPeriod"/>
            </a:pPr>
            <a:r>
              <a:rPr lang="en-US" sz="1400" dirty="0"/>
              <a:t>The VectorCAST Project File (*.vcm)</a:t>
            </a:r>
          </a:p>
          <a:p>
            <a:pPr lvl="2">
              <a:buClr>
                <a:srgbClr val="000000"/>
              </a:buClr>
              <a:buSzPct val="100000"/>
              <a:buFont typeface="Wingdings 3" panose="05040102010807070707" pitchFamily="18" charset="2"/>
              <a:buAutoNum type="arabicPeriod"/>
            </a:pPr>
            <a:r>
              <a:rPr lang="en-US" sz="1400" dirty="0"/>
              <a:t>The Directory Structure</a:t>
            </a:r>
          </a:p>
          <a:p>
            <a:pPr lvl="2">
              <a:buClr>
                <a:srgbClr val="000000"/>
              </a:buClr>
              <a:buSzPct val="100000"/>
              <a:buFont typeface="Wingdings 3" panose="05040102010807070707" pitchFamily="18" charset="2"/>
              <a:buAutoNum type="arabicPeriod"/>
            </a:pPr>
            <a:r>
              <a:rPr lang="en-US" sz="1400" dirty="0"/>
              <a:t>Entire contents of the Environment Directory (1 Subdirectory per Environment)</a:t>
            </a:r>
          </a:p>
          <a:p>
            <a:pPr lvl="1"/>
            <a:r>
              <a:rPr lang="en-US" sz="1400" dirty="0"/>
              <a:t>All other files can be generated</a:t>
            </a:r>
          </a:p>
        </p:txBody>
      </p:sp>
      <p:sp>
        <p:nvSpPr>
          <p:cNvPr id="7" name="Textplatzhalter 6">
            <a:extLst>
              <a:ext uri="{FF2B5EF4-FFF2-40B4-BE49-F238E27FC236}">
                <a16:creationId xmlns:a16="http://schemas.microsoft.com/office/drawing/2014/main" id="{9CDA8F20-7FCA-4396-98D3-F76B1C3B2042}"/>
              </a:ext>
            </a:extLst>
          </p:cNvPr>
          <p:cNvSpPr>
            <a:spLocks noGrp="1"/>
          </p:cNvSpPr>
          <p:nvPr>
            <p:ph type="body" sz="quarter" idx="12"/>
          </p:nvPr>
        </p:nvSpPr>
        <p:spPr/>
        <p:txBody>
          <a:bodyPr/>
          <a:lstStyle/>
          <a:p>
            <a:r>
              <a:rPr lang="en-US" dirty="0"/>
              <a:t>Saving Your Work</a:t>
            </a:r>
          </a:p>
        </p:txBody>
      </p:sp>
      <p:sp>
        <p:nvSpPr>
          <p:cNvPr id="3" name="Title 2"/>
          <p:cNvSpPr>
            <a:spLocks noGrp="1"/>
          </p:cNvSpPr>
          <p:nvPr>
            <p:ph type="title"/>
          </p:nvPr>
        </p:nvSpPr>
        <p:spPr/>
        <p:txBody>
          <a:bodyPr/>
          <a:lstStyle/>
          <a:p>
            <a:r>
              <a:rPr lang="en-GB"/>
              <a:t>Lecture:  Regression Testing</a:t>
            </a:r>
            <a:endParaRPr lang="en-US"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043" y="4682267"/>
            <a:ext cx="2243819" cy="169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787" y="2546709"/>
            <a:ext cx="2312510" cy="1886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420" y="4488126"/>
            <a:ext cx="2559691" cy="1585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Elbow Connector 18"/>
          <p:cNvCxnSpPr/>
          <p:nvPr/>
        </p:nvCxnSpPr>
        <p:spPr>
          <a:xfrm rot="5400000" flipH="1" flipV="1">
            <a:off x="4335506" y="3547543"/>
            <a:ext cx="2746879" cy="1021665"/>
          </a:xfrm>
          <a:prstGeom prst="bentConnector3">
            <a:avLst>
              <a:gd name="adj1" fmla="val 10018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6630539" y="3811799"/>
            <a:ext cx="1471682" cy="870471"/>
          </a:xfrm>
          <a:prstGeom prst="bentConnector3">
            <a:avLst>
              <a:gd name="adj1" fmla="val -77"/>
            </a:avLst>
          </a:prstGeom>
          <a:ln>
            <a:tailEnd type="none"/>
          </a:ln>
        </p:spPr>
        <p:style>
          <a:lnRef idx="1">
            <a:schemeClr val="accent1"/>
          </a:lnRef>
          <a:fillRef idx="0">
            <a:schemeClr val="accent1"/>
          </a:fillRef>
          <a:effectRef idx="0">
            <a:schemeClr val="accent1"/>
          </a:effectRef>
          <a:fontRef idx="minor">
            <a:schemeClr val="tx1"/>
          </a:fontRef>
        </p:style>
      </p:cxn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831" y="2780385"/>
            <a:ext cx="2634536" cy="146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5" name="Elbow Connector 44"/>
          <p:cNvCxnSpPr/>
          <p:nvPr/>
        </p:nvCxnSpPr>
        <p:spPr>
          <a:xfrm rot="16200000" flipH="1">
            <a:off x="2485511" y="3982194"/>
            <a:ext cx="858813" cy="552995"/>
          </a:xfrm>
          <a:prstGeom prst="bentConnector3">
            <a:avLst>
              <a:gd name="adj1" fmla="val 99264"/>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61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3"/>
          <p:cNvSpPr>
            <a:spLocks noGrp="1" noChangeArrowheads="1"/>
          </p:cNvSpPr>
          <p:nvPr>
            <p:ph sz="quarter" idx="13"/>
          </p:nvPr>
        </p:nvSpPr>
        <p:spPr/>
        <p:txBody>
          <a:bodyPr/>
          <a:lstStyle/>
          <a:p>
            <a:pPr lvl="1"/>
            <a:r>
              <a:rPr lang="en-US" dirty="0"/>
              <a:t>Allows Users to Augment the Coverage Metrics</a:t>
            </a:r>
          </a:p>
          <a:p>
            <a:pPr lvl="1"/>
            <a:endParaRPr lang="en-US" dirty="0"/>
          </a:p>
          <a:p>
            <a:pPr lvl="1"/>
            <a:r>
              <a:rPr lang="en-US" dirty="0"/>
              <a:t>Notes can be added to explain the Augmentation</a:t>
            </a:r>
          </a:p>
          <a:p>
            <a:pPr lvl="1"/>
            <a:endParaRPr lang="en-US" dirty="0"/>
          </a:p>
          <a:p>
            <a:pPr lvl="1"/>
            <a:r>
              <a:rPr lang="en-US" dirty="0"/>
              <a:t>Handles cases where code is hard to reach, or impossible to reach</a:t>
            </a:r>
          </a:p>
          <a:p>
            <a:pPr lvl="1"/>
            <a:endParaRPr lang="en-US" dirty="0"/>
          </a:p>
          <a:p>
            <a:pPr lvl="1"/>
            <a:r>
              <a:rPr lang="en-US" dirty="0"/>
              <a:t>CBA Coverage is reported on a separate line item from standard coverage</a:t>
            </a:r>
          </a:p>
          <a:p>
            <a:pPr lvl="1"/>
            <a:endParaRPr lang="en-US" dirty="0"/>
          </a:p>
          <a:p>
            <a:pPr lvl="1"/>
            <a:r>
              <a:rPr lang="en-US" dirty="0"/>
              <a:t>Can be aggregated to show 100% coverage where normally that would not be possible.</a:t>
            </a:r>
          </a:p>
          <a:p>
            <a:pPr lvl="1"/>
            <a:endParaRPr lang="en-US" dirty="0"/>
          </a:p>
          <a:p>
            <a:pPr lvl="1"/>
            <a:endParaRPr lang="en-US" dirty="0"/>
          </a:p>
          <a:p>
            <a:pPr lvl="1"/>
            <a:endParaRPr lang="en-US" dirty="0"/>
          </a:p>
        </p:txBody>
      </p:sp>
      <p:sp>
        <p:nvSpPr>
          <p:cNvPr id="5" name="Textplatzhalter 4">
            <a:extLst>
              <a:ext uri="{FF2B5EF4-FFF2-40B4-BE49-F238E27FC236}">
                <a16:creationId xmlns:a16="http://schemas.microsoft.com/office/drawing/2014/main" id="{F309F993-FF77-4421-8347-A30739DE0F9E}"/>
              </a:ext>
            </a:extLst>
          </p:cNvPr>
          <p:cNvSpPr>
            <a:spLocks noGrp="1"/>
          </p:cNvSpPr>
          <p:nvPr>
            <p:ph type="body" sz="quarter" idx="12"/>
          </p:nvPr>
        </p:nvSpPr>
        <p:spPr/>
        <p:txBody>
          <a:bodyPr/>
          <a:lstStyle/>
          <a:p>
            <a:r>
              <a:rPr lang="en-US" dirty="0"/>
              <a:t>Coverage By Analysis (CBA)</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3182343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Inhaltsplatzhalter 20">
            <a:extLst>
              <a:ext uri="{FF2B5EF4-FFF2-40B4-BE49-F238E27FC236}">
                <a16:creationId xmlns:a16="http://schemas.microsoft.com/office/drawing/2014/main" id="{7BF86317-B3A3-43DC-98C3-66FB5DDEAA74}"/>
              </a:ext>
            </a:extLst>
          </p:cNvPr>
          <p:cNvSpPr>
            <a:spLocks noGrp="1"/>
          </p:cNvSpPr>
          <p:nvPr>
            <p:ph sz="quarter" idx="13"/>
          </p:nvPr>
        </p:nvSpPr>
        <p:spPr/>
        <p:txBody>
          <a:bodyPr/>
          <a:lstStyle/>
          <a:p>
            <a:pPr lvl="1"/>
            <a:r>
              <a:rPr lang="en-US" dirty="0"/>
              <a:t>Note CBA lines selected in Blue and corresponding notes </a:t>
            </a:r>
          </a:p>
        </p:txBody>
      </p:sp>
      <p:sp>
        <p:nvSpPr>
          <p:cNvPr id="20" name="Textplatzhalter 19">
            <a:extLst>
              <a:ext uri="{FF2B5EF4-FFF2-40B4-BE49-F238E27FC236}">
                <a16:creationId xmlns:a16="http://schemas.microsoft.com/office/drawing/2014/main" id="{D6C5A044-E306-4046-9571-35CE3AA2932D}"/>
              </a:ext>
            </a:extLst>
          </p:cNvPr>
          <p:cNvSpPr>
            <a:spLocks noGrp="1"/>
          </p:cNvSpPr>
          <p:nvPr>
            <p:ph type="body" sz="quarter" idx="12"/>
          </p:nvPr>
        </p:nvSpPr>
        <p:spPr/>
        <p:txBody>
          <a:bodyPr/>
          <a:lstStyle/>
          <a:p>
            <a:r>
              <a:rPr lang="en-US" dirty="0"/>
              <a:t>CBA Screenshot</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pic>
        <p:nvPicPr>
          <p:cNvPr id="18" name="Picture 2">
            <a:extLst>
              <a:ext uri="{FF2B5EF4-FFF2-40B4-BE49-F238E27FC236}">
                <a16:creationId xmlns:a16="http://schemas.microsoft.com/office/drawing/2014/main" id="{3ECD3863-B42D-46DA-AC04-F95EF146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343" y="1918852"/>
            <a:ext cx="7655897" cy="456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6137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5C7ADDD9-1877-4A7C-8ED4-BA8BDFB723DF}"/>
              </a:ext>
            </a:extLst>
          </p:cNvPr>
          <p:cNvSpPr>
            <a:spLocks noGrp="1"/>
          </p:cNvSpPr>
          <p:nvPr>
            <p:ph sz="quarter" idx="13"/>
          </p:nvPr>
        </p:nvSpPr>
        <p:spPr/>
        <p:txBody>
          <a:bodyPr/>
          <a:lstStyle/>
          <a:p>
            <a:pPr lvl="1"/>
            <a:r>
              <a:rPr lang="en-US" dirty="0"/>
              <a:t>“Analysis” line shows CBA Metrics</a:t>
            </a:r>
          </a:p>
        </p:txBody>
      </p:sp>
      <p:sp>
        <p:nvSpPr>
          <p:cNvPr id="9" name="Textplatzhalter 8">
            <a:extLst>
              <a:ext uri="{FF2B5EF4-FFF2-40B4-BE49-F238E27FC236}">
                <a16:creationId xmlns:a16="http://schemas.microsoft.com/office/drawing/2014/main" id="{C14A9615-8D20-4E3D-AC2A-6AA082F3F8D4}"/>
              </a:ext>
            </a:extLst>
          </p:cNvPr>
          <p:cNvSpPr>
            <a:spLocks noGrp="1"/>
          </p:cNvSpPr>
          <p:nvPr>
            <p:ph type="body" sz="quarter" idx="12"/>
          </p:nvPr>
        </p:nvSpPr>
        <p:spPr/>
        <p:txBody>
          <a:bodyPr/>
          <a:lstStyle/>
          <a:p>
            <a:r>
              <a:rPr lang="en-US" dirty="0"/>
              <a:t>CBA Report</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pic>
        <p:nvPicPr>
          <p:cNvPr id="2" name="Picture 1">
            <a:extLst>
              <a:ext uri="{FF2B5EF4-FFF2-40B4-BE49-F238E27FC236}">
                <a16:creationId xmlns:a16="http://schemas.microsoft.com/office/drawing/2014/main" id="{B079811C-5472-40D7-B0D7-4985DB7E7E78}"/>
              </a:ext>
            </a:extLst>
          </p:cNvPr>
          <p:cNvPicPr>
            <a:picLocks noChangeAspect="1"/>
          </p:cNvPicPr>
          <p:nvPr/>
        </p:nvPicPr>
        <p:blipFill>
          <a:blip r:embed="rId3"/>
          <a:stretch>
            <a:fillRect/>
          </a:stretch>
        </p:blipFill>
        <p:spPr>
          <a:xfrm>
            <a:off x="2499243" y="1845149"/>
            <a:ext cx="6691092" cy="4238409"/>
          </a:xfrm>
          <a:prstGeom prst="rect">
            <a:avLst/>
          </a:prstGeom>
        </p:spPr>
      </p:pic>
    </p:spTree>
    <p:extLst>
      <p:ext uri="{BB962C8B-B14F-4D97-AF65-F5344CB8AC3E}">
        <p14:creationId xmlns:p14="http://schemas.microsoft.com/office/powerpoint/2010/main" val="71289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a:t>Company Overview</a:t>
            </a:r>
            <a:endParaRPr lang="en-US" dirty="0"/>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Allows modification of the code under test, without actually changing the source code</a:t>
            </a:r>
          </a:p>
          <a:p>
            <a:pPr lvl="1"/>
            <a:r>
              <a:rPr lang="en-US" dirty="0"/>
              <a:t>Similar to a patching mechanism</a:t>
            </a:r>
          </a:p>
          <a:p>
            <a:pPr lvl="1"/>
            <a:r>
              <a:rPr lang="en-US" dirty="0"/>
              <a:t>Can be used in Unit Testing, as well as System Testing with QA.</a:t>
            </a:r>
          </a:p>
          <a:p>
            <a:pPr lvl="1"/>
            <a:endParaRPr lang="en-US" dirty="0"/>
          </a:p>
          <a:p>
            <a:pPr lvl="2"/>
            <a:r>
              <a:rPr lang="en-US" dirty="0"/>
              <a:t>Requirements:</a:t>
            </a:r>
          </a:p>
          <a:p>
            <a:pPr lvl="3"/>
            <a:r>
              <a:rPr lang="en-US" dirty="0"/>
              <a:t>Code Coverage Needs to be enabled</a:t>
            </a:r>
          </a:p>
          <a:p>
            <a:pPr lvl="3"/>
            <a:r>
              <a:rPr lang="en-US" dirty="0"/>
              <a:t>Probe Points need to be compiled into the Test Harness, similar to Environment User Code</a:t>
            </a:r>
          </a:p>
          <a:p>
            <a:pPr lvl="3"/>
            <a:r>
              <a:rPr lang="en-US" dirty="0"/>
              <a:t>For Printed Output, Enable “Redirect Standard Output” (Tools-&gt;Options-&gt;Execute)</a:t>
            </a:r>
          </a:p>
          <a:p>
            <a:pPr lvl="2"/>
            <a:r>
              <a:rPr lang="en-US" dirty="0"/>
              <a:t>Caveats:</a:t>
            </a:r>
          </a:p>
          <a:p>
            <a:pPr lvl="3"/>
            <a:r>
              <a:rPr lang="en-US" dirty="0"/>
              <a:t>Documentation may be required for certification purposes</a:t>
            </a:r>
          </a:p>
          <a:p>
            <a:pPr lvl="3"/>
            <a:r>
              <a:rPr lang="en-US" dirty="0"/>
              <a:t>Buyer beware!  Probe Points are very powerful, but can also be dangerous if written incorrectly</a:t>
            </a:r>
          </a:p>
        </p:txBody>
      </p:sp>
      <p:sp>
        <p:nvSpPr>
          <p:cNvPr id="7" name="Textplatzhalter 6">
            <a:extLst>
              <a:ext uri="{FF2B5EF4-FFF2-40B4-BE49-F238E27FC236}">
                <a16:creationId xmlns:a16="http://schemas.microsoft.com/office/drawing/2014/main" id="{556997A4-4915-4A01-83C3-34EB80BAAD22}"/>
              </a:ext>
            </a:extLst>
          </p:cNvPr>
          <p:cNvSpPr>
            <a:spLocks noGrp="1"/>
          </p:cNvSpPr>
          <p:nvPr>
            <p:ph type="body" sz="quarter" idx="12"/>
          </p:nvPr>
        </p:nvSpPr>
        <p:spPr/>
        <p:txBody>
          <a:bodyPr/>
          <a:lstStyle/>
          <a:p>
            <a:r>
              <a:rPr lang="en-US" dirty="0"/>
              <a:t>Probe Points Overview</a:t>
            </a:r>
          </a:p>
        </p:txBody>
      </p:sp>
      <p:sp>
        <p:nvSpPr>
          <p:cNvPr id="3" name="Title 2"/>
          <p:cNvSpPr>
            <a:spLocks noGrp="1"/>
          </p:cNvSpPr>
          <p:nvPr>
            <p:ph type="title"/>
          </p:nvPr>
        </p:nvSpPr>
        <p:spPr/>
        <p:txBody>
          <a:bodyPr/>
          <a:lstStyle/>
          <a:p>
            <a:r>
              <a:rPr lang="en-US"/>
              <a:t>Lecture:  Probe Points</a:t>
            </a:r>
            <a:endParaRPr lang="en-US" dirty="0"/>
          </a:p>
        </p:txBody>
      </p:sp>
    </p:spTree>
    <p:extLst>
      <p:ext uri="{BB962C8B-B14F-4D97-AF65-F5344CB8AC3E}">
        <p14:creationId xmlns:p14="http://schemas.microsoft.com/office/powerpoint/2010/main" val="412194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Common Uses</a:t>
            </a:r>
          </a:p>
          <a:p>
            <a:pPr lvl="2"/>
            <a:r>
              <a:rPr lang="en-US" dirty="0"/>
              <a:t>Capturing/displaying local variables during execution</a:t>
            </a:r>
          </a:p>
          <a:p>
            <a:pPr lvl="2"/>
            <a:r>
              <a:rPr lang="en-US" dirty="0"/>
              <a:t>Injecting spurious errors to test error handling code</a:t>
            </a:r>
          </a:p>
          <a:p>
            <a:pPr lvl="2"/>
            <a:r>
              <a:rPr lang="en-US" dirty="0"/>
              <a:t>Patching faulty code to test a fix prior to committing the change</a:t>
            </a:r>
          </a:p>
          <a:p>
            <a:pPr lvl="2"/>
            <a:r>
              <a:rPr lang="en-US" dirty="0"/>
              <a:t>Grey Box Testing</a:t>
            </a:r>
          </a:p>
          <a:p>
            <a:pPr lvl="3"/>
            <a:r>
              <a:rPr lang="en-US" dirty="0"/>
              <a:t>Access to code that is normally hidden, even in White-Box Testing</a:t>
            </a:r>
          </a:p>
          <a:p>
            <a:pPr lvl="2"/>
            <a:r>
              <a:rPr lang="en-US" dirty="0"/>
              <a:t>Can be used in Unit, Integration, and System Testing</a:t>
            </a:r>
          </a:p>
        </p:txBody>
      </p:sp>
      <p:sp>
        <p:nvSpPr>
          <p:cNvPr id="7" name="Textplatzhalter 6">
            <a:extLst>
              <a:ext uri="{FF2B5EF4-FFF2-40B4-BE49-F238E27FC236}">
                <a16:creationId xmlns:a16="http://schemas.microsoft.com/office/drawing/2014/main" id="{00D1E5C4-CCB8-4B65-B8B5-250A03A96B6D}"/>
              </a:ext>
            </a:extLst>
          </p:cNvPr>
          <p:cNvSpPr>
            <a:spLocks noGrp="1"/>
          </p:cNvSpPr>
          <p:nvPr>
            <p:ph type="body" sz="quarter" idx="12"/>
          </p:nvPr>
        </p:nvSpPr>
        <p:spPr/>
        <p:txBody>
          <a:bodyPr/>
          <a:lstStyle/>
          <a:p>
            <a:r>
              <a:rPr lang="en-US" dirty="0"/>
              <a:t>Probe Point Applications</a:t>
            </a:r>
          </a:p>
        </p:txBody>
      </p:sp>
      <p:sp>
        <p:nvSpPr>
          <p:cNvPr id="3" name="Title 2"/>
          <p:cNvSpPr>
            <a:spLocks noGrp="1"/>
          </p:cNvSpPr>
          <p:nvPr>
            <p:ph type="title"/>
          </p:nvPr>
        </p:nvSpPr>
        <p:spPr/>
        <p:txBody>
          <a:bodyPr/>
          <a:lstStyle/>
          <a:p>
            <a:r>
              <a:rPr lang="en-US"/>
              <a:t>Lecture:  Probe Points</a:t>
            </a:r>
            <a:endParaRPr lang="en-US" dirty="0"/>
          </a:p>
        </p:txBody>
      </p:sp>
    </p:spTree>
    <p:extLst>
      <p:ext uri="{BB962C8B-B14F-4D97-AF65-F5344CB8AC3E}">
        <p14:creationId xmlns:p14="http://schemas.microsoft.com/office/powerpoint/2010/main" val="2453948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err="1"/>
              <a:t>vcast_probe_print</a:t>
            </a:r>
            <a:r>
              <a:rPr lang="en-US" dirty="0"/>
              <a:t>(char *)</a:t>
            </a:r>
          </a:p>
          <a:p>
            <a:pPr lvl="3"/>
            <a:r>
              <a:rPr lang="en-US" dirty="0"/>
              <a:t>Print an ASCII String</a:t>
            </a:r>
          </a:p>
          <a:p>
            <a:r>
              <a:rPr lang="en-US" dirty="0" err="1"/>
              <a:t>vcast_probe_assert</a:t>
            </a:r>
            <a:r>
              <a:rPr lang="en-US" dirty="0"/>
              <a:t>(char *, </a:t>
            </a:r>
            <a:r>
              <a:rPr lang="en-US" dirty="0" err="1"/>
              <a:t>boolean</a:t>
            </a:r>
            <a:r>
              <a:rPr lang="en-US" dirty="0"/>
              <a:t>)</a:t>
            </a:r>
          </a:p>
          <a:p>
            <a:pPr lvl="3"/>
            <a:r>
              <a:rPr lang="en-US" dirty="0"/>
              <a:t>Adds a Pass/Fail status depending on the value of the </a:t>
            </a:r>
            <a:r>
              <a:rPr lang="en-US" dirty="0" err="1"/>
              <a:t>boolean</a:t>
            </a:r>
            <a:endParaRPr lang="en-US" dirty="0"/>
          </a:p>
          <a:p>
            <a:r>
              <a:rPr lang="en-US" dirty="0" err="1"/>
              <a:t>vcast_probe_print_int</a:t>
            </a:r>
            <a:r>
              <a:rPr lang="en-US" dirty="0"/>
              <a:t>(int)</a:t>
            </a:r>
          </a:p>
          <a:p>
            <a:pPr lvl="3"/>
            <a:r>
              <a:rPr lang="en-US" dirty="0"/>
              <a:t>Print an Integer</a:t>
            </a:r>
          </a:p>
          <a:p>
            <a:r>
              <a:rPr lang="en-US" dirty="0"/>
              <a:t>vcast_probe_print_unsigned(unsigned int)</a:t>
            </a:r>
          </a:p>
          <a:p>
            <a:pPr lvl="3"/>
            <a:r>
              <a:rPr lang="en-US" dirty="0"/>
              <a:t>Print an Unsigned Integer</a:t>
            </a:r>
          </a:p>
          <a:p>
            <a:r>
              <a:rPr lang="en-US" dirty="0"/>
              <a:t>vcast_probe_print_float(float)</a:t>
            </a:r>
          </a:p>
          <a:p>
            <a:pPr lvl="3"/>
            <a:r>
              <a:rPr lang="en-US" dirty="0"/>
              <a:t>Print a Float</a:t>
            </a:r>
          </a:p>
          <a:p>
            <a:r>
              <a:rPr lang="en-US" dirty="0"/>
              <a:t>vcast_test_name_equals(char *)</a:t>
            </a:r>
          </a:p>
          <a:p>
            <a:pPr lvl="3"/>
            <a:r>
              <a:rPr lang="en-US" dirty="0"/>
              <a:t>Allows for Test Case Specific Code</a:t>
            </a:r>
          </a:p>
          <a:p>
            <a:endParaRPr lang="en-US" dirty="0"/>
          </a:p>
          <a:p>
            <a:endParaRPr lang="en-US" dirty="0"/>
          </a:p>
        </p:txBody>
      </p:sp>
      <p:sp>
        <p:nvSpPr>
          <p:cNvPr id="7" name="Textplatzhalter 6">
            <a:extLst>
              <a:ext uri="{FF2B5EF4-FFF2-40B4-BE49-F238E27FC236}">
                <a16:creationId xmlns:a16="http://schemas.microsoft.com/office/drawing/2014/main" id="{3AE499F9-FE7B-45E2-A089-EAB2CB1837D3}"/>
              </a:ext>
            </a:extLst>
          </p:cNvPr>
          <p:cNvSpPr>
            <a:spLocks noGrp="1"/>
          </p:cNvSpPr>
          <p:nvPr>
            <p:ph type="body" sz="quarter" idx="12"/>
          </p:nvPr>
        </p:nvSpPr>
        <p:spPr/>
        <p:txBody>
          <a:bodyPr/>
          <a:lstStyle/>
          <a:p>
            <a:r>
              <a:rPr lang="en-US" dirty="0"/>
              <a:t>Built-In Utilities</a:t>
            </a:r>
          </a:p>
        </p:txBody>
      </p:sp>
      <p:sp>
        <p:nvSpPr>
          <p:cNvPr id="3" name="Title 2"/>
          <p:cNvSpPr>
            <a:spLocks noGrp="1"/>
          </p:cNvSpPr>
          <p:nvPr>
            <p:ph type="title"/>
          </p:nvPr>
        </p:nvSpPr>
        <p:spPr/>
        <p:txBody>
          <a:bodyPr/>
          <a:lstStyle/>
          <a:p>
            <a:r>
              <a:rPr lang="en-US"/>
              <a:t>Lecture:  Probe Points</a:t>
            </a:r>
            <a:endParaRPr lang="en-US" dirty="0"/>
          </a:p>
        </p:txBody>
      </p:sp>
    </p:spTree>
    <p:extLst>
      <p:ext uri="{BB962C8B-B14F-4D97-AF65-F5344CB8AC3E}">
        <p14:creationId xmlns:p14="http://schemas.microsoft.com/office/powerpoint/2010/main" val="267000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9DE376A8-6F90-4F33-860B-A16785D6EE3B}"/>
              </a:ext>
            </a:extLst>
          </p:cNvPr>
          <p:cNvSpPr>
            <a:spLocks noGrp="1"/>
          </p:cNvSpPr>
          <p:nvPr>
            <p:ph type="body" sz="quarter" idx="12"/>
          </p:nvPr>
        </p:nvSpPr>
        <p:spPr/>
        <p:txBody>
          <a:bodyPr/>
          <a:lstStyle/>
          <a:p>
            <a:r>
              <a:rPr lang="en-US" dirty="0"/>
              <a:t>Probe Point Screenshot</a:t>
            </a:r>
          </a:p>
        </p:txBody>
      </p:sp>
      <p:sp>
        <p:nvSpPr>
          <p:cNvPr id="3" name="Title 2"/>
          <p:cNvSpPr>
            <a:spLocks noGrp="1"/>
          </p:cNvSpPr>
          <p:nvPr>
            <p:ph type="title"/>
          </p:nvPr>
        </p:nvSpPr>
        <p:spPr/>
        <p:txBody>
          <a:bodyPr/>
          <a:lstStyle/>
          <a:p>
            <a:r>
              <a:rPr lang="en-US"/>
              <a:t>Lecture:  Probe Points</a:t>
            </a:r>
            <a:endParaRPr lang="en-US" dirty="0"/>
          </a:p>
        </p:txBody>
      </p:sp>
      <p:pic>
        <p:nvPicPr>
          <p:cNvPr id="2" name="Picture 1">
            <a:extLst>
              <a:ext uri="{FF2B5EF4-FFF2-40B4-BE49-F238E27FC236}">
                <a16:creationId xmlns:a16="http://schemas.microsoft.com/office/drawing/2014/main" id="{CCE0573C-9851-4E9C-9F29-69A5666E50B1}"/>
              </a:ext>
            </a:extLst>
          </p:cNvPr>
          <p:cNvPicPr>
            <a:picLocks noChangeAspect="1"/>
          </p:cNvPicPr>
          <p:nvPr/>
        </p:nvPicPr>
        <p:blipFill>
          <a:blip r:embed="rId3"/>
          <a:stretch>
            <a:fillRect/>
          </a:stretch>
        </p:blipFill>
        <p:spPr>
          <a:xfrm>
            <a:off x="1041607" y="1255713"/>
            <a:ext cx="10108786" cy="4631483"/>
          </a:xfrm>
          <a:prstGeom prst="rect">
            <a:avLst/>
          </a:prstGeom>
        </p:spPr>
      </p:pic>
    </p:spTree>
    <p:extLst>
      <p:ext uri="{BB962C8B-B14F-4D97-AF65-F5344CB8AC3E}">
        <p14:creationId xmlns:p14="http://schemas.microsoft.com/office/powerpoint/2010/main" val="221895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Probe Point used to break out of infinite loop</a:t>
            </a:r>
          </a:p>
          <a:p>
            <a:pPr lvl="1"/>
            <a:r>
              <a:rPr lang="en-US" dirty="0"/>
              <a:t>Original code on the left</a:t>
            </a:r>
          </a:p>
          <a:p>
            <a:pPr lvl="1"/>
            <a:r>
              <a:rPr lang="en-US" dirty="0"/>
              <a:t>Probe Point on right, before call to “sleep()”</a:t>
            </a:r>
          </a:p>
          <a:p>
            <a:pPr lvl="1"/>
            <a:r>
              <a:rPr lang="en-US" dirty="0"/>
              <a:t>Probe Point Identified by Function/Statement number (i.e. “3  5”)</a:t>
            </a:r>
          </a:p>
          <a:p>
            <a:pPr lvl="1"/>
            <a:r>
              <a:rPr lang="en-US" dirty="0"/>
              <a:t>Probe Point View also shows Code Coverage</a:t>
            </a:r>
          </a:p>
        </p:txBody>
      </p:sp>
      <p:sp>
        <p:nvSpPr>
          <p:cNvPr id="7" name="Textplatzhalter 6">
            <a:extLst>
              <a:ext uri="{FF2B5EF4-FFF2-40B4-BE49-F238E27FC236}">
                <a16:creationId xmlns:a16="http://schemas.microsoft.com/office/drawing/2014/main" id="{565CAF74-D1E2-43E6-B0A0-EFCF71BF9B3C}"/>
              </a:ext>
            </a:extLst>
          </p:cNvPr>
          <p:cNvSpPr>
            <a:spLocks noGrp="1"/>
          </p:cNvSpPr>
          <p:nvPr>
            <p:ph type="body" sz="quarter" idx="12"/>
          </p:nvPr>
        </p:nvSpPr>
        <p:spPr/>
        <p:txBody>
          <a:bodyPr/>
          <a:lstStyle/>
          <a:p>
            <a:r>
              <a:rPr lang="en-US" dirty="0"/>
              <a:t>Screenshot Detail</a:t>
            </a:r>
          </a:p>
        </p:txBody>
      </p:sp>
      <p:sp>
        <p:nvSpPr>
          <p:cNvPr id="3" name="Title 2"/>
          <p:cNvSpPr>
            <a:spLocks noGrp="1"/>
          </p:cNvSpPr>
          <p:nvPr>
            <p:ph type="title"/>
          </p:nvPr>
        </p:nvSpPr>
        <p:spPr/>
        <p:txBody>
          <a:bodyPr/>
          <a:lstStyle/>
          <a:p>
            <a:r>
              <a:rPr lang="en-US"/>
              <a:t>Lecture:  Probe Points</a:t>
            </a:r>
            <a:endParaRPr lang="en-US" dirty="0"/>
          </a:p>
        </p:txBody>
      </p:sp>
      <p:pic>
        <p:nvPicPr>
          <p:cNvPr id="2" name="Picture 1">
            <a:extLst>
              <a:ext uri="{FF2B5EF4-FFF2-40B4-BE49-F238E27FC236}">
                <a16:creationId xmlns:a16="http://schemas.microsoft.com/office/drawing/2014/main" id="{F60D74AC-6AEE-40A1-A179-9E61075CA964}"/>
              </a:ext>
            </a:extLst>
          </p:cNvPr>
          <p:cNvPicPr>
            <a:picLocks noChangeAspect="1"/>
          </p:cNvPicPr>
          <p:nvPr/>
        </p:nvPicPr>
        <p:blipFill>
          <a:blip r:embed="rId3"/>
          <a:stretch>
            <a:fillRect/>
          </a:stretch>
        </p:blipFill>
        <p:spPr>
          <a:xfrm>
            <a:off x="1660849" y="3429000"/>
            <a:ext cx="8534400" cy="2438400"/>
          </a:xfrm>
          <a:prstGeom prst="rect">
            <a:avLst/>
          </a:prstGeom>
        </p:spPr>
      </p:pic>
    </p:spTree>
    <p:extLst>
      <p:ext uri="{BB962C8B-B14F-4D97-AF65-F5344CB8AC3E}">
        <p14:creationId xmlns:p14="http://schemas.microsoft.com/office/powerpoint/2010/main" val="243263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dirty="0"/>
              <a:t> </a:t>
            </a:r>
          </a:p>
          <a:p>
            <a:pPr lvl="1"/>
            <a:r>
              <a:rPr lang="en-US" dirty="0"/>
              <a:t>Probe Point Window is launched from Toolbar:</a:t>
            </a:r>
          </a:p>
          <a:p>
            <a:pPr marL="0" lvl="1" indent="0">
              <a:buNone/>
            </a:pPr>
            <a:r>
              <a:rPr lang="en-US" dirty="0"/>
              <a:t> </a:t>
            </a:r>
          </a:p>
          <a:p>
            <a:pPr marL="0" lvl="1" indent="0">
              <a:buNone/>
            </a:pPr>
            <a:r>
              <a:rPr lang="en-US" dirty="0"/>
              <a:t> </a:t>
            </a:r>
          </a:p>
          <a:p>
            <a:pPr lvl="1"/>
            <a:r>
              <a:rPr lang="en-US" dirty="0"/>
              <a:t>Probe Points can be individually Activated/Deactivated by clicking on Green Circle:</a:t>
            </a:r>
          </a:p>
          <a:p>
            <a:pPr lvl="1"/>
            <a:endParaRPr lang="en-US" dirty="0"/>
          </a:p>
          <a:p>
            <a:pPr lvl="1"/>
            <a:endParaRPr lang="en-US" dirty="0"/>
          </a:p>
          <a:p>
            <a:pPr marL="0" lvl="1" indent="0">
              <a:buNone/>
            </a:pPr>
            <a:r>
              <a:rPr lang="en-US" dirty="0"/>
              <a:t> </a:t>
            </a:r>
          </a:p>
          <a:p>
            <a:pPr lvl="1"/>
            <a:endParaRPr lang="en-US" dirty="0"/>
          </a:p>
          <a:p>
            <a:pPr lvl="1"/>
            <a:r>
              <a:rPr lang="en-US" dirty="0"/>
              <a:t>Probe Points are built into the Test Harness by selecting button in upper left corner</a:t>
            </a:r>
          </a:p>
        </p:txBody>
      </p:sp>
      <p:sp>
        <p:nvSpPr>
          <p:cNvPr id="7" name="Textplatzhalter 6">
            <a:extLst>
              <a:ext uri="{FF2B5EF4-FFF2-40B4-BE49-F238E27FC236}">
                <a16:creationId xmlns:a16="http://schemas.microsoft.com/office/drawing/2014/main" id="{D1938295-15A5-4DBB-BC2D-CB1BE679562F}"/>
              </a:ext>
            </a:extLst>
          </p:cNvPr>
          <p:cNvSpPr>
            <a:spLocks noGrp="1"/>
          </p:cNvSpPr>
          <p:nvPr>
            <p:ph type="body" sz="quarter" idx="12"/>
          </p:nvPr>
        </p:nvSpPr>
        <p:spPr/>
        <p:txBody>
          <a:bodyPr/>
          <a:lstStyle/>
          <a:p>
            <a:r>
              <a:rPr lang="en-US" dirty="0"/>
              <a:t>Probe Point Icons</a:t>
            </a:r>
          </a:p>
        </p:txBody>
      </p:sp>
      <p:sp>
        <p:nvSpPr>
          <p:cNvPr id="3" name="Title 2"/>
          <p:cNvSpPr>
            <a:spLocks noGrp="1"/>
          </p:cNvSpPr>
          <p:nvPr>
            <p:ph type="title"/>
          </p:nvPr>
        </p:nvSpPr>
        <p:spPr/>
        <p:txBody>
          <a:bodyPr/>
          <a:lstStyle/>
          <a:p>
            <a:r>
              <a:rPr lang="en-US"/>
              <a:t>Lecture:  Probe Points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686" y="1401335"/>
            <a:ext cx="971102" cy="70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937" y="3140641"/>
            <a:ext cx="6978316" cy="729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935" y="4906807"/>
            <a:ext cx="1945048" cy="74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8238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E16871A1-2E80-408E-82B2-2982B5121D93}"/>
              </a:ext>
            </a:extLst>
          </p:cNvPr>
          <p:cNvSpPr>
            <a:spLocks noGrp="1"/>
          </p:cNvSpPr>
          <p:nvPr>
            <p:ph sz="quarter" idx="13"/>
          </p:nvPr>
        </p:nvSpPr>
        <p:spPr/>
        <p:txBody>
          <a:bodyPr/>
          <a:lstStyle/>
          <a:p>
            <a:pPr lvl="1"/>
            <a:r>
              <a:rPr lang="en-US" dirty="0"/>
              <a:t>The Jobs Window shows the exact commands that VectorCAST runs at the shell</a:t>
            </a:r>
          </a:p>
          <a:p>
            <a:pPr lvl="1"/>
            <a:r>
              <a:rPr lang="en-US" dirty="0"/>
              <a:t>Find the Jobs tab at the bottom left of the GUI and pin it open</a:t>
            </a:r>
          </a:p>
          <a:p>
            <a:pPr lvl="1"/>
            <a:r>
              <a:rPr lang="en-US" dirty="0"/>
              <a:t>Double click on the last line to get the detailed command line and its output in a larger window</a:t>
            </a:r>
          </a:p>
        </p:txBody>
      </p:sp>
      <p:sp>
        <p:nvSpPr>
          <p:cNvPr id="12" name="Textplatzhalter 11">
            <a:extLst>
              <a:ext uri="{FF2B5EF4-FFF2-40B4-BE49-F238E27FC236}">
                <a16:creationId xmlns:a16="http://schemas.microsoft.com/office/drawing/2014/main" id="{16D26EA9-AB44-4941-B574-BC8971DE5E8F}"/>
              </a:ext>
            </a:extLst>
          </p:cNvPr>
          <p:cNvSpPr>
            <a:spLocks noGrp="1"/>
          </p:cNvSpPr>
          <p:nvPr>
            <p:ph type="body" sz="quarter" idx="12"/>
          </p:nvPr>
        </p:nvSpPr>
        <p:spPr/>
        <p:txBody>
          <a:bodyPr/>
          <a:lstStyle/>
          <a:p>
            <a:r>
              <a:rPr lang="en-US" dirty="0"/>
              <a:t>The Jobs Window</a:t>
            </a:r>
          </a:p>
        </p:txBody>
      </p:sp>
      <p:sp>
        <p:nvSpPr>
          <p:cNvPr id="3" name="Title 2"/>
          <p:cNvSpPr>
            <a:spLocks noGrp="1"/>
          </p:cNvSpPr>
          <p:nvPr>
            <p:ph type="title"/>
          </p:nvPr>
        </p:nvSpPr>
        <p:spPr/>
        <p:txBody>
          <a:bodyPr/>
          <a:lstStyle/>
          <a:p>
            <a:r>
              <a:rPr lang="en-US"/>
              <a:t>Lecture:  Trouble Shooting the Build Process</a:t>
            </a:r>
            <a:endParaRPr lang="en-US" dirty="0"/>
          </a:p>
        </p:txBody>
      </p:sp>
      <p:pic>
        <p:nvPicPr>
          <p:cNvPr id="4" name="Picture 3"/>
          <p:cNvPicPr>
            <a:picLocks noChangeAspect="1"/>
          </p:cNvPicPr>
          <p:nvPr/>
        </p:nvPicPr>
        <p:blipFill>
          <a:blip r:embed="rId3"/>
          <a:stretch>
            <a:fillRect/>
          </a:stretch>
        </p:blipFill>
        <p:spPr>
          <a:xfrm>
            <a:off x="2636520" y="3722918"/>
            <a:ext cx="7010400" cy="2114550"/>
          </a:xfrm>
          <a:prstGeom prst="rect">
            <a:avLst/>
          </a:prstGeom>
        </p:spPr>
      </p:pic>
    </p:spTree>
    <p:extLst>
      <p:ext uri="{BB962C8B-B14F-4D97-AF65-F5344CB8AC3E}">
        <p14:creationId xmlns:p14="http://schemas.microsoft.com/office/powerpoint/2010/main" val="1109425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Inhaltsplatzhalter 10">
            <a:extLst>
              <a:ext uri="{FF2B5EF4-FFF2-40B4-BE49-F238E27FC236}">
                <a16:creationId xmlns:a16="http://schemas.microsoft.com/office/drawing/2014/main" id="{26DDC813-E650-4CE8-A29D-7F5BC75EAA7B}"/>
              </a:ext>
            </a:extLst>
          </p:cNvPr>
          <p:cNvSpPr>
            <a:spLocks noGrp="1"/>
          </p:cNvSpPr>
          <p:nvPr>
            <p:ph sz="quarter" idx="13"/>
          </p:nvPr>
        </p:nvSpPr>
        <p:spPr/>
        <p:txBody>
          <a:bodyPr/>
          <a:lstStyle/>
          <a:p>
            <a:pPr lvl="1"/>
            <a:r>
              <a:rPr lang="en-US" dirty="0"/>
              <a:t>The Jobs Status Window appears when you double click on a line in the Jobs Window</a:t>
            </a:r>
          </a:p>
          <a:p>
            <a:pPr lvl="1"/>
            <a:r>
              <a:rPr lang="en-US" dirty="0"/>
              <a:t>You should see the exact command line and it’s output</a:t>
            </a:r>
          </a:p>
        </p:txBody>
      </p:sp>
      <p:sp>
        <p:nvSpPr>
          <p:cNvPr id="14" name="Textplatzhalter 13">
            <a:extLst>
              <a:ext uri="{FF2B5EF4-FFF2-40B4-BE49-F238E27FC236}">
                <a16:creationId xmlns:a16="http://schemas.microsoft.com/office/drawing/2014/main" id="{1FFAF597-82AE-4697-BE49-F4EF1825EA86}"/>
              </a:ext>
            </a:extLst>
          </p:cNvPr>
          <p:cNvSpPr>
            <a:spLocks noGrp="1"/>
          </p:cNvSpPr>
          <p:nvPr>
            <p:ph type="body" sz="quarter" idx="12"/>
          </p:nvPr>
        </p:nvSpPr>
        <p:spPr/>
        <p:txBody>
          <a:bodyPr/>
          <a:lstStyle/>
          <a:p>
            <a:r>
              <a:rPr lang="en-US" dirty="0"/>
              <a:t>The Jobs Status Window</a:t>
            </a:r>
          </a:p>
        </p:txBody>
      </p:sp>
      <p:sp>
        <p:nvSpPr>
          <p:cNvPr id="3" name="Title 2"/>
          <p:cNvSpPr>
            <a:spLocks noGrp="1"/>
          </p:cNvSpPr>
          <p:nvPr>
            <p:ph type="title"/>
          </p:nvPr>
        </p:nvSpPr>
        <p:spPr/>
        <p:txBody>
          <a:bodyPr/>
          <a:lstStyle/>
          <a:p>
            <a:r>
              <a:rPr lang="en-US"/>
              <a:t>Lecture:  Trouble Shooting the Build Process</a:t>
            </a:r>
            <a:endParaRPr lang="en-US" dirty="0"/>
          </a:p>
        </p:txBody>
      </p:sp>
      <p:pic>
        <p:nvPicPr>
          <p:cNvPr id="6" name="Picture 5"/>
          <p:cNvPicPr>
            <a:picLocks noChangeAspect="1"/>
          </p:cNvPicPr>
          <p:nvPr/>
        </p:nvPicPr>
        <p:blipFill>
          <a:blip r:embed="rId3"/>
          <a:stretch>
            <a:fillRect/>
          </a:stretch>
        </p:blipFill>
        <p:spPr>
          <a:xfrm>
            <a:off x="2476500" y="2578084"/>
            <a:ext cx="7239000" cy="3724275"/>
          </a:xfrm>
          <a:prstGeom prst="rect">
            <a:avLst/>
          </a:prstGeom>
        </p:spPr>
      </p:pic>
    </p:spTree>
    <p:extLst>
      <p:ext uri="{BB962C8B-B14F-4D97-AF65-F5344CB8AC3E}">
        <p14:creationId xmlns:p14="http://schemas.microsoft.com/office/powerpoint/2010/main" val="1049292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9D3C6436-4848-4172-8799-8667D6A482DF}"/>
              </a:ext>
            </a:extLst>
          </p:cNvPr>
          <p:cNvSpPr>
            <a:spLocks noGrp="1"/>
          </p:cNvSpPr>
          <p:nvPr>
            <p:ph sz="quarter" idx="13"/>
          </p:nvPr>
        </p:nvSpPr>
        <p:spPr/>
        <p:txBody>
          <a:bodyPr/>
          <a:lstStyle/>
          <a:p>
            <a:pPr lvl="1"/>
            <a:r>
              <a:rPr lang="en-US" dirty="0"/>
              <a:t>If the Log Messages or the Jobs Window doesn’t narrow down the problem, sometimes it helps to run the command outside of VectorCAST.</a:t>
            </a:r>
          </a:p>
          <a:p>
            <a:pPr lvl="2"/>
            <a:r>
              <a:rPr lang="en-US" dirty="0"/>
              <a:t>DoubleClick on the last line of the Jobs Window</a:t>
            </a:r>
          </a:p>
          <a:p>
            <a:pPr lvl="2"/>
            <a:r>
              <a:rPr lang="en-US" dirty="0"/>
              <a:t>Copy the contents of the Job Status Command Window</a:t>
            </a:r>
          </a:p>
          <a:p>
            <a:pPr lvl="2"/>
            <a:r>
              <a:rPr lang="en-US" dirty="0"/>
              <a:t>Open a shell (DOS window) from VectorCAST</a:t>
            </a:r>
          </a:p>
          <a:p>
            <a:pPr lvl="3"/>
            <a:r>
              <a:rPr lang="en-US" dirty="0"/>
              <a:t>Find the DOS Window Icon, or do Tools-&gt;CustomTools-&gt;CommandPrompt</a:t>
            </a:r>
          </a:p>
          <a:p>
            <a:pPr lvl="2"/>
            <a:r>
              <a:rPr lang="en-US" dirty="0"/>
              <a:t>Paste the command and run it there</a:t>
            </a:r>
          </a:p>
          <a:p>
            <a:pPr lvl="2"/>
            <a:endParaRPr lang="en-US" dirty="0"/>
          </a:p>
          <a:p>
            <a:pPr lvl="1"/>
            <a:r>
              <a:rPr lang="en-US" dirty="0"/>
              <a:t>This should be identical to what is shown in the Job Status Window, but sometimes it helps to eliminate the VectorCAST GUI and see things at the command line.</a:t>
            </a:r>
          </a:p>
          <a:p>
            <a:pPr lvl="1"/>
            <a:endParaRPr lang="en-US" dirty="0"/>
          </a:p>
          <a:p>
            <a:pPr lvl="1"/>
            <a:endParaRPr lang="en-US" dirty="0"/>
          </a:p>
        </p:txBody>
      </p:sp>
      <p:sp>
        <p:nvSpPr>
          <p:cNvPr id="9" name="Textplatzhalter 8">
            <a:extLst>
              <a:ext uri="{FF2B5EF4-FFF2-40B4-BE49-F238E27FC236}">
                <a16:creationId xmlns:a16="http://schemas.microsoft.com/office/drawing/2014/main" id="{B19DBDC9-9DAE-44AC-980F-3BC49B968B9C}"/>
              </a:ext>
            </a:extLst>
          </p:cNvPr>
          <p:cNvSpPr>
            <a:spLocks noGrp="1"/>
          </p:cNvSpPr>
          <p:nvPr>
            <p:ph type="body" sz="quarter" idx="12"/>
          </p:nvPr>
        </p:nvSpPr>
        <p:spPr/>
        <p:txBody>
          <a:bodyPr/>
          <a:lstStyle/>
          <a:p>
            <a:r>
              <a:rPr lang="en-US" dirty="0">
                <a:solidFill>
                  <a:schemeClr val="tx1"/>
                </a:solidFill>
              </a:rPr>
              <a:t>Running Commands Outside of VectorCAST</a:t>
            </a:r>
          </a:p>
        </p:txBody>
      </p:sp>
      <p:sp>
        <p:nvSpPr>
          <p:cNvPr id="3" name="Title 2"/>
          <p:cNvSpPr>
            <a:spLocks noGrp="1"/>
          </p:cNvSpPr>
          <p:nvPr>
            <p:ph type="title"/>
          </p:nvPr>
        </p:nvSpPr>
        <p:spPr/>
        <p:txBody>
          <a:bodyPr/>
          <a:lstStyle/>
          <a:p>
            <a:r>
              <a:rPr lang="en-US"/>
              <a:t>Lecture:  Trouble Shooting the Build Process</a:t>
            </a:r>
            <a:endParaRPr lang="en-US" dirty="0"/>
          </a:p>
        </p:txBody>
      </p:sp>
    </p:spTree>
    <p:extLst>
      <p:ext uri="{BB962C8B-B14F-4D97-AF65-F5344CB8AC3E}">
        <p14:creationId xmlns:p14="http://schemas.microsoft.com/office/powerpoint/2010/main" val="3007098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What is a VectorCAST/RSP?</a:t>
            </a:r>
            <a:endParaRPr lang="en-US" dirty="0"/>
          </a:p>
          <a:p>
            <a:pPr lvl="1"/>
            <a:r>
              <a:rPr lang="en-GB" dirty="0"/>
              <a:t>Options that affect Test Harness Construction</a:t>
            </a:r>
          </a:p>
          <a:p>
            <a:pPr lvl="1"/>
            <a:r>
              <a:rPr lang="en-GB" dirty="0"/>
              <a:t>Configuring Test Harness I/O</a:t>
            </a:r>
          </a:p>
          <a:p>
            <a:pPr lvl="1"/>
            <a:r>
              <a:rPr lang="en-GB" dirty="0"/>
              <a:t>Configuring Target Test Execution</a:t>
            </a:r>
          </a:p>
        </p:txBody>
      </p:sp>
      <p:sp>
        <p:nvSpPr>
          <p:cNvPr id="2" name="Textplatzhalter 1">
            <a:extLst>
              <a:ext uri="{FF2B5EF4-FFF2-40B4-BE49-F238E27FC236}">
                <a16:creationId xmlns:a16="http://schemas.microsoft.com/office/drawing/2014/main" id="{8EE16E0F-686F-4D52-9B2C-30A885D43606}"/>
              </a:ext>
            </a:extLst>
          </p:cNvPr>
          <p:cNvSpPr>
            <a:spLocks noGrp="1"/>
          </p:cNvSpPr>
          <p:nvPr>
            <p:ph type="body" sz="quarter" idx="12"/>
          </p:nvPr>
        </p:nvSpPr>
        <p:spPr/>
        <p:txBody>
          <a:bodyPr/>
          <a:lstStyle/>
          <a:p>
            <a:r>
              <a:rPr lang="en-US" dirty="0"/>
              <a:t>Target Testing Topics</a:t>
            </a:r>
          </a:p>
        </p:txBody>
      </p:sp>
      <p:sp>
        <p:nvSpPr>
          <p:cNvPr id="3" name="Title 2"/>
          <p:cNvSpPr>
            <a:spLocks noGrp="1"/>
          </p:cNvSpPr>
          <p:nvPr>
            <p:ph type="title"/>
          </p:nvPr>
        </p:nvSpPr>
        <p:spPr/>
        <p:txBody>
          <a:bodyPr/>
          <a:lstStyle/>
          <a:p>
            <a:r>
              <a:rPr lang="en-US"/>
              <a:t>Lecture:  Target Testing Concepts</a:t>
            </a:r>
            <a:endParaRPr lang="en-US" dirty="0"/>
          </a:p>
        </p:txBody>
      </p:sp>
    </p:spTree>
    <p:extLst>
      <p:ext uri="{BB962C8B-B14F-4D97-AF65-F5344CB8AC3E}">
        <p14:creationId xmlns:p14="http://schemas.microsoft.com/office/powerpoint/2010/main" val="238172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err="1">
                <a:latin typeface="Mark Pro for Vector" panose="020B0504020201010104" pitchFamily="34" charset="0"/>
              </a:rPr>
              <a:t>VectorCAST</a:t>
            </a:r>
            <a:endParaRPr lang="en-US" sz="4800" b="1" dirty="0">
              <a:latin typeface="Mark Pro for Vector" panose="020B0504020201010104" pitchFamily="34" charset="0"/>
            </a:endParaRPr>
          </a:p>
        </p:txBody>
      </p:sp>
    </p:spTree>
    <p:extLst>
      <p:ext uri="{BB962C8B-B14F-4D97-AF65-F5344CB8AC3E}">
        <p14:creationId xmlns:p14="http://schemas.microsoft.com/office/powerpoint/2010/main" val="465379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RSP = Run-Time Support Package</a:t>
            </a:r>
          </a:p>
          <a:p>
            <a:pPr lvl="2"/>
            <a:r>
              <a:rPr lang="en-GB" dirty="0"/>
              <a:t>Provides abstraction for interface between VectorCAST and the Test Harness</a:t>
            </a:r>
          </a:p>
          <a:p>
            <a:pPr lvl="2"/>
            <a:r>
              <a:rPr lang="en-GB" dirty="0"/>
              <a:t>Allows the core VectorCAST functionality to be compiler and target neutral</a:t>
            </a:r>
          </a:p>
          <a:p>
            <a:pPr lvl="1"/>
            <a:r>
              <a:rPr lang="en-GB" dirty="0"/>
              <a:t>RSP Considerations</a:t>
            </a:r>
            <a:endParaRPr lang="en-US" dirty="0"/>
          </a:p>
          <a:p>
            <a:pPr lvl="2"/>
            <a:r>
              <a:rPr lang="en-GB" dirty="0"/>
              <a:t>Language Extensions</a:t>
            </a:r>
            <a:endParaRPr lang="en-US" dirty="0"/>
          </a:p>
          <a:p>
            <a:pPr lvl="2"/>
            <a:r>
              <a:rPr lang="en-GB" dirty="0"/>
              <a:t>Linking (Startup Code, RTOS, Stack, Heap)</a:t>
            </a:r>
            <a:endParaRPr lang="en-US" dirty="0"/>
          </a:p>
          <a:p>
            <a:pPr lvl="2"/>
            <a:r>
              <a:rPr lang="en-GB" dirty="0"/>
              <a:t>Download</a:t>
            </a:r>
            <a:endParaRPr lang="en-US" dirty="0"/>
          </a:p>
          <a:p>
            <a:pPr lvl="2"/>
            <a:r>
              <a:rPr lang="en-GB" dirty="0"/>
              <a:t>Results Capture</a:t>
            </a:r>
          </a:p>
          <a:p>
            <a:pPr lvl="1"/>
            <a:r>
              <a:rPr lang="en-GB" dirty="0"/>
              <a:t>Info needed for Building new RSPs</a:t>
            </a:r>
          </a:p>
          <a:p>
            <a:pPr lvl="2"/>
            <a:r>
              <a:rPr lang="en-GB" dirty="0"/>
              <a:t>EXACT version of the compiler</a:t>
            </a:r>
          </a:p>
          <a:p>
            <a:pPr lvl="2"/>
            <a:r>
              <a:rPr lang="en-GB" dirty="0"/>
              <a:t>Identification of MINIMAL startup code</a:t>
            </a:r>
          </a:p>
          <a:p>
            <a:pPr lvl="2"/>
            <a:r>
              <a:rPr lang="en-GB" dirty="0"/>
              <a:t>How can I run a “hello world” program on your target?</a:t>
            </a:r>
            <a:endParaRPr lang="en-US" dirty="0"/>
          </a:p>
        </p:txBody>
      </p:sp>
      <p:sp>
        <p:nvSpPr>
          <p:cNvPr id="2" name="Textplatzhalter 1">
            <a:extLst>
              <a:ext uri="{FF2B5EF4-FFF2-40B4-BE49-F238E27FC236}">
                <a16:creationId xmlns:a16="http://schemas.microsoft.com/office/drawing/2014/main" id="{14E323E7-EE9C-4A37-9A00-62E85D923486}"/>
              </a:ext>
            </a:extLst>
          </p:cNvPr>
          <p:cNvSpPr>
            <a:spLocks noGrp="1"/>
          </p:cNvSpPr>
          <p:nvPr>
            <p:ph type="body" sz="quarter" idx="12"/>
          </p:nvPr>
        </p:nvSpPr>
        <p:spPr/>
        <p:txBody>
          <a:bodyPr/>
          <a:lstStyle/>
          <a:p>
            <a:r>
              <a:rPr lang="en-US" dirty="0"/>
              <a:t>Run-Time Support Package (RSP)</a:t>
            </a:r>
          </a:p>
        </p:txBody>
      </p:sp>
      <p:sp>
        <p:nvSpPr>
          <p:cNvPr id="3" name="Title 2"/>
          <p:cNvSpPr>
            <a:spLocks noGrp="1"/>
          </p:cNvSpPr>
          <p:nvPr>
            <p:ph type="title"/>
          </p:nvPr>
        </p:nvSpPr>
        <p:spPr/>
        <p:txBody>
          <a:bodyPr/>
          <a:lstStyle/>
          <a:p>
            <a:r>
              <a:rPr lang="en-US"/>
              <a:t>Lecture:  Target Testing Concepts</a:t>
            </a:r>
            <a:endParaRPr lang="en-US" dirty="0"/>
          </a:p>
        </p:txBody>
      </p:sp>
    </p:spTree>
    <p:extLst>
      <p:ext uri="{BB962C8B-B14F-4D97-AF65-F5344CB8AC3E}">
        <p14:creationId xmlns:p14="http://schemas.microsoft.com/office/powerpoint/2010/main" val="3180160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In some cases, we cannot use the C/C++ Standard Library</a:t>
            </a:r>
          </a:p>
          <a:p>
            <a:pPr lvl="1"/>
            <a:r>
              <a:rPr lang="en-US" dirty="0"/>
              <a:t>Options are located in </a:t>
            </a:r>
          </a:p>
          <a:p>
            <a:pPr lvl="2"/>
            <a:r>
              <a:rPr lang="en-US" dirty="0"/>
              <a:t>Target Options </a:t>
            </a:r>
          </a:p>
          <a:p>
            <a:pPr lvl="2"/>
            <a:r>
              <a:rPr lang="en-US" dirty="0"/>
              <a:t>Builder Options</a:t>
            </a:r>
          </a:p>
        </p:txBody>
      </p:sp>
      <p:sp>
        <p:nvSpPr>
          <p:cNvPr id="5" name="Textplatzhalter 4">
            <a:extLst>
              <a:ext uri="{FF2B5EF4-FFF2-40B4-BE49-F238E27FC236}">
                <a16:creationId xmlns:a16="http://schemas.microsoft.com/office/drawing/2014/main" id="{E2D179EF-1EA7-49F8-B29E-E49FA0A1738D}"/>
              </a:ext>
            </a:extLst>
          </p:cNvPr>
          <p:cNvSpPr>
            <a:spLocks noGrp="1"/>
          </p:cNvSpPr>
          <p:nvPr>
            <p:ph type="body" sz="quarter" idx="12"/>
          </p:nvPr>
        </p:nvSpPr>
        <p:spPr/>
        <p:txBody>
          <a:bodyPr/>
          <a:lstStyle/>
          <a:p>
            <a:r>
              <a:rPr lang="en-US" dirty="0"/>
              <a:t>Options that affect Test Harness Construction</a:t>
            </a:r>
          </a:p>
        </p:txBody>
      </p:sp>
      <p:sp>
        <p:nvSpPr>
          <p:cNvPr id="3" name="Title 2"/>
          <p:cNvSpPr>
            <a:spLocks noGrp="1"/>
          </p:cNvSpPr>
          <p:nvPr>
            <p:ph type="title"/>
          </p:nvPr>
        </p:nvSpPr>
        <p:spPr/>
        <p:txBody>
          <a:bodyPr/>
          <a:lstStyle/>
          <a:p>
            <a:r>
              <a:rPr lang="en-US"/>
              <a:t>Lecture:  Target Testing Concepts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582" y="2280037"/>
            <a:ext cx="5697538" cy="277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681" y="4042641"/>
            <a:ext cx="5257801" cy="163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67675" y="2040263"/>
            <a:ext cx="200025" cy="2000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291389" y="2060137"/>
            <a:ext cx="200025" cy="2000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6646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Multiple ways for VectorCAST to communicate with Harness</a:t>
            </a:r>
          </a:p>
          <a:p>
            <a:pPr lvl="1"/>
            <a:r>
              <a:rPr lang="en-US" dirty="0"/>
              <a:t>Text Files</a:t>
            </a:r>
          </a:p>
          <a:p>
            <a:pPr lvl="2"/>
            <a:r>
              <a:rPr lang="en-US" dirty="0"/>
              <a:t>Default mechanism, used in all Native testing, some targets</a:t>
            </a:r>
          </a:p>
          <a:p>
            <a:pPr lvl="1"/>
            <a:r>
              <a:rPr lang="en-US" dirty="0"/>
              <a:t>stdin and stdout</a:t>
            </a:r>
          </a:p>
          <a:p>
            <a:pPr lvl="2"/>
            <a:r>
              <a:rPr lang="en-US" dirty="0"/>
              <a:t>Harness is still data driven, input file is serialized into a data stream</a:t>
            </a:r>
          </a:p>
          <a:p>
            <a:pPr lvl="1"/>
            <a:r>
              <a:rPr lang="en-US" dirty="0"/>
              <a:t>stdout only</a:t>
            </a:r>
          </a:p>
          <a:p>
            <a:pPr lvl="2"/>
            <a:r>
              <a:rPr lang="en-US" dirty="0"/>
              <a:t>Input Data Stream is converted into a static character array</a:t>
            </a:r>
          </a:p>
        </p:txBody>
      </p:sp>
      <p:sp>
        <p:nvSpPr>
          <p:cNvPr id="4" name="Textplatzhalter 3">
            <a:extLst>
              <a:ext uri="{FF2B5EF4-FFF2-40B4-BE49-F238E27FC236}">
                <a16:creationId xmlns:a16="http://schemas.microsoft.com/office/drawing/2014/main" id="{0D560EA0-BE61-4E8D-9DB5-183C862E4134}"/>
              </a:ext>
            </a:extLst>
          </p:cNvPr>
          <p:cNvSpPr>
            <a:spLocks noGrp="1"/>
          </p:cNvSpPr>
          <p:nvPr>
            <p:ph type="body" sz="quarter" idx="12"/>
          </p:nvPr>
        </p:nvSpPr>
        <p:spPr/>
        <p:txBody>
          <a:bodyPr/>
          <a:lstStyle/>
          <a:p>
            <a:r>
              <a:rPr lang="en-US" dirty="0"/>
              <a:t>Configuring Test Harness I/O</a:t>
            </a:r>
          </a:p>
        </p:txBody>
      </p:sp>
      <p:sp>
        <p:nvSpPr>
          <p:cNvPr id="3" name="Title 2"/>
          <p:cNvSpPr>
            <a:spLocks noGrp="1"/>
          </p:cNvSpPr>
          <p:nvPr>
            <p:ph type="title"/>
          </p:nvPr>
        </p:nvSpPr>
        <p:spPr/>
        <p:txBody>
          <a:bodyPr/>
          <a:lstStyle/>
          <a:p>
            <a:r>
              <a:rPr lang="en-GB"/>
              <a:t>Lecture:  Target Testing Concepts</a:t>
            </a:r>
            <a:endParaRPr lang="en-GB" dirty="0"/>
          </a:p>
        </p:txBody>
      </p:sp>
      <p:pic>
        <p:nvPicPr>
          <p:cNvPr id="5" name="Picture 4"/>
          <p:cNvPicPr>
            <a:picLocks noChangeAspect="1"/>
          </p:cNvPicPr>
          <p:nvPr/>
        </p:nvPicPr>
        <p:blipFill>
          <a:blip r:embed="rId3"/>
          <a:stretch>
            <a:fillRect/>
          </a:stretch>
        </p:blipFill>
        <p:spPr>
          <a:xfrm>
            <a:off x="3180333" y="3619922"/>
            <a:ext cx="6458922" cy="2860078"/>
          </a:xfrm>
          <a:prstGeom prst="rect">
            <a:avLst/>
          </a:prstGeom>
        </p:spPr>
      </p:pic>
    </p:spTree>
    <p:extLst>
      <p:ext uri="{BB962C8B-B14F-4D97-AF65-F5344CB8AC3E}">
        <p14:creationId xmlns:p14="http://schemas.microsoft.com/office/powerpoint/2010/main" val="3026738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Different “Styles” of Target Execution</a:t>
            </a:r>
          </a:p>
          <a:p>
            <a:pPr lvl="2"/>
            <a:r>
              <a:rPr lang="en-US" dirty="0"/>
              <a:t>Special Case Flag Commands &lt;&lt; &gt;&gt;</a:t>
            </a:r>
          </a:p>
          <a:p>
            <a:pPr lvl="2"/>
            <a:endParaRPr lang="en-US" dirty="0"/>
          </a:p>
          <a:p>
            <a:pPr lvl="2"/>
            <a:endParaRPr lang="en-US" dirty="0"/>
          </a:p>
          <a:p>
            <a:pPr lvl="2"/>
            <a:endParaRPr lang="en-US" dirty="0"/>
          </a:p>
          <a:p>
            <a:pPr lvl="2"/>
            <a:endParaRPr lang="en-US" dirty="0"/>
          </a:p>
          <a:p>
            <a:pPr lvl="2"/>
            <a:r>
              <a:rPr lang="en-US" dirty="0"/>
              <a:t>Direct access to the Compiler or Debugger</a:t>
            </a:r>
          </a:p>
          <a:p>
            <a:pPr lvl="2"/>
            <a:endParaRPr lang="en-US" dirty="0"/>
          </a:p>
          <a:p>
            <a:pPr lvl="2"/>
            <a:endParaRPr lang="en-US" dirty="0"/>
          </a:p>
          <a:p>
            <a:pPr lvl="2"/>
            <a:endParaRPr lang="en-US" dirty="0"/>
          </a:p>
          <a:p>
            <a:pPr lvl="2"/>
            <a:endParaRPr lang="en-US" dirty="0"/>
          </a:p>
          <a:p>
            <a:pPr lvl="2"/>
            <a:r>
              <a:rPr lang="en-US" dirty="0"/>
              <a:t>Shell Script</a:t>
            </a:r>
          </a:p>
          <a:p>
            <a:pPr lvl="2"/>
            <a:endParaRPr lang="en-US" dirty="0"/>
          </a:p>
        </p:txBody>
      </p:sp>
      <p:sp>
        <p:nvSpPr>
          <p:cNvPr id="4" name="Textplatzhalter 3">
            <a:extLst>
              <a:ext uri="{FF2B5EF4-FFF2-40B4-BE49-F238E27FC236}">
                <a16:creationId xmlns:a16="http://schemas.microsoft.com/office/drawing/2014/main" id="{0B6ADAC2-8C21-43BB-BA02-61BACF8E5C6F}"/>
              </a:ext>
            </a:extLst>
          </p:cNvPr>
          <p:cNvSpPr>
            <a:spLocks noGrp="1"/>
          </p:cNvSpPr>
          <p:nvPr>
            <p:ph type="body" sz="quarter" idx="12"/>
          </p:nvPr>
        </p:nvSpPr>
        <p:spPr/>
        <p:txBody>
          <a:bodyPr/>
          <a:lstStyle/>
          <a:p>
            <a:r>
              <a:rPr lang="en-US" dirty="0"/>
              <a:t>Configuring Target Test Execution</a:t>
            </a:r>
          </a:p>
        </p:txBody>
      </p:sp>
      <p:sp>
        <p:nvSpPr>
          <p:cNvPr id="3" name="Title 2"/>
          <p:cNvSpPr>
            <a:spLocks noGrp="1"/>
          </p:cNvSpPr>
          <p:nvPr>
            <p:ph type="title"/>
          </p:nvPr>
        </p:nvSpPr>
        <p:spPr/>
        <p:txBody>
          <a:bodyPr/>
          <a:lstStyle/>
          <a:p>
            <a:r>
              <a:rPr lang="en-US"/>
              <a:t>Lecture:  Target Testing Concepts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760" y="2033075"/>
            <a:ext cx="7237413"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757" y="3471353"/>
            <a:ext cx="8123238" cy="78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757" y="5000117"/>
            <a:ext cx="8123238" cy="80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956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platzhalter 24">
            <a:extLst>
              <a:ext uri="{FF2B5EF4-FFF2-40B4-BE49-F238E27FC236}">
                <a16:creationId xmlns:a16="http://schemas.microsoft.com/office/drawing/2014/main" id="{B494A0D1-9099-4D58-9A46-41D92814057D}"/>
              </a:ext>
            </a:extLst>
          </p:cNvPr>
          <p:cNvSpPr>
            <a:spLocks noGrp="1"/>
          </p:cNvSpPr>
          <p:nvPr>
            <p:ph type="body" sz="quarter" idx="12"/>
          </p:nvPr>
        </p:nvSpPr>
        <p:spPr/>
        <p:txBody>
          <a:bodyPr/>
          <a:lstStyle/>
          <a:p>
            <a:r>
              <a:rPr lang="en-US" dirty="0"/>
              <a:t>RSP Connection Example</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67276" y="1616856"/>
            <a:ext cx="1670049" cy="4290200"/>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809756" y="1433756"/>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04259"/>
            <a:ext cx="1670050"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16856"/>
            <a:ext cx="4256087" cy="4290200"/>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01352"/>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9487" y="1224438"/>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677238"/>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24438"/>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13" name="Line 13"/>
          <p:cNvSpPr>
            <a:spLocks noChangeShapeType="1"/>
          </p:cNvSpPr>
          <p:nvPr/>
        </p:nvSpPr>
        <p:spPr bwMode="auto">
          <a:xfrm>
            <a:off x="6195594" y="1627340"/>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4" name="Text Box 15"/>
          <p:cNvSpPr txBox="1">
            <a:spLocks noChangeArrowheads="1"/>
          </p:cNvSpPr>
          <p:nvPr/>
        </p:nvSpPr>
        <p:spPr bwMode="auto">
          <a:xfrm>
            <a:off x="6845489" y="3075466"/>
            <a:ext cx="1247457"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Ethernet </a:t>
            </a:r>
          </a:p>
        </p:txBody>
      </p:sp>
      <p:sp>
        <p:nvSpPr>
          <p:cNvPr id="15" name="Line 30"/>
          <p:cNvSpPr>
            <a:spLocks noChangeShapeType="1"/>
          </p:cNvSpPr>
          <p:nvPr/>
        </p:nvSpPr>
        <p:spPr bwMode="auto">
          <a:xfrm>
            <a:off x="8455292" y="1604256"/>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6" name="Rectangle 73"/>
          <p:cNvSpPr>
            <a:spLocks noChangeArrowheads="1"/>
          </p:cNvSpPr>
          <p:nvPr/>
        </p:nvSpPr>
        <p:spPr bwMode="auto">
          <a:xfrm>
            <a:off x="8813325" y="4846697"/>
            <a:ext cx="1406525" cy="866775"/>
          </a:xfrm>
          <a:prstGeom prst="rect">
            <a:avLst/>
          </a:prstGeom>
          <a:solidFill>
            <a:schemeClr val="bg1"/>
          </a:solidFill>
          <a:ln w="254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Application</a:t>
            </a:r>
          </a:p>
        </p:txBody>
      </p:sp>
      <p:sp>
        <p:nvSpPr>
          <p:cNvPr id="17" name="Rectangle 73"/>
          <p:cNvSpPr>
            <a:spLocks noChangeArrowheads="1"/>
          </p:cNvSpPr>
          <p:nvPr/>
        </p:nvSpPr>
        <p:spPr bwMode="auto">
          <a:xfrm>
            <a:off x="8813186" y="1757448"/>
            <a:ext cx="1406525" cy="1656572"/>
          </a:xfrm>
          <a:prstGeom prst="rect">
            <a:avLst/>
          </a:prstGeom>
          <a:solidFill>
            <a:schemeClr val="bg1"/>
          </a:solidFill>
          <a:ln w="254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u="sng" dirty="0">
                <a:solidFill>
                  <a:srgbClr val="002060"/>
                </a:solidFill>
              </a:rPr>
              <a:t>RTOS</a:t>
            </a:r>
          </a:p>
          <a:p>
            <a:pPr algn="ctr" eaLnBrk="0" hangingPunct="0"/>
            <a:r>
              <a:rPr lang="en-US" sz="1400" b="1" dirty="0">
                <a:solidFill>
                  <a:srgbClr val="002060"/>
                </a:solidFill>
              </a:rPr>
              <a:t>LynxOS</a:t>
            </a:r>
          </a:p>
          <a:p>
            <a:pPr algn="ctr" eaLnBrk="0" hangingPunct="0"/>
            <a:r>
              <a:rPr lang="en-US" sz="1400" b="1" dirty="0">
                <a:solidFill>
                  <a:srgbClr val="002060"/>
                </a:solidFill>
              </a:rPr>
              <a:t>MontaVista</a:t>
            </a:r>
          </a:p>
          <a:p>
            <a:pPr algn="ctr" eaLnBrk="0" hangingPunct="0"/>
            <a:r>
              <a:rPr lang="en-US" sz="1400" b="1" dirty="0">
                <a:solidFill>
                  <a:srgbClr val="002060"/>
                </a:solidFill>
              </a:rPr>
              <a:t>PikeOS</a:t>
            </a:r>
          </a:p>
          <a:p>
            <a:pPr algn="ctr" eaLnBrk="0" hangingPunct="0"/>
            <a:r>
              <a:rPr lang="en-US" sz="1400" b="1" dirty="0">
                <a:solidFill>
                  <a:srgbClr val="002060"/>
                </a:solidFill>
              </a:rPr>
              <a:t>QNX</a:t>
            </a:r>
          </a:p>
        </p:txBody>
      </p:sp>
      <p:sp>
        <p:nvSpPr>
          <p:cNvPr id="18" name="Rectangle 73"/>
          <p:cNvSpPr>
            <a:spLocks noChangeArrowheads="1"/>
          </p:cNvSpPr>
          <p:nvPr/>
        </p:nvSpPr>
        <p:spPr bwMode="auto">
          <a:xfrm>
            <a:off x="8813325" y="3552957"/>
            <a:ext cx="1406525" cy="1162614"/>
          </a:xfrm>
          <a:prstGeom prst="rect">
            <a:avLst/>
          </a:prstGeom>
          <a:solidFill>
            <a:schemeClr val="bg1"/>
          </a:solidFill>
          <a:ln w="254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nfsd</a:t>
            </a:r>
          </a:p>
          <a:p>
            <a:pPr algn="ctr" eaLnBrk="0" hangingPunct="0"/>
            <a:r>
              <a:rPr lang="en-US" sz="1400" b="1" dirty="0">
                <a:solidFill>
                  <a:srgbClr val="002060"/>
                </a:solidFill>
              </a:rPr>
              <a:t>ftpd</a:t>
            </a:r>
          </a:p>
          <a:p>
            <a:pPr algn="ctr" eaLnBrk="0" hangingPunct="0"/>
            <a:r>
              <a:rPr lang="en-US" sz="1400" b="1" dirty="0">
                <a:solidFill>
                  <a:srgbClr val="002060"/>
                </a:solidFill>
              </a:rPr>
              <a:t>rshd</a:t>
            </a:r>
          </a:p>
          <a:p>
            <a:pPr algn="ctr" eaLnBrk="0" hangingPunct="0"/>
            <a:r>
              <a:rPr lang="en-US" sz="1400" b="1" dirty="0">
                <a:solidFill>
                  <a:srgbClr val="002060"/>
                </a:solidFill>
              </a:rPr>
              <a:t>sshd</a:t>
            </a:r>
          </a:p>
        </p:txBody>
      </p:sp>
      <p:sp>
        <p:nvSpPr>
          <p:cNvPr id="19" name="Right Arrow 18"/>
          <p:cNvSpPr/>
          <p:nvPr/>
        </p:nvSpPr>
        <p:spPr>
          <a:xfrm>
            <a:off x="1998459" y="3028274"/>
            <a:ext cx="6634313" cy="1445813"/>
          </a:xfrm>
          <a:prstGeom prst="rightArrow">
            <a:avLst/>
          </a:prstGeom>
          <a:gradFill flip="none" rotWithShape="1">
            <a:gsLst>
              <a:gs pos="38000">
                <a:schemeClr val="bg1"/>
              </a:gs>
              <a:gs pos="100000">
                <a:schemeClr val="bg1">
                  <a:alpha val="0"/>
                </a:schemeClr>
              </a:gs>
            </a:gsLst>
            <a:lin ang="10800000" scaled="1"/>
            <a:tileRect/>
          </a:gradFill>
          <a:ln w="15875">
            <a:gradFill flip="none" rotWithShape="1">
              <a:gsLst>
                <a:gs pos="0">
                  <a:srgbClr val="002060"/>
                </a:gs>
                <a:gs pos="100000">
                  <a:schemeClr val="accent1">
                    <a:tint val="23500"/>
                    <a:satMod val="160000"/>
                    <a:alpha val="0"/>
                  </a:schemeClr>
                </a:gs>
              </a:gsLst>
              <a:lin ang="108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40" descr="1gpib816a1l"/>
          <p:cNvPicPr>
            <a:picLocks noChangeAspect="1" noChangeArrowheads="1"/>
          </p:cNvPicPr>
          <p:nvPr/>
        </p:nvPicPr>
        <p:blipFill>
          <a:blip r:embed="rId3" cstate="print">
            <a:lum bright="6000"/>
          </a:blip>
          <a:srcRect l="25626" t="21736" r="20531" b="23367"/>
          <a:stretch>
            <a:fillRect/>
          </a:stretch>
        </p:blipFill>
        <p:spPr bwMode="auto">
          <a:xfrm>
            <a:off x="6914497" y="3452947"/>
            <a:ext cx="820555" cy="607399"/>
          </a:xfrm>
          <a:prstGeom prst="rect">
            <a:avLst/>
          </a:prstGeom>
          <a:noFill/>
        </p:spPr>
      </p:pic>
      <p:sp>
        <p:nvSpPr>
          <p:cNvPr id="21" name="Right Arrow 20"/>
          <p:cNvSpPr/>
          <p:nvPr/>
        </p:nvSpPr>
        <p:spPr>
          <a:xfrm>
            <a:off x="3761354" y="2215360"/>
            <a:ext cx="643870" cy="284081"/>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3"/>
          <p:cNvPicPr>
            <a:picLocks noChangeAspect="1" noChangeArrowheads="1"/>
          </p:cNvPicPr>
          <p:nvPr/>
        </p:nvPicPr>
        <p:blipFill>
          <a:blip r:embed="rId4" cstate="print"/>
          <a:srcRect/>
          <a:stretch>
            <a:fillRect/>
          </a:stretch>
        </p:blipFill>
        <p:spPr bwMode="auto">
          <a:xfrm>
            <a:off x="2373703" y="3497415"/>
            <a:ext cx="1644650" cy="2001837"/>
          </a:xfrm>
          <a:prstGeom prst="rect">
            <a:avLst/>
          </a:prstGeom>
          <a:ln>
            <a:noFill/>
          </a:ln>
          <a:effectLst>
            <a:outerShdw blurRad="292100" dist="139700" dir="2700000" algn="tl" rotWithShape="0">
              <a:srgbClr val="333333">
                <a:alpha val="65000"/>
              </a:srgbClr>
            </a:outerShdw>
          </a:effectLst>
        </p:spPr>
      </p:pic>
      <p:pic>
        <p:nvPicPr>
          <p:cNvPr id="23" name="Picture 2"/>
          <p:cNvPicPr>
            <a:picLocks noChangeAspect="1" noChangeArrowheads="1"/>
          </p:cNvPicPr>
          <p:nvPr/>
        </p:nvPicPr>
        <p:blipFill>
          <a:blip r:embed="rId5" cstate="print"/>
          <a:srcRect/>
          <a:stretch>
            <a:fillRect/>
          </a:stretch>
        </p:blipFill>
        <p:spPr bwMode="auto">
          <a:xfrm>
            <a:off x="1879122" y="1973415"/>
            <a:ext cx="1981200" cy="3200399"/>
          </a:xfrm>
          <a:prstGeom prst="rect">
            <a:avLst/>
          </a:prstGeom>
          <a:ln>
            <a:noFill/>
          </a:ln>
          <a:effectLst>
            <a:outerShdw blurRad="292100" dist="139700" dir="2700000" algn="tl" rotWithShape="0">
              <a:srgbClr val="333333">
                <a:alpha val="65000"/>
              </a:srgbClr>
            </a:outerShdw>
          </a:effectLst>
        </p:spPr>
      </p:pic>
      <p:sp>
        <p:nvSpPr>
          <p:cNvPr id="24" name="Rectangle 32"/>
          <p:cNvSpPr>
            <a:spLocks noChangeArrowheads="1"/>
          </p:cNvSpPr>
          <p:nvPr/>
        </p:nvSpPr>
        <p:spPr bwMode="auto">
          <a:xfrm>
            <a:off x="3979659" y="2499441"/>
            <a:ext cx="1864421" cy="2738672"/>
          </a:xfrm>
          <a:prstGeom prst="rect">
            <a:avLst/>
          </a:prstGeom>
          <a:solidFill>
            <a:schemeClr val="bg1"/>
          </a:solidFill>
          <a:ln w="12700">
            <a:solidFill>
              <a:schemeClr val="accent5">
                <a:lumMod val="75000"/>
              </a:schemeClr>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u="sng" dirty="0">
                <a:solidFill>
                  <a:srgbClr val="002060"/>
                </a:solidFill>
              </a:rPr>
              <a:t>Host-Based </a:t>
            </a:r>
          </a:p>
          <a:p>
            <a:pPr algn="ctr" eaLnBrk="0" hangingPunct="0"/>
            <a:r>
              <a:rPr lang="en-US" sz="1600" b="1" u="sng" dirty="0">
                <a:solidFill>
                  <a:srgbClr val="002060"/>
                </a:solidFill>
              </a:rPr>
              <a:t>Network Clients</a:t>
            </a:r>
          </a:p>
          <a:p>
            <a:pPr algn="ctr" eaLnBrk="0" hangingPunct="0"/>
            <a:endParaRPr lang="en-US" sz="1400" b="1" dirty="0">
              <a:solidFill>
                <a:srgbClr val="002060"/>
              </a:solidFill>
            </a:endParaRPr>
          </a:p>
          <a:p>
            <a:pPr algn="ctr" eaLnBrk="0" hangingPunct="0"/>
            <a:r>
              <a:rPr lang="en-US" sz="1400" b="1" dirty="0">
                <a:solidFill>
                  <a:srgbClr val="002060"/>
                </a:solidFill>
              </a:rPr>
              <a:t>ftp</a:t>
            </a:r>
          </a:p>
          <a:p>
            <a:pPr algn="ctr" eaLnBrk="0" hangingPunct="0"/>
            <a:r>
              <a:rPr lang="en-US" sz="1400" b="1" dirty="0">
                <a:solidFill>
                  <a:srgbClr val="002060"/>
                </a:solidFill>
              </a:rPr>
              <a:t>nfs </a:t>
            </a:r>
          </a:p>
          <a:p>
            <a:pPr algn="ctr" eaLnBrk="0" hangingPunct="0"/>
            <a:r>
              <a:rPr lang="en-US" sz="1400" b="1" dirty="0">
                <a:solidFill>
                  <a:srgbClr val="002060"/>
                </a:solidFill>
              </a:rPr>
              <a:t>ssh</a:t>
            </a:r>
          </a:p>
          <a:p>
            <a:pPr algn="ctr" eaLnBrk="0" hangingPunct="0"/>
            <a:r>
              <a:rPr lang="en-US" sz="1400" b="1" dirty="0">
                <a:solidFill>
                  <a:srgbClr val="002060"/>
                </a:solidFill>
              </a:rPr>
              <a:t>rsh</a:t>
            </a:r>
          </a:p>
          <a:p>
            <a:pPr algn="ctr" eaLnBrk="0" hangingPunct="0"/>
            <a:r>
              <a:rPr lang="en-US" sz="1400" b="1" dirty="0">
                <a:solidFill>
                  <a:srgbClr val="002060"/>
                </a:solidFill>
              </a:rPr>
              <a:t>scp</a:t>
            </a:r>
          </a:p>
        </p:txBody>
      </p:sp>
    </p:spTree>
    <p:extLst>
      <p:ext uri="{BB962C8B-B14F-4D97-AF65-F5344CB8AC3E}">
        <p14:creationId xmlns:p14="http://schemas.microsoft.com/office/powerpoint/2010/main" val="1789859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ectangle 10"/>
          <p:cNvSpPr>
            <a:spLocks noChangeArrowheads="1"/>
          </p:cNvSpPr>
          <p:nvPr/>
        </p:nvSpPr>
        <p:spPr bwMode="auto">
          <a:xfrm>
            <a:off x="8655211" y="1582022"/>
            <a:ext cx="1670049" cy="1416414"/>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25" name="Textplatzhalter 24">
            <a:extLst>
              <a:ext uri="{FF2B5EF4-FFF2-40B4-BE49-F238E27FC236}">
                <a16:creationId xmlns:a16="http://schemas.microsoft.com/office/drawing/2014/main" id="{5D9D8ED4-F61A-4516-8435-6BE11C23AA4C}"/>
              </a:ext>
            </a:extLst>
          </p:cNvPr>
          <p:cNvSpPr>
            <a:spLocks noGrp="1"/>
          </p:cNvSpPr>
          <p:nvPr>
            <p:ph type="body" sz="quarter" idx="12"/>
          </p:nvPr>
        </p:nvSpPr>
        <p:spPr/>
        <p:txBody>
          <a:bodyPr/>
          <a:lstStyle/>
          <a:p>
            <a:r>
              <a:rPr lang="en-US" dirty="0"/>
              <a:t>RSP Connection Example:  VxWorks</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79341" y="4461492"/>
            <a:ext cx="1670049" cy="1015565"/>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766987" y="1630984"/>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07901"/>
            <a:ext cx="1645920" cy="1390534"/>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07904"/>
            <a:ext cx="4256087"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19671"/>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0861" y="1219674"/>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801646"/>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19674"/>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13" name="Line 13"/>
          <p:cNvSpPr>
            <a:spLocks noChangeShapeType="1"/>
          </p:cNvSpPr>
          <p:nvPr/>
        </p:nvSpPr>
        <p:spPr bwMode="auto">
          <a:xfrm>
            <a:off x="6195594" y="1510220"/>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5" name="Line 30"/>
          <p:cNvSpPr>
            <a:spLocks noChangeShapeType="1"/>
          </p:cNvSpPr>
          <p:nvPr/>
        </p:nvSpPr>
        <p:spPr bwMode="auto">
          <a:xfrm>
            <a:off x="8455292" y="1487136"/>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7" name="Rectangle 73"/>
          <p:cNvSpPr>
            <a:spLocks noChangeArrowheads="1"/>
          </p:cNvSpPr>
          <p:nvPr/>
        </p:nvSpPr>
        <p:spPr bwMode="auto">
          <a:xfrm>
            <a:off x="8799031" y="1746282"/>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WDB</a:t>
            </a:r>
          </a:p>
        </p:txBody>
      </p:sp>
      <p:sp>
        <p:nvSpPr>
          <p:cNvPr id="42" name="Rectangle 73"/>
          <p:cNvSpPr>
            <a:spLocks noChangeArrowheads="1"/>
          </p:cNvSpPr>
          <p:nvPr/>
        </p:nvSpPr>
        <p:spPr bwMode="auto">
          <a:xfrm>
            <a:off x="8799031" y="2522217"/>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Application</a:t>
            </a:r>
          </a:p>
        </p:txBody>
      </p:sp>
      <p:sp>
        <p:nvSpPr>
          <p:cNvPr id="50" name="Text Box 5"/>
          <p:cNvSpPr txBox="1">
            <a:spLocks noChangeArrowheads="1"/>
          </p:cNvSpPr>
          <p:nvPr/>
        </p:nvSpPr>
        <p:spPr bwMode="auto">
          <a:xfrm>
            <a:off x="8584086" y="4091404"/>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Simulators</a:t>
            </a:r>
          </a:p>
        </p:txBody>
      </p:sp>
      <p:sp>
        <p:nvSpPr>
          <p:cNvPr id="38" name="Rectangle 10"/>
          <p:cNvSpPr>
            <a:spLocks noChangeArrowheads="1"/>
          </p:cNvSpPr>
          <p:nvPr/>
        </p:nvSpPr>
        <p:spPr bwMode="auto">
          <a:xfrm>
            <a:off x="8691402" y="4461492"/>
            <a:ext cx="1645920" cy="1015565"/>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40" name="Rectangle 73"/>
          <p:cNvSpPr>
            <a:spLocks noChangeArrowheads="1"/>
          </p:cNvSpPr>
          <p:nvPr/>
        </p:nvSpPr>
        <p:spPr bwMode="auto">
          <a:xfrm>
            <a:off x="8819936" y="4626347"/>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VxSim</a:t>
            </a:r>
          </a:p>
        </p:txBody>
      </p:sp>
      <p:sp>
        <p:nvSpPr>
          <p:cNvPr id="41" name="Rectangle 73"/>
          <p:cNvSpPr>
            <a:spLocks noChangeArrowheads="1"/>
          </p:cNvSpPr>
          <p:nvPr/>
        </p:nvSpPr>
        <p:spPr bwMode="auto">
          <a:xfrm>
            <a:off x="8819936" y="5024726"/>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WindISS</a:t>
            </a:r>
          </a:p>
        </p:txBody>
      </p:sp>
      <p:sp>
        <p:nvSpPr>
          <p:cNvPr id="44" name="Rectangle 73"/>
          <p:cNvSpPr>
            <a:spLocks noChangeArrowheads="1"/>
          </p:cNvSpPr>
          <p:nvPr/>
        </p:nvSpPr>
        <p:spPr bwMode="auto">
          <a:xfrm>
            <a:off x="8816496" y="2142801"/>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VxWorks</a:t>
            </a:r>
          </a:p>
        </p:txBody>
      </p:sp>
      <p:sp>
        <p:nvSpPr>
          <p:cNvPr id="2" name="Bent-Up Arrow 1"/>
          <p:cNvSpPr/>
          <p:nvPr/>
        </p:nvSpPr>
        <p:spPr>
          <a:xfrm rot="16200000" flipV="1">
            <a:off x="5974329" y="830491"/>
            <a:ext cx="1627185" cy="3678786"/>
          </a:xfrm>
          <a:prstGeom prst="bentUpArrow">
            <a:avLst>
              <a:gd name="adj1" fmla="val 10902"/>
              <a:gd name="adj2" fmla="val 10902"/>
              <a:gd name="adj3" fmla="val 12014"/>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32"/>
          <p:cNvSpPr>
            <a:spLocks noChangeArrowheads="1"/>
          </p:cNvSpPr>
          <p:nvPr/>
        </p:nvSpPr>
        <p:spPr bwMode="auto">
          <a:xfrm>
            <a:off x="4349088" y="2877671"/>
            <a:ext cx="1371600" cy="64008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VxWorks</a:t>
            </a:r>
          </a:p>
          <a:p>
            <a:pPr algn="ctr" eaLnBrk="0" hangingPunct="0"/>
            <a:r>
              <a:rPr lang="en-US" sz="1200" b="1" dirty="0">
                <a:solidFill>
                  <a:schemeClr val="bg1">
                    <a:lumMod val="50000"/>
                  </a:schemeClr>
                </a:solidFill>
              </a:rPr>
              <a:t>Target Server</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465" y="1763899"/>
            <a:ext cx="897692" cy="634150"/>
          </a:xfrm>
          <a:prstGeom prst="rect">
            <a:avLst/>
          </a:prstGeom>
        </p:spPr>
      </p:pic>
      <p:sp>
        <p:nvSpPr>
          <p:cNvPr id="39" name="Text Box 15"/>
          <p:cNvSpPr txBox="1">
            <a:spLocks noChangeArrowheads="1"/>
          </p:cNvSpPr>
          <p:nvPr/>
        </p:nvSpPr>
        <p:spPr bwMode="auto">
          <a:xfrm>
            <a:off x="6330373" y="1899838"/>
            <a:ext cx="869149"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 </a:t>
            </a:r>
          </a:p>
        </p:txBody>
      </p:sp>
      <p:sp>
        <p:nvSpPr>
          <p:cNvPr id="18" name="Up-Down Arrow 17"/>
          <p:cNvSpPr/>
          <p:nvPr/>
        </p:nvSpPr>
        <p:spPr>
          <a:xfrm>
            <a:off x="4846556" y="3526379"/>
            <a:ext cx="376669" cy="667409"/>
          </a:xfrm>
          <a:prstGeom prst="upDownArrow">
            <a:avLst>
              <a:gd name="adj1" fmla="val 41593"/>
              <a:gd name="adj2" fmla="val 44395"/>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2"/>
          <p:cNvSpPr>
            <a:spLocks noChangeArrowheads="1"/>
          </p:cNvSpPr>
          <p:nvPr/>
        </p:nvSpPr>
        <p:spPr bwMode="auto">
          <a:xfrm>
            <a:off x="4349088" y="4209330"/>
            <a:ext cx="1371600" cy="64008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VxWorks</a:t>
            </a:r>
          </a:p>
          <a:p>
            <a:pPr algn="ctr" eaLnBrk="0" hangingPunct="0"/>
            <a:r>
              <a:rPr lang="en-US" sz="1200" b="1" dirty="0">
                <a:solidFill>
                  <a:schemeClr val="bg1">
                    <a:lumMod val="50000"/>
                  </a:schemeClr>
                </a:solidFill>
              </a:rPr>
              <a:t>Host Shell</a:t>
            </a:r>
          </a:p>
        </p:txBody>
      </p:sp>
      <p:sp>
        <p:nvSpPr>
          <p:cNvPr id="21" name="Right Arrow 20"/>
          <p:cNvSpPr/>
          <p:nvPr/>
        </p:nvSpPr>
        <p:spPr>
          <a:xfrm>
            <a:off x="3692047" y="4338971"/>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6344711" y="2385242"/>
            <a:ext cx="1981200" cy="738664"/>
          </a:xfrm>
          <a:prstGeom prst="rect">
            <a:avLst/>
          </a:prstGeom>
          <a:noFill/>
        </p:spPr>
        <p:txBody>
          <a:bodyPr wrap="square" rtlCol="0">
            <a:spAutoFit/>
          </a:bodyPr>
          <a:lstStyle/>
          <a:p>
            <a:pPr algn="ctr"/>
            <a:r>
              <a:rPr lang="en-US" sz="1200" b="1" dirty="0"/>
              <a:t>Allows application</a:t>
            </a:r>
          </a:p>
          <a:p>
            <a:pPr algn="ctr"/>
            <a:r>
              <a:rPr lang="en-US" sz="1200" b="1" dirty="0"/>
              <a:t>download and control</a:t>
            </a:r>
          </a:p>
        </p:txBody>
      </p:sp>
      <p:sp>
        <p:nvSpPr>
          <p:cNvPr id="53" name="TextBox 52"/>
          <p:cNvSpPr txBox="1"/>
          <p:nvPr/>
        </p:nvSpPr>
        <p:spPr>
          <a:xfrm>
            <a:off x="6689232" y="3191665"/>
            <a:ext cx="1292158" cy="1399194"/>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square" anchor="ctr"/>
          <a:lstStyle>
            <a:defPPr>
              <a:defRPr lang="en-US"/>
            </a:defPPr>
            <a:lvl1pPr algn="ctr" eaLnBrk="0" hangingPunct="0">
              <a:defRPr sz="1600" b="1">
                <a:solidFill>
                  <a:srgbClr val="002060"/>
                </a:solidFill>
              </a:defRPr>
            </a:lvl1pPr>
          </a:lstStyle>
          <a:p>
            <a:r>
              <a:rPr lang="en-US" sz="1000" dirty="0"/>
              <a:t>I/O between host and target uses either the host file system or the target server file system</a:t>
            </a:r>
          </a:p>
        </p:txBody>
      </p:sp>
      <p:sp>
        <p:nvSpPr>
          <p:cNvPr id="32" name="Right Arrow 31"/>
          <p:cNvSpPr/>
          <p:nvPr/>
        </p:nvSpPr>
        <p:spPr>
          <a:xfrm>
            <a:off x="3696592" y="4977272"/>
            <a:ext cx="5114718"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a:blip r:embed="rId4" cstate="print"/>
          <a:srcRect/>
          <a:stretch>
            <a:fillRect/>
          </a:stretch>
        </p:blipFill>
        <p:spPr bwMode="auto">
          <a:xfrm>
            <a:off x="1956756" y="2106449"/>
            <a:ext cx="1981200" cy="3200399"/>
          </a:xfrm>
          <a:prstGeom prst="rect">
            <a:avLst/>
          </a:prstGeom>
          <a:ln>
            <a:noFill/>
          </a:ln>
          <a:effectLst>
            <a:outerShdw blurRad="292100" dist="139700" dir="2700000" algn="tl" rotWithShape="0">
              <a:srgbClr val="333333">
                <a:alpha val="65000"/>
              </a:srgbClr>
            </a:outerShdw>
          </a:effectLst>
        </p:spPr>
      </p:pic>
      <p:pic>
        <p:nvPicPr>
          <p:cNvPr id="22" name="Picture 3"/>
          <p:cNvPicPr>
            <a:picLocks noChangeAspect="1" noChangeArrowheads="1"/>
          </p:cNvPicPr>
          <p:nvPr/>
        </p:nvPicPr>
        <p:blipFill>
          <a:blip r:embed="rId5" cstate="print"/>
          <a:srcRect/>
          <a:stretch>
            <a:fillRect/>
          </a:stretch>
        </p:blipFill>
        <p:spPr bwMode="auto">
          <a:xfrm>
            <a:off x="2047397" y="3577258"/>
            <a:ext cx="1644650" cy="2001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1841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Line 30"/>
          <p:cNvSpPr>
            <a:spLocks noChangeShapeType="1"/>
          </p:cNvSpPr>
          <p:nvPr/>
        </p:nvSpPr>
        <p:spPr bwMode="auto">
          <a:xfrm>
            <a:off x="8455292" y="1507285"/>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43" name="Line 13"/>
          <p:cNvSpPr>
            <a:spLocks noChangeShapeType="1"/>
          </p:cNvSpPr>
          <p:nvPr/>
        </p:nvSpPr>
        <p:spPr bwMode="auto">
          <a:xfrm>
            <a:off x="6195594" y="1530369"/>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54" name="Rectangle 10"/>
          <p:cNvSpPr>
            <a:spLocks noChangeArrowheads="1"/>
          </p:cNvSpPr>
          <p:nvPr/>
        </p:nvSpPr>
        <p:spPr bwMode="auto">
          <a:xfrm>
            <a:off x="8655211" y="1602170"/>
            <a:ext cx="1670049" cy="2177278"/>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13" name="Textplatzhalter 12">
            <a:extLst>
              <a:ext uri="{FF2B5EF4-FFF2-40B4-BE49-F238E27FC236}">
                <a16:creationId xmlns:a16="http://schemas.microsoft.com/office/drawing/2014/main" id="{EBC406BF-C2E4-43FE-8F62-67D8216C41A2}"/>
              </a:ext>
            </a:extLst>
          </p:cNvPr>
          <p:cNvSpPr>
            <a:spLocks noGrp="1"/>
          </p:cNvSpPr>
          <p:nvPr>
            <p:ph type="body" sz="quarter" idx="12"/>
          </p:nvPr>
        </p:nvSpPr>
        <p:spPr/>
        <p:txBody>
          <a:bodyPr/>
          <a:lstStyle/>
          <a:p>
            <a:r>
              <a:rPr lang="en-US" dirty="0"/>
              <a:t>RSP Connection Example:  TI BIOS</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79341" y="4274595"/>
            <a:ext cx="1670049" cy="1276709"/>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766987" y="1651133"/>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28052"/>
            <a:ext cx="1645920" cy="21513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28053"/>
            <a:ext cx="4256087"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39820"/>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0861" y="1239823"/>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709657"/>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39823"/>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50" name="Text Box 5"/>
          <p:cNvSpPr txBox="1">
            <a:spLocks noChangeArrowheads="1"/>
          </p:cNvSpPr>
          <p:nvPr/>
        </p:nvSpPr>
        <p:spPr bwMode="auto">
          <a:xfrm>
            <a:off x="8589486" y="3947871"/>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Simulators</a:t>
            </a:r>
          </a:p>
        </p:txBody>
      </p:sp>
      <p:sp>
        <p:nvSpPr>
          <p:cNvPr id="38" name="Rectangle 10"/>
          <p:cNvSpPr>
            <a:spLocks noChangeArrowheads="1"/>
          </p:cNvSpPr>
          <p:nvPr/>
        </p:nvSpPr>
        <p:spPr bwMode="auto">
          <a:xfrm>
            <a:off x="8691402" y="4274595"/>
            <a:ext cx="1645920" cy="127670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21" name="Right Arrow 20"/>
          <p:cNvSpPr/>
          <p:nvPr/>
        </p:nvSpPr>
        <p:spPr>
          <a:xfrm>
            <a:off x="3692047" y="1996316"/>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Arrow 48"/>
          <p:cNvSpPr/>
          <p:nvPr/>
        </p:nvSpPr>
        <p:spPr>
          <a:xfrm>
            <a:off x="3692047" y="5014846"/>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a:blip r:embed="rId3" cstate="print"/>
          <a:srcRect/>
          <a:stretch>
            <a:fillRect/>
          </a:stretch>
        </p:blipFill>
        <p:spPr bwMode="auto">
          <a:xfrm>
            <a:off x="1956756" y="2014460"/>
            <a:ext cx="1981200" cy="3200399"/>
          </a:xfrm>
          <a:prstGeom prst="rect">
            <a:avLst/>
          </a:prstGeom>
          <a:ln>
            <a:noFill/>
          </a:ln>
          <a:effectLst>
            <a:outerShdw blurRad="292100" dist="139700" dir="2700000" algn="tl" rotWithShape="0">
              <a:srgbClr val="333333">
                <a:alpha val="65000"/>
              </a:srgbClr>
            </a:outerShdw>
          </a:effectLst>
        </p:spPr>
      </p:pic>
      <p:pic>
        <p:nvPicPr>
          <p:cNvPr id="22" name="Picture 3"/>
          <p:cNvPicPr>
            <a:picLocks noChangeAspect="1" noChangeArrowheads="1"/>
          </p:cNvPicPr>
          <p:nvPr/>
        </p:nvPicPr>
        <p:blipFill>
          <a:blip r:embed="rId4" cstate="print"/>
          <a:srcRect/>
          <a:stretch>
            <a:fillRect/>
          </a:stretch>
        </p:blipFill>
        <p:spPr bwMode="auto">
          <a:xfrm>
            <a:off x="2369332" y="3657065"/>
            <a:ext cx="1644650" cy="2001837"/>
          </a:xfrm>
          <a:prstGeom prst="rect">
            <a:avLst/>
          </a:prstGeom>
          <a:ln>
            <a:noFill/>
          </a:ln>
          <a:effectLst>
            <a:outerShdw blurRad="292100" dist="139700" dir="2700000" algn="tl" rotWithShape="0">
              <a:srgbClr val="333333">
                <a:alpha val="65000"/>
              </a:srgbClr>
            </a:outerShdw>
          </a:effectLst>
        </p:spPr>
      </p:pic>
      <p:sp>
        <p:nvSpPr>
          <p:cNvPr id="36" name="Rectangle 32"/>
          <p:cNvSpPr>
            <a:spLocks noChangeArrowheads="1"/>
          </p:cNvSpPr>
          <p:nvPr/>
        </p:nvSpPr>
        <p:spPr bwMode="auto">
          <a:xfrm>
            <a:off x="4344543" y="4969126"/>
            <a:ext cx="1371600" cy="582178"/>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400" b="1" dirty="0">
                <a:solidFill>
                  <a:srgbClr val="002060"/>
                </a:solidFill>
              </a:rPr>
              <a:t>Python</a:t>
            </a:r>
          </a:p>
          <a:p>
            <a:pPr algn="ctr" eaLnBrk="0" hangingPunct="0"/>
            <a:r>
              <a:rPr lang="en-US" sz="1400" b="1" dirty="0">
                <a:solidFill>
                  <a:srgbClr val="002060"/>
                </a:solidFill>
              </a:rPr>
              <a:t>Scripting</a:t>
            </a:r>
          </a:p>
        </p:txBody>
      </p:sp>
      <p:sp>
        <p:nvSpPr>
          <p:cNvPr id="52" name="Right Arrow 51"/>
          <p:cNvSpPr/>
          <p:nvPr/>
        </p:nvSpPr>
        <p:spPr>
          <a:xfrm>
            <a:off x="4577753" y="4454035"/>
            <a:ext cx="4061039"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73"/>
          <p:cNvSpPr>
            <a:spLocks noChangeArrowheads="1"/>
          </p:cNvSpPr>
          <p:nvPr/>
        </p:nvSpPr>
        <p:spPr bwMode="auto">
          <a:xfrm>
            <a:off x="8728647" y="4301815"/>
            <a:ext cx="1584545" cy="124949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TI</a:t>
            </a:r>
          </a:p>
          <a:p>
            <a:pPr algn="ctr" eaLnBrk="0" hangingPunct="0"/>
            <a:r>
              <a:rPr lang="en-US" sz="1400" b="1" dirty="0">
                <a:solidFill>
                  <a:srgbClr val="002060"/>
                </a:solidFill>
              </a:rPr>
              <a:t>Instruction Set</a:t>
            </a:r>
          </a:p>
          <a:p>
            <a:pPr algn="ctr" eaLnBrk="0" hangingPunct="0"/>
            <a:r>
              <a:rPr lang="en-US" sz="1400" b="1" dirty="0">
                <a:solidFill>
                  <a:srgbClr val="002060"/>
                </a:solidFill>
              </a:rPr>
              <a:t>Simulators</a:t>
            </a:r>
          </a:p>
        </p:txBody>
      </p:sp>
      <p:sp>
        <p:nvSpPr>
          <p:cNvPr id="60" name="Right Arrow 59"/>
          <p:cNvSpPr/>
          <p:nvPr/>
        </p:nvSpPr>
        <p:spPr>
          <a:xfrm>
            <a:off x="7188186" y="2300159"/>
            <a:ext cx="1435496"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2"/>
          <p:cNvSpPr>
            <a:spLocks noChangeArrowheads="1"/>
          </p:cNvSpPr>
          <p:nvPr/>
        </p:nvSpPr>
        <p:spPr bwMode="auto">
          <a:xfrm>
            <a:off x="4357714" y="1801364"/>
            <a:ext cx="1371600" cy="606432"/>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400" b="1" dirty="0">
                <a:solidFill>
                  <a:srgbClr val="002060"/>
                </a:solidFill>
              </a:rPr>
              <a:t>GEL</a:t>
            </a:r>
          </a:p>
          <a:p>
            <a:pPr algn="ctr" eaLnBrk="0" hangingPunct="0"/>
            <a:r>
              <a:rPr lang="en-US" sz="1400" b="1" dirty="0">
                <a:solidFill>
                  <a:srgbClr val="002060"/>
                </a:solidFill>
              </a:rPr>
              <a:t>Scripting</a:t>
            </a:r>
          </a:p>
        </p:txBody>
      </p:sp>
      <p:sp>
        <p:nvSpPr>
          <p:cNvPr id="56" name="Rectangle 73"/>
          <p:cNvSpPr>
            <a:spLocks noChangeArrowheads="1"/>
          </p:cNvSpPr>
          <p:nvPr/>
        </p:nvSpPr>
        <p:spPr bwMode="auto">
          <a:xfrm>
            <a:off x="8804432" y="2544979"/>
            <a:ext cx="1371600" cy="1069679"/>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Application</a:t>
            </a:r>
          </a:p>
        </p:txBody>
      </p:sp>
      <p:sp>
        <p:nvSpPr>
          <p:cNvPr id="57" name="Rectangle 73"/>
          <p:cNvSpPr>
            <a:spLocks noChangeArrowheads="1"/>
          </p:cNvSpPr>
          <p:nvPr/>
        </p:nvSpPr>
        <p:spPr bwMode="auto">
          <a:xfrm>
            <a:off x="8804432" y="1931502"/>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DSP/BIOS</a:t>
            </a:r>
          </a:p>
        </p:txBody>
      </p:sp>
      <p:sp>
        <p:nvSpPr>
          <p:cNvPr id="51" name="Bent-Up Arrow 50"/>
          <p:cNvSpPr/>
          <p:nvPr/>
        </p:nvSpPr>
        <p:spPr>
          <a:xfrm rot="10800000" flipH="1" flipV="1">
            <a:off x="5500780" y="2721000"/>
            <a:ext cx="2025699" cy="1104788"/>
          </a:xfrm>
          <a:prstGeom prst="bentUpArrow">
            <a:avLst>
              <a:gd name="adj1" fmla="val 16368"/>
              <a:gd name="adj2" fmla="val 19100"/>
              <a:gd name="adj3" fmla="val 18261"/>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p:cNvSpPr/>
          <p:nvPr/>
        </p:nvSpPr>
        <p:spPr>
          <a:xfrm>
            <a:off x="6572748" y="2246548"/>
            <a:ext cx="1371600" cy="457200"/>
          </a:xfrm>
          <a:prstGeom prst="roundRect">
            <a:avLst>
              <a:gd name="adj" fmla="val 5914"/>
            </a:avLst>
          </a:prstGeom>
          <a:solidFill>
            <a:srgbClr val="008000"/>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34" name="Rounded Rectangle 33"/>
          <p:cNvSpPr/>
          <p:nvPr/>
        </p:nvSpPr>
        <p:spPr>
          <a:xfrm>
            <a:off x="6572748" y="2292525"/>
            <a:ext cx="1371600" cy="398287"/>
          </a:xfrm>
          <a:prstGeom prst="roundRect">
            <a:avLst>
              <a:gd name="adj" fmla="val 5914"/>
            </a:avLst>
          </a:prstGeom>
          <a:no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Emulator</a:t>
            </a:r>
          </a:p>
        </p:txBody>
      </p:sp>
      <p:sp>
        <p:nvSpPr>
          <p:cNvPr id="24" name="Rectangle 32"/>
          <p:cNvSpPr>
            <a:spLocks noChangeArrowheads="1"/>
          </p:cNvSpPr>
          <p:nvPr/>
        </p:nvSpPr>
        <p:spPr bwMode="auto">
          <a:xfrm>
            <a:off x="4357714" y="2510473"/>
            <a:ext cx="1371600" cy="2355042"/>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CCStudio</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328" y="3465290"/>
            <a:ext cx="897692" cy="634150"/>
          </a:xfrm>
          <a:prstGeom prst="rect">
            <a:avLst/>
          </a:prstGeom>
        </p:spPr>
      </p:pic>
      <p:sp>
        <p:nvSpPr>
          <p:cNvPr id="65" name="Text Box 15"/>
          <p:cNvSpPr txBox="1">
            <a:spLocks noChangeArrowheads="1"/>
          </p:cNvSpPr>
          <p:nvPr/>
        </p:nvSpPr>
        <p:spPr bwMode="auto">
          <a:xfrm>
            <a:off x="5729314" y="3602429"/>
            <a:ext cx="1561646" cy="269304"/>
          </a:xfrm>
          <a:prstGeom prst="rect">
            <a:avLst/>
          </a:prstGeom>
          <a:noFill/>
          <a:ln w="9525">
            <a:noFill/>
            <a:miter lim="800000"/>
            <a:headEnd/>
            <a:tailEnd/>
          </a:ln>
          <a:effectLst/>
        </p:spPr>
        <p:txBody>
          <a:bodyPr wrap="none">
            <a:spAutoFit/>
          </a:bodyPr>
          <a:lstStyle/>
          <a:p>
            <a:pPr eaLnBrk="0" hangingPunct="0"/>
            <a:r>
              <a:rPr lang="en-US" sz="1150" b="1" dirty="0">
                <a:solidFill>
                  <a:srgbClr val="002060"/>
                </a:solidFill>
              </a:rPr>
              <a:t>Ethernet or USB </a:t>
            </a:r>
          </a:p>
        </p:txBody>
      </p:sp>
      <p:sp>
        <p:nvSpPr>
          <p:cNvPr id="39" name="Text Box 15"/>
          <p:cNvSpPr txBox="1">
            <a:spLocks noChangeArrowheads="1"/>
          </p:cNvSpPr>
          <p:nvPr/>
        </p:nvSpPr>
        <p:spPr bwMode="auto">
          <a:xfrm>
            <a:off x="7978366" y="2349122"/>
            <a:ext cx="601447" cy="269304"/>
          </a:xfrm>
          <a:prstGeom prst="rect">
            <a:avLst/>
          </a:prstGeom>
          <a:noFill/>
          <a:ln w="9525">
            <a:noFill/>
            <a:miter lim="800000"/>
            <a:headEnd/>
            <a:tailEnd/>
          </a:ln>
          <a:effectLst/>
        </p:spPr>
        <p:txBody>
          <a:bodyPr wrap="none">
            <a:spAutoFit/>
          </a:bodyPr>
          <a:lstStyle/>
          <a:p>
            <a:pPr eaLnBrk="0" hangingPunct="0"/>
            <a:r>
              <a:rPr lang="en-US" sz="1150" b="1" dirty="0">
                <a:solidFill>
                  <a:srgbClr val="002060"/>
                </a:solidFill>
              </a:rPr>
              <a:t>JTAG</a:t>
            </a:r>
          </a:p>
        </p:txBody>
      </p:sp>
    </p:spTree>
    <p:extLst>
      <p:ext uri="{BB962C8B-B14F-4D97-AF65-F5344CB8AC3E}">
        <p14:creationId xmlns:p14="http://schemas.microsoft.com/office/powerpoint/2010/main" val="1853499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Line 30"/>
          <p:cNvSpPr>
            <a:spLocks noChangeShapeType="1"/>
          </p:cNvSpPr>
          <p:nvPr/>
        </p:nvSpPr>
        <p:spPr bwMode="auto">
          <a:xfrm>
            <a:off x="8455292" y="1495747"/>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43" name="Line 13"/>
          <p:cNvSpPr>
            <a:spLocks noChangeShapeType="1"/>
          </p:cNvSpPr>
          <p:nvPr/>
        </p:nvSpPr>
        <p:spPr bwMode="auto">
          <a:xfrm>
            <a:off x="6195594" y="1518831"/>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54" name="Rectangle 10"/>
          <p:cNvSpPr>
            <a:spLocks noChangeArrowheads="1"/>
          </p:cNvSpPr>
          <p:nvPr/>
        </p:nvSpPr>
        <p:spPr bwMode="auto">
          <a:xfrm>
            <a:off x="8655211" y="1590632"/>
            <a:ext cx="1670049" cy="2177278"/>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14" name="Textplatzhalter 13">
            <a:extLst>
              <a:ext uri="{FF2B5EF4-FFF2-40B4-BE49-F238E27FC236}">
                <a16:creationId xmlns:a16="http://schemas.microsoft.com/office/drawing/2014/main" id="{7F162EB5-57A6-4938-A17E-6F3293FA3C88}"/>
              </a:ext>
            </a:extLst>
          </p:cNvPr>
          <p:cNvSpPr>
            <a:spLocks noGrp="1"/>
          </p:cNvSpPr>
          <p:nvPr>
            <p:ph type="body" sz="quarter" idx="12"/>
          </p:nvPr>
        </p:nvSpPr>
        <p:spPr/>
        <p:txBody>
          <a:bodyPr/>
          <a:lstStyle/>
          <a:p>
            <a:r>
              <a:rPr lang="en-US" dirty="0"/>
              <a:t>RSP Connection Example</a:t>
            </a:r>
            <a:r>
              <a:rPr lang="en-US"/>
              <a:t>:  Green Hills</a:t>
            </a:r>
            <a:endParaRPr lang="en-US" dirty="0"/>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79341" y="4263057"/>
            <a:ext cx="1670049" cy="1276709"/>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766987" y="1639595"/>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16514"/>
            <a:ext cx="1645920" cy="21513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16515"/>
            <a:ext cx="4256087"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28282"/>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0861" y="1228285"/>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698119"/>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28285"/>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50" name="Text Box 5"/>
          <p:cNvSpPr txBox="1">
            <a:spLocks noChangeArrowheads="1"/>
          </p:cNvSpPr>
          <p:nvPr/>
        </p:nvSpPr>
        <p:spPr bwMode="auto">
          <a:xfrm>
            <a:off x="8589486" y="3936333"/>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Simulators</a:t>
            </a:r>
          </a:p>
        </p:txBody>
      </p:sp>
      <p:sp>
        <p:nvSpPr>
          <p:cNvPr id="38" name="Rectangle 10"/>
          <p:cNvSpPr>
            <a:spLocks noChangeArrowheads="1"/>
          </p:cNvSpPr>
          <p:nvPr/>
        </p:nvSpPr>
        <p:spPr bwMode="auto">
          <a:xfrm>
            <a:off x="8691402" y="4263057"/>
            <a:ext cx="1645920" cy="127670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41" name="Rectangle 73"/>
          <p:cNvSpPr>
            <a:spLocks noChangeArrowheads="1"/>
          </p:cNvSpPr>
          <p:nvPr/>
        </p:nvSpPr>
        <p:spPr bwMode="auto">
          <a:xfrm>
            <a:off x="8819936" y="4957588"/>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INTEGRITY-SIM</a:t>
            </a:r>
          </a:p>
          <a:p>
            <a:pPr algn="ctr" eaLnBrk="0" hangingPunct="0"/>
            <a:r>
              <a:rPr lang="en-US" sz="1200" b="1" dirty="0">
                <a:solidFill>
                  <a:srgbClr val="002060"/>
                </a:solidFill>
              </a:rPr>
              <a:t>RTOS</a:t>
            </a:r>
          </a:p>
        </p:txBody>
      </p:sp>
      <p:sp>
        <p:nvSpPr>
          <p:cNvPr id="21" name="Right Arrow 20"/>
          <p:cNvSpPr/>
          <p:nvPr/>
        </p:nvSpPr>
        <p:spPr>
          <a:xfrm>
            <a:off x="3692047" y="1984778"/>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Arrow 31"/>
          <p:cNvSpPr/>
          <p:nvPr/>
        </p:nvSpPr>
        <p:spPr>
          <a:xfrm>
            <a:off x="4399644" y="5003308"/>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p:cNvSpPr/>
          <p:nvPr/>
        </p:nvSpPr>
        <p:spPr>
          <a:xfrm>
            <a:off x="3692047" y="2544655"/>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ight Arrow 46"/>
          <p:cNvSpPr/>
          <p:nvPr/>
        </p:nvSpPr>
        <p:spPr>
          <a:xfrm>
            <a:off x="3692047" y="3109702"/>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ight Arrow 47"/>
          <p:cNvSpPr/>
          <p:nvPr/>
        </p:nvSpPr>
        <p:spPr>
          <a:xfrm>
            <a:off x="3692047" y="4451114"/>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Arrow 48"/>
          <p:cNvSpPr/>
          <p:nvPr/>
        </p:nvSpPr>
        <p:spPr>
          <a:xfrm>
            <a:off x="3692047" y="5003308"/>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a:blip r:embed="rId3" cstate="print"/>
          <a:srcRect/>
          <a:stretch>
            <a:fillRect/>
          </a:stretch>
        </p:blipFill>
        <p:spPr bwMode="auto">
          <a:xfrm>
            <a:off x="1956756" y="2002922"/>
            <a:ext cx="1981200" cy="3200399"/>
          </a:xfrm>
          <a:prstGeom prst="rect">
            <a:avLst/>
          </a:prstGeom>
          <a:ln>
            <a:noFill/>
          </a:ln>
          <a:effectLst>
            <a:outerShdw blurRad="292100" dist="139700" dir="2700000" algn="tl" rotWithShape="0">
              <a:srgbClr val="333333">
                <a:alpha val="65000"/>
              </a:srgbClr>
            </a:outerShdw>
          </a:effectLst>
        </p:spPr>
      </p:pic>
      <p:pic>
        <p:nvPicPr>
          <p:cNvPr id="22" name="Picture 3"/>
          <p:cNvPicPr>
            <a:picLocks noChangeAspect="1" noChangeArrowheads="1"/>
          </p:cNvPicPr>
          <p:nvPr/>
        </p:nvPicPr>
        <p:blipFill>
          <a:blip r:embed="rId4" cstate="print"/>
          <a:srcRect/>
          <a:stretch>
            <a:fillRect/>
          </a:stretch>
        </p:blipFill>
        <p:spPr bwMode="auto">
          <a:xfrm>
            <a:off x="2369332" y="3645527"/>
            <a:ext cx="1644650" cy="2001837"/>
          </a:xfrm>
          <a:prstGeom prst="rect">
            <a:avLst/>
          </a:prstGeom>
          <a:ln>
            <a:noFill/>
          </a:ln>
          <a:effectLst>
            <a:outerShdw blurRad="292100" dist="139700" dir="2700000" algn="tl" rotWithShape="0">
              <a:srgbClr val="333333">
                <a:alpha val="65000"/>
              </a:srgbClr>
            </a:outerShdw>
          </a:effectLst>
        </p:spPr>
      </p:pic>
      <p:sp>
        <p:nvSpPr>
          <p:cNvPr id="36" name="Rectangle 32"/>
          <p:cNvSpPr>
            <a:spLocks noChangeArrowheads="1"/>
          </p:cNvSpPr>
          <p:nvPr/>
        </p:nvSpPr>
        <p:spPr bwMode="auto">
          <a:xfrm>
            <a:off x="4344543" y="4957588"/>
            <a:ext cx="1371600" cy="646881"/>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RTserv</a:t>
            </a:r>
          </a:p>
          <a:p>
            <a:pPr algn="ctr" eaLnBrk="0" hangingPunct="0"/>
            <a:r>
              <a:rPr lang="en-US" sz="1200" b="1" dirty="0">
                <a:solidFill>
                  <a:schemeClr val="bg1">
                    <a:lumMod val="50000"/>
                  </a:schemeClr>
                </a:solidFill>
              </a:rPr>
              <a:t>(INTEGRITY)</a:t>
            </a:r>
          </a:p>
        </p:txBody>
      </p:sp>
      <p:sp>
        <p:nvSpPr>
          <p:cNvPr id="52" name="Right Arrow 51"/>
          <p:cNvSpPr/>
          <p:nvPr/>
        </p:nvSpPr>
        <p:spPr>
          <a:xfrm>
            <a:off x="4399644" y="4442497"/>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2"/>
          <p:cNvSpPr>
            <a:spLocks noChangeArrowheads="1"/>
          </p:cNvSpPr>
          <p:nvPr/>
        </p:nvSpPr>
        <p:spPr bwMode="auto">
          <a:xfrm>
            <a:off x="4344543" y="4263057"/>
            <a:ext cx="1371600" cy="599537"/>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MPserv</a:t>
            </a:r>
          </a:p>
          <a:p>
            <a:pPr algn="ctr" eaLnBrk="0" hangingPunct="0"/>
            <a:r>
              <a:rPr lang="en-US" sz="1200" b="1" dirty="0">
                <a:solidFill>
                  <a:schemeClr val="bg1">
                    <a:lumMod val="50000"/>
                  </a:schemeClr>
                </a:solidFill>
              </a:rPr>
              <a:t>(GHS Sim)</a:t>
            </a:r>
          </a:p>
        </p:txBody>
      </p:sp>
      <p:sp>
        <p:nvSpPr>
          <p:cNvPr id="55" name="Rectangle 73"/>
          <p:cNvSpPr>
            <a:spLocks noChangeArrowheads="1"/>
          </p:cNvSpPr>
          <p:nvPr/>
        </p:nvSpPr>
        <p:spPr bwMode="auto">
          <a:xfrm>
            <a:off x="8828562" y="4396777"/>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GHS Sim</a:t>
            </a:r>
          </a:p>
          <a:p>
            <a:pPr algn="ctr" eaLnBrk="0" hangingPunct="0"/>
            <a:r>
              <a:rPr lang="en-US" sz="1200" b="1" dirty="0">
                <a:solidFill>
                  <a:srgbClr val="002060"/>
                </a:solidFill>
              </a:rPr>
              <a:t>&lt;arch&gt;</a:t>
            </a:r>
          </a:p>
        </p:txBody>
      </p:sp>
      <p:sp>
        <p:nvSpPr>
          <p:cNvPr id="58" name="Right Arrow 57"/>
          <p:cNvSpPr/>
          <p:nvPr/>
        </p:nvSpPr>
        <p:spPr>
          <a:xfrm>
            <a:off x="4387967" y="1984778"/>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ight Arrow 58"/>
          <p:cNvSpPr/>
          <p:nvPr/>
        </p:nvSpPr>
        <p:spPr>
          <a:xfrm>
            <a:off x="4387967" y="2544287"/>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ight Arrow 59"/>
          <p:cNvSpPr/>
          <p:nvPr/>
        </p:nvSpPr>
        <p:spPr>
          <a:xfrm>
            <a:off x="4387967" y="3109701"/>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2"/>
          <p:cNvSpPr>
            <a:spLocks noChangeArrowheads="1"/>
          </p:cNvSpPr>
          <p:nvPr/>
        </p:nvSpPr>
        <p:spPr bwMode="auto">
          <a:xfrm>
            <a:off x="4357714" y="1846260"/>
            <a:ext cx="1371600" cy="549998"/>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MPserv</a:t>
            </a:r>
          </a:p>
          <a:p>
            <a:pPr algn="ctr" eaLnBrk="0" hangingPunct="0"/>
            <a:r>
              <a:rPr lang="en-US" sz="1200" b="1" dirty="0">
                <a:solidFill>
                  <a:schemeClr val="bg1">
                    <a:lumMod val="50000"/>
                  </a:schemeClr>
                </a:solidFill>
              </a:rPr>
              <a:t>(GHS Probe)</a:t>
            </a:r>
          </a:p>
        </p:txBody>
      </p:sp>
      <p:sp>
        <p:nvSpPr>
          <p:cNvPr id="56" name="Rectangle 73"/>
          <p:cNvSpPr>
            <a:spLocks noChangeArrowheads="1"/>
          </p:cNvSpPr>
          <p:nvPr/>
        </p:nvSpPr>
        <p:spPr bwMode="auto">
          <a:xfrm>
            <a:off x="8804432" y="2533439"/>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INTEGRITY/velOSity</a:t>
            </a:r>
          </a:p>
          <a:p>
            <a:pPr algn="ctr" eaLnBrk="0" hangingPunct="0"/>
            <a:r>
              <a:rPr lang="en-US" sz="1200" b="1" dirty="0">
                <a:solidFill>
                  <a:srgbClr val="002060"/>
                </a:solidFill>
              </a:rPr>
              <a:t>RTOS</a:t>
            </a:r>
          </a:p>
        </p:txBody>
      </p:sp>
      <p:sp>
        <p:nvSpPr>
          <p:cNvPr id="57" name="Rectangle 73"/>
          <p:cNvSpPr>
            <a:spLocks noChangeArrowheads="1"/>
          </p:cNvSpPr>
          <p:nvPr/>
        </p:nvSpPr>
        <p:spPr bwMode="auto">
          <a:xfrm>
            <a:off x="8804432" y="1919964"/>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JTAG/BDM</a:t>
            </a:r>
          </a:p>
          <a:p>
            <a:pPr algn="ctr" eaLnBrk="0" hangingPunct="0"/>
            <a:r>
              <a:rPr lang="en-US" sz="1200" b="1" dirty="0">
                <a:solidFill>
                  <a:srgbClr val="002060"/>
                </a:solidFill>
              </a:rPr>
              <a:t>HW Interface</a:t>
            </a:r>
          </a:p>
        </p:txBody>
      </p:sp>
      <p:sp>
        <p:nvSpPr>
          <p:cNvPr id="24" name="Rectangle 32"/>
          <p:cNvSpPr>
            <a:spLocks noChangeArrowheads="1"/>
          </p:cNvSpPr>
          <p:nvPr/>
        </p:nvSpPr>
        <p:spPr bwMode="auto">
          <a:xfrm>
            <a:off x="4357714" y="2498935"/>
            <a:ext cx="1371600" cy="545662"/>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RTserv</a:t>
            </a:r>
          </a:p>
          <a:p>
            <a:pPr algn="ctr" eaLnBrk="0" hangingPunct="0"/>
            <a:r>
              <a:rPr lang="en-US" sz="1200" b="1" dirty="0">
                <a:solidFill>
                  <a:schemeClr val="bg1">
                    <a:lumMod val="50000"/>
                  </a:schemeClr>
                </a:solidFill>
              </a:rPr>
              <a:t>(INTEGRITY)</a:t>
            </a:r>
          </a:p>
        </p:txBody>
      </p:sp>
      <p:sp>
        <p:nvSpPr>
          <p:cNvPr id="37" name="Rectangle 32"/>
          <p:cNvSpPr>
            <a:spLocks noChangeArrowheads="1"/>
          </p:cNvSpPr>
          <p:nvPr/>
        </p:nvSpPr>
        <p:spPr bwMode="auto">
          <a:xfrm>
            <a:off x="4357714" y="3098934"/>
            <a:ext cx="1371600" cy="550003"/>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MPserv</a:t>
            </a:r>
          </a:p>
          <a:p>
            <a:pPr algn="ctr" eaLnBrk="0" hangingPunct="0"/>
            <a:r>
              <a:rPr lang="en-US" sz="1200" b="1" dirty="0">
                <a:solidFill>
                  <a:schemeClr val="bg1">
                    <a:lumMod val="50000"/>
                  </a:schemeClr>
                </a:solidFill>
              </a:rPr>
              <a:t>(GHS Probe)</a:t>
            </a:r>
          </a:p>
        </p:txBody>
      </p:sp>
      <p:sp>
        <p:nvSpPr>
          <p:cNvPr id="61" name="Rectangle 73"/>
          <p:cNvSpPr>
            <a:spLocks noChangeArrowheads="1"/>
          </p:cNvSpPr>
          <p:nvPr/>
        </p:nvSpPr>
        <p:spPr bwMode="auto">
          <a:xfrm>
            <a:off x="8804432" y="3063982"/>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U-velOSity</a:t>
            </a:r>
          </a:p>
          <a:p>
            <a:pPr algn="ctr" eaLnBrk="0" hangingPunct="0"/>
            <a:r>
              <a:rPr lang="en-US" sz="1200" b="1" dirty="0">
                <a:solidFill>
                  <a:srgbClr val="002060"/>
                </a:solidFill>
              </a:rPr>
              <a:t>RTOS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840" y="1846260"/>
            <a:ext cx="1285602" cy="64280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840" y="2444964"/>
            <a:ext cx="897692" cy="634150"/>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840" y="2971184"/>
            <a:ext cx="1285602" cy="642801"/>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840" y="4316919"/>
            <a:ext cx="897692" cy="634150"/>
          </a:xfrm>
          <a:prstGeom prst="rect">
            <a:avLst/>
          </a:prstGeom>
        </p:spPr>
      </p:pic>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840" y="4951069"/>
            <a:ext cx="897692" cy="634150"/>
          </a:xfrm>
          <a:prstGeom prst="rect">
            <a:avLst/>
          </a:prstGeom>
        </p:spPr>
      </p:pic>
      <p:sp>
        <p:nvSpPr>
          <p:cNvPr id="39" name="Text Box 15"/>
          <p:cNvSpPr txBox="1">
            <a:spLocks noChangeArrowheads="1"/>
          </p:cNvSpPr>
          <p:nvPr/>
        </p:nvSpPr>
        <p:spPr bwMode="auto">
          <a:xfrm>
            <a:off x="5913120" y="2022538"/>
            <a:ext cx="1433406"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 or USB </a:t>
            </a:r>
          </a:p>
        </p:txBody>
      </p:sp>
      <p:sp>
        <p:nvSpPr>
          <p:cNvPr id="65" name="Text Box 15"/>
          <p:cNvSpPr txBox="1">
            <a:spLocks noChangeArrowheads="1"/>
          </p:cNvSpPr>
          <p:nvPr/>
        </p:nvSpPr>
        <p:spPr bwMode="auto">
          <a:xfrm>
            <a:off x="5913120" y="3157929"/>
            <a:ext cx="1433406"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 or USB </a:t>
            </a:r>
          </a:p>
        </p:txBody>
      </p:sp>
      <p:sp>
        <p:nvSpPr>
          <p:cNvPr id="66" name="Text Box 15"/>
          <p:cNvSpPr txBox="1">
            <a:spLocks noChangeArrowheads="1"/>
          </p:cNvSpPr>
          <p:nvPr/>
        </p:nvSpPr>
        <p:spPr bwMode="auto">
          <a:xfrm>
            <a:off x="5913123" y="2592883"/>
            <a:ext cx="817853"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a:t>
            </a:r>
          </a:p>
        </p:txBody>
      </p:sp>
      <p:sp>
        <p:nvSpPr>
          <p:cNvPr id="67" name="Text Box 15"/>
          <p:cNvSpPr txBox="1">
            <a:spLocks noChangeArrowheads="1"/>
          </p:cNvSpPr>
          <p:nvPr/>
        </p:nvSpPr>
        <p:spPr bwMode="auto">
          <a:xfrm>
            <a:off x="5913123" y="4490725"/>
            <a:ext cx="817853"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a:t>
            </a:r>
          </a:p>
        </p:txBody>
      </p:sp>
      <p:sp>
        <p:nvSpPr>
          <p:cNvPr id="68" name="Text Box 15"/>
          <p:cNvSpPr txBox="1">
            <a:spLocks noChangeArrowheads="1"/>
          </p:cNvSpPr>
          <p:nvPr/>
        </p:nvSpPr>
        <p:spPr bwMode="auto">
          <a:xfrm>
            <a:off x="5913123" y="5042884"/>
            <a:ext cx="817853"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a:t>
            </a:r>
          </a:p>
        </p:txBody>
      </p:sp>
    </p:spTree>
    <p:extLst>
      <p:ext uri="{BB962C8B-B14F-4D97-AF65-F5344CB8AC3E}">
        <p14:creationId xmlns:p14="http://schemas.microsoft.com/office/powerpoint/2010/main" val="381242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Preprocess Errors</a:t>
            </a:r>
          </a:p>
          <a:p>
            <a:pPr lvl="2"/>
            <a:r>
              <a:rPr lang="en-US" dirty="0"/>
              <a:t>VectorCAST must pre-process the code under test, using your compiler</a:t>
            </a:r>
          </a:p>
          <a:p>
            <a:pPr lvl="1"/>
            <a:r>
              <a:rPr lang="en-US" dirty="0"/>
              <a:t>Parse Errors</a:t>
            </a:r>
          </a:p>
          <a:p>
            <a:pPr lvl="2"/>
            <a:r>
              <a:rPr lang="en-US" dirty="0"/>
              <a:t>VectorCAST must parse the output of the pre-processor</a:t>
            </a:r>
          </a:p>
          <a:p>
            <a:pPr lvl="1"/>
            <a:r>
              <a:rPr lang="en-US" dirty="0"/>
              <a:t>Harness Compile Errors</a:t>
            </a:r>
          </a:p>
          <a:p>
            <a:pPr lvl="2"/>
            <a:r>
              <a:rPr lang="en-US" dirty="0"/>
              <a:t>Sometimes, the auto-generated code might not compile</a:t>
            </a:r>
          </a:p>
          <a:p>
            <a:pPr lvl="1"/>
            <a:r>
              <a:rPr lang="en-US" dirty="0"/>
              <a:t>Harness Link Errors</a:t>
            </a:r>
          </a:p>
          <a:p>
            <a:pPr lvl="2"/>
            <a:r>
              <a:rPr lang="en-US" dirty="0"/>
              <a:t>Sometimes the test harness might not link</a:t>
            </a:r>
          </a:p>
          <a:p>
            <a:pPr lvl="2"/>
            <a:endParaRPr lang="en-US" dirty="0"/>
          </a:p>
          <a:p>
            <a:pPr lvl="2"/>
            <a:endParaRPr lang="en-US" dirty="0"/>
          </a:p>
          <a:p>
            <a:pPr lvl="1"/>
            <a:r>
              <a:rPr lang="en-US" dirty="0"/>
              <a:t>What happens when my code changes?</a:t>
            </a:r>
          </a:p>
          <a:p>
            <a:pPr lvl="2"/>
            <a:endParaRPr lang="en-US" dirty="0"/>
          </a:p>
        </p:txBody>
      </p:sp>
      <p:sp>
        <p:nvSpPr>
          <p:cNvPr id="2" name="Textplatzhalter 1">
            <a:extLst>
              <a:ext uri="{FF2B5EF4-FFF2-40B4-BE49-F238E27FC236}">
                <a16:creationId xmlns:a16="http://schemas.microsoft.com/office/drawing/2014/main" id="{C557152F-4379-4749-B669-3D59AE9DBFEB}"/>
              </a:ext>
            </a:extLst>
          </p:cNvPr>
          <p:cNvSpPr>
            <a:spLocks noGrp="1"/>
          </p:cNvSpPr>
          <p:nvPr>
            <p:ph type="body" sz="quarter" idx="12"/>
          </p:nvPr>
        </p:nvSpPr>
        <p:spPr/>
        <p:txBody>
          <a:bodyPr/>
          <a:lstStyle/>
          <a:p>
            <a:r>
              <a:rPr lang="en-US" dirty="0"/>
              <a:t>Error Summary</a:t>
            </a:r>
          </a:p>
        </p:txBody>
      </p:sp>
      <p:sp>
        <p:nvSpPr>
          <p:cNvPr id="3" name="Title 2"/>
          <p:cNvSpPr>
            <a:spLocks noGrp="1"/>
          </p:cNvSpPr>
          <p:nvPr>
            <p:ph type="title"/>
          </p:nvPr>
        </p:nvSpPr>
        <p:spPr/>
        <p:txBody>
          <a:bodyPr/>
          <a:lstStyle/>
          <a:p>
            <a:r>
              <a:rPr lang="en-US"/>
              <a:t>Lecture:  Environment Building Errors</a:t>
            </a:r>
            <a:endParaRPr lang="en-US" dirty="0"/>
          </a:p>
        </p:txBody>
      </p:sp>
    </p:spTree>
    <p:extLst>
      <p:ext uri="{BB962C8B-B14F-4D97-AF65-F5344CB8AC3E}">
        <p14:creationId xmlns:p14="http://schemas.microsoft.com/office/powerpoint/2010/main" val="1845695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649A8DF-F60C-4142-AD5B-7F8F400E1E42}"/>
              </a:ext>
            </a:extLst>
          </p:cNvPr>
          <p:cNvSpPr>
            <a:spLocks noGrp="1"/>
          </p:cNvSpPr>
          <p:nvPr>
            <p:ph type="body" sz="quarter" idx="12"/>
          </p:nvPr>
        </p:nvSpPr>
        <p:spPr/>
        <p:txBody>
          <a:bodyPr/>
          <a:lstStyle/>
          <a:p>
            <a:r>
              <a:rPr lang="en-US" dirty="0"/>
              <a:t>Preprocessor Error:  Missing Include File</a:t>
            </a:r>
          </a:p>
        </p:txBody>
      </p:sp>
      <p:sp>
        <p:nvSpPr>
          <p:cNvPr id="3" name="Title 2"/>
          <p:cNvSpPr>
            <a:spLocks noGrp="1"/>
          </p:cNvSpPr>
          <p:nvPr>
            <p:ph type="title"/>
          </p:nvPr>
        </p:nvSpPr>
        <p:spPr/>
        <p:txBody>
          <a:bodyPr>
            <a:normAutofit/>
          </a:bodyPr>
          <a:lstStyle/>
          <a:p>
            <a:r>
              <a:rPr lang="en-US"/>
              <a:t>Lecture:  Environment Building Errors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50" y="1538291"/>
            <a:ext cx="60960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73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System Testing with VectorCAST QA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AA917B7-396F-47CB-A90E-C21A2D229DE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E57857B-76E3-4F86-9B34-F641767BE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267572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2323DB7-57BE-47E9-ACD8-F7F3B5B23A24}"/>
              </a:ext>
            </a:extLst>
          </p:cNvPr>
          <p:cNvSpPr>
            <a:spLocks noGrp="1"/>
          </p:cNvSpPr>
          <p:nvPr>
            <p:ph type="body" sz="quarter" idx="12"/>
          </p:nvPr>
        </p:nvSpPr>
        <p:spPr/>
        <p:txBody>
          <a:bodyPr/>
          <a:lstStyle/>
          <a:p>
            <a:r>
              <a:rPr lang="en-US" dirty="0"/>
              <a:t>Preprocessor Error:  Undefined Macro</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108" y="1255716"/>
            <a:ext cx="5586989"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5771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No two compilers are alike</a:t>
            </a:r>
          </a:p>
          <a:p>
            <a:pPr lvl="2"/>
            <a:r>
              <a:rPr lang="en-US" dirty="0"/>
              <a:t>Even between versions of the same compiler things change</a:t>
            </a:r>
          </a:p>
          <a:p>
            <a:pPr lvl="2"/>
            <a:r>
              <a:rPr lang="en-US" dirty="0"/>
              <a:t>Different keyword and extensions</a:t>
            </a:r>
          </a:p>
          <a:p>
            <a:pPr lvl="2"/>
            <a:r>
              <a:rPr lang="en-US" dirty="0"/>
              <a:t>Compiler Bugs</a:t>
            </a:r>
          </a:p>
          <a:p>
            <a:pPr lvl="1"/>
            <a:r>
              <a:rPr lang="en-US" dirty="0"/>
              <a:t>As a Result, “Parses Flags” are needed</a:t>
            </a:r>
          </a:p>
          <a:p>
            <a:pPr lvl="1"/>
            <a:r>
              <a:rPr lang="en-US" dirty="0"/>
              <a:t>If the Template or Parse Flags are wrong …</a:t>
            </a:r>
          </a:p>
          <a:p>
            <a:endParaRPr lang="en-US" dirty="0"/>
          </a:p>
          <a:p>
            <a:pPr lvl="1"/>
            <a:endParaRPr lang="en-US" dirty="0"/>
          </a:p>
          <a:p>
            <a:r>
              <a:rPr lang="en-US" dirty="0">
                <a:latin typeface="Courier"/>
              </a:rPr>
              <a:t>Parse Failed: parse_error_template.tu.cpp</a:t>
            </a:r>
          </a:p>
          <a:p>
            <a:r>
              <a:rPr lang="en-US" dirty="0">
                <a:latin typeface="Courier"/>
              </a:rPr>
              <a:t>"c:\vcast\60a\mingw\bin\../lib/gcc/mingw32/4.5.2/include/c++/bits/allocator.h", line 146: error: </a:t>
            </a:r>
          </a:p>
          <a:p>
            <a:r>
              <a:rPr lang="en-US" dirty="0">
                <a:latin typeface="Courier"/>
              </a:rPr>
              <a:t>          identifier "__is_empty" is undefined</a:t>
            </a:r>
          </a:p>
          <a:p>
            <a:r>
              <a:rPr lang="en-US" dirty="0">
                <a:latin typeface="Courier"/>
              </a:rPr>
              <a:t>    template&lt;typename _Alloc, bool = __is_empty(_Alloc)&gt;</a:t>
            </a:r>
          </a:p>
        </p:txBody>
      </p:sp>
      <p:sp>
        <p:nvSpPr>
          <p:cNvPr id="11" name="Textplatzhalter 10">
            <a:extLst>
              <a:ext uri="{FF2B5EF4-FFF2-40B4-BE49-F238E27FC236}">
                <a16:creationId xmlns:a16="http://schemas.microsoft.com/office/drawing/2014/main" id="{3E7479FD-BF5B-4343-862B-BA0AE8C3078E}"/>
              </a:ext>
            </a:extLst>
          </p:cNvPr>
          <p:cNvSpPr>
            <a:spLocks noGrp="1"/>
          </p:cNvSpPr>
          <p:nvPr>
            <p:ph type="body" sz="quarter" idx="12"/>
          </p:nvPr>
        </p:nvSpPr>
        <p:spPr/>
        <p:txBody>
          <a:bodyPr/>
          <a:lstStyle/>
          <a:p>
            <a:r>
              <a:rPr lang="en-US" dirty="0"/>
              <a:t>Parser Errors</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8" y="2262191"/>
            <a:ext cx="27146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317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When multiple search directories contain the same header file</a:t>
            </a:r>
          </a:p>
          <a:p>
            <a:pPr lvl="2"/>
            <a:r>
              <a:rPr lang="en-US" dirty="0"/>
              <a:t>Compiler will generally use the “first” one it sees</a:t>
            </a:r>
          </a:p>
          <a:p>
            <a:pPr lvl="2"/>
            <a:r>
              <a:rPr lang="en-US" dirty="0"/>
              <a:t>If first occurrence is incorrect instance, need to reorder Source Directories</a:t>
            </a:r>
          </a:p>
          <a:p>
            <a:pPr lvl="2"/>
            <a:r>
              <a:rPr lang="en-US" dirty="0"/>
              <a:t>Can cause parser or linker errors, depending on how incompatible the headers are</a:t>
            </a:r>
          </a:p>
        </p:txBody>
      </p:sp>
      <p:sp>
        <p:nvSpPr>
          <p:cNvPr id="4" name="Textplatzhalter 3">
            <a:extLst>
              <a:ext uri="{FF2B5EF4-FFF2-40B4-BE49-F238E27FC236}">
                <a16:creationId xmlns:a16="http://schemas.microsoft.com/office/drawing/2014/main" id="{28BE8CEB-C558-435C-9025-3D045DE49AB5}"/>
              </a:ext>
            </a:extLst>
          </p:cNvPr>
          <p:cNvSpPr>
            <a:spLocks noGrp="1"/>
          </p:cNvSpPr>
          <p:nvPr>
            <p:ph type="body" sz="quarter" idx="12"/>
          </p:nvPr>
        </p:nvSpPr>
        <p:spPr/>
        <p:txBody>
          <a:bodyPr/>
          <a:lstStyle/>
          <a:p>
            <a:r>
              <a:rPr lang="en-US" dirty="0"/>
              <a:t>Conflicting Header Files</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7" y="2775882"/>
            <a:ext cx="5627893" cy="303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323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What are Include Paths?</a:t>
            </a:r>
          </a:p>
          <a:p>
            <a:pPr lvl="1"/>
            <a:r>
              <a:rPr lang="en-US" dirty="0"/>
              <a:t>Types of Include Paths</a:t>
            </a:r>
          </a:p>
          <a:p>
            <a:pPr lvl="1"/>
            <a:r>
              <a:rPr lang="en-US" dirty="0"/>
              <a:t>Passing the Include Paths to VectorCAST</a:t>
            </a:r>
          </a:p>
          <a:p>
            <a:pPr lvl="2"/>
            <a:r>
              <a:rPr lang="en-US" dirty="0"/>
              <a:t>Using the GUI Controls in the New Environment Wizard</a:t>
            </a:r>
          </a:p>
          <a:p>
            <a:pPr lvl="2"/>
            <a:r>
              <a:rPr lang="en-US" dirty="0"/>
              <a:t>Using the Environment Script</a:t>
            </a:r>
          </a:p>
          <a:p>
            <a:pPr lvl="1"/>
            <a:r>
              <a:rPr lang="en-US" dirty="0"/>
              <a:t>Modifying the Include Paths List</a:t>
            </a:r>
          </a:p>
          <a:p>
            <a:pPr lvl="1"/>
            <a:r>
              <a:rPr lang="en-US" dirty="0"/>
              <a:t>Using Relative Include Paths</a:t>
            </a:r>
          </a:p>
          <a:p>
            <a:pPr lvl="1"/>
            <a:r>
              <a:rPr lang="en-US" dirty="0"/>
              <a:t>Setting up “Default” Include Paths</a:t>
            </a:r>
          </a:p>
        </p:txBody>
      </p:sp>
      <p:sp>
        <p:nvSpPr>
          <p:cNvPr id="4" name="Textplatzhalter 3">
            <a:extLst>
              <a:ext uri="{FF2B5EF4-FFF2-40B4-BE49-F238E27FC236}">
                <a16:creationId xmlns:a16="http://schemas.microsoft.com/office/drawing/2014/main" id="{2F36467D-E9E6-433E-8E3F-D898B5F07AA0}"/>
              </a:ext>
            </a:extLst>
          </p:cNvPr>
          <p:cNvSpPr>
            <a:spLocks noGrp="1"/>
          </p:cNvSpPr>
          <p:nvPr>
            <p:ph type="body" sz="quarter" idx="12"/>
          </p:nvPr>
        </p:nvSpPr>
        <p:spPr/>
        <p:txBody>
          <a:bodyPr/>
          <a:lstStyle/>
          <a:p>
            <a:r>
              <a:rPr lang="en-US" dirty="0"/>
              <a:t>Include File Topics</a:t>
            </a:r>
          </a:p>
        </p:txBody>
      </p:sp>
      <p:sp>
        <p:nvSpPr>
          <p:cNvPr id="3" name="Title 2"/>
          <p:cNvSpPr>
            <a:spLocks noGrp="1"/>
          </p:cNvSpPr>
          <p:nvPr>
            <p:ph type="title"/>
          </p:nvPr>
        </p:nvSpPr>
        <p:spPr/>
        <p:txBody>
          <a:bodyPr/>
          <a:lstStyle/>
          <a:p>
            <a:r>
              <a:rPr lang="en-US"/>
              <a:t>Lecture:  Include Paths</a:t>
            </a:r>
            <a:endParaRPr lang="en-US" dirty="0"/>
          </a:p>
        </p:txBody>
      </p:sp>
    </p:spTree>
    <p:extLst>
      <p:ext uri="{BB962C8B-B14F-4D97-AF65-F5344CB8AC3E}">
        <p14:creationId xmlns:p14="http://schemas.microsoft.com/office/powerpoint/2010/main" val="2087620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Include Paths are simply the paths (i.e. the –I options) for compiling a file outside of VectorCAST</a:t>
            </a:r>
          </a:p>
          <a:p>
            <a:pPr lvl="1"/>
            <a:endParaRPr lang="en-US" dirty="0"/>
          </a:p>
          <a:p>
            <a:pPr lvl="1"/>
            <a:r>
              <a:rPr lang="en-US" dirty="0"/>
              <a:t>Why does VectorCAST need to know the all of the Include Paths?</a:t>
            </a:r>
          </a:p>
          <a:p>
            <a:pPr lvl="2"/>
            <a:r>
              <a:rPr lang="en-US" dirty="0"/>
              <a:t>To be able to parse &amp; preprocess the source code for the Unit</a:t>
            </a:r>
          </a:p>
          <a:p>
            <a:pPr lvl="2"/>
            <a:r>
              <a:rPr lang="en-US" dirty="0"/>
              <a:t>To be able to build the harness executable</a:t>
            </a:r>
          </a:p>
          <a:p>
            <a:pPr lvl="2"/>
            <a:r>
              <a:rPr lang="en-US" dirty="0"/>
              <a:t>To know how to handle typedefs in the Parameter Tree</a:t>
            </a:r>
          </a:p>
          <a:p>
            <a:pPr lvl="2"/>
            <a:r>
              <a:rPr lang="en-US" dirty="0"/>
              <a:t>To know what dependent functions to stub</a:t>
            </a:r>
          </a:p>
          <a:p>
            <a:pPr lvl="1"/>
            <a:endParaRPr lang="en-US" dirty="0"/>
          </a:p>
          <a:p>
            <a:pPr lvl="1"/>
            <a:r>
              <a:rPr lang="en-US" dirty="0"/>
              <a:t>For the purposes of stubbing and type handling, VectorCAST categorizes Include Paths as:</a:t>
            </a:r>
          </a:p>
          <a:p>
            <a:pPr lvl="2"/>
            <a:r>
              <a:rPr lang="en-US" dirty="0"/>
              <a:t>Search Directories</a:t>
            </a:r>
          </a:p>
          <a:p>
            <a:pPr lvl="2"/>
            <a:r>
              <a:rPr lang="en-US" dirty="0"/>
              <a:t>Library Include Directories</a:t>
            </a:r>
          </a:p>
          <a:p>
            <a:pPr lvl="2"/>
            <a:r>
              <a:rPr lang="en-US" dirty="0"/>
              <a:t>Type-Handled Directories</a:t>
            </a:r>
          </a:p>
          <a:p>
            <a:pPr lvl="1"/>
            <a:endParaRPr lang="en-US" dirty="0"/>
          </a:p>
          <a:p>
            <a:pPr lvl="1"/>
            <a:endParaRPr lang="en-US" dirty="0"/>
          </a:p>
          <a:p>
            <a:pPr lvl="2"/>
            <a:endParaRPr lang="en-US" dirty="0"/>
          </a:p>
        </p:txBody>
      </p:sp>
      <p:sp>
        <p:nvSpPr>
          <p:cNvPr id="2" name="Textplatzhalter 1">
            <a:extLst>
              <a:ext uri="{FF2B5EF4-FFF2-40B4-BE49-F238E27FC236}">
                <a16:creationId xmlns:a16="http://schemas.microsoft.com/office/drawing/2014/main" id="{21DDFDFB-BE6E-4DD2-9E78-F712BCD153B0}"/>
              </a:ext>
            </a:extLst>
          </p:cNvPr>
          <p:cNvSpPr>
            <a:spLocks noGrp="1"/>
          </p:cNvSpPr>
          <p:nvPr>
            <p:ph type="body" sz="quarter" idx="12"/>
          </p:nvPr>
        </p:nvSpPr>
        <p:spPr/>
        <p:txBody>
          <a:bodyPr/>
          <a:lstStyle/>
          <a:p>
            <a:r>
              <a:rPr lang="en-US" dirty="0"/>
              <a:t>What are Include Paths?</a:t>
            </a:r>
          </a:p>
        </p:txBody>
      </p:sp>
      <p:sp>
        <p:nvSpPr>
          <p:cNvPr id="3" name="Title 2"/>
          <p:cNvSpPr>
            <a:spLocks noGrp="1"/>
          </p:cNvSpPr>
          <p:nvPr>
            <p:ph type="title"/>
          </p:nvPr>
        </p:nvSpPr>
        <p:spPr/>
        <p:txBody>
          <a:bodyPr/>
          <a:lstStyle/>
          <a:p>
            <a:r>
              <a:rPr lang="en-US"/>
              <a:t>Lecture:  Include Paths</a:t>
            </a:r>
            <a:endParaRPr lang="en-US" dirty="0"/>
          </a:p>
        </p:txBody>
      </p:sp>
    </p:spTree>
    <p:extLst>
      <p:ext uri="{BB962C8B-B14F-4D97-AF65-F5344CB8AC3E}">
        <p14:creationId xmlns:p14="http://schemas.microsoft.com/office/powerpoint/2010/main" val="3425513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An Include Path should be a “Search Directory” if:</a:t>
            </a:r>
          </a:p>
          <a:p>
            <a:pPr lvl="2"/>
            <a:r>
              <a:rPr lang="en-GB" dirty="0"/>
              <a:t>It contains Source Files that you want to test</a:t>
            </a:r>
          </a:p>
          <a:p>
            <a:pPr lvl="3"/>
            <a:r>
              <a:rPr lang="en-GB" dirty="0"/>
              <a:t>.c and .cpp files that exist in “Search Directories” can be chosen as UUTs</a:t>
            </a:r>
          </a:p>
          <a:p>
            <a:pPr lvl="2"/>
            <a:r>
              <a:rPr lang="en-GB" dirty="0"/>
              <a:t>It contains Header Files that define prototypes that you want to Stub</a:t>
            </a:r>
          </a:p>
          <a:p>
            <a:pPr lvl="3"/>
            <a:r>
              <a:rPr lang="en-GB" dirty="0"/>
              <a:t>Unresolved calls to functions from these headers will be stubbed</a:t>
            </a:r>
          </a:p>
          <a:p>
            <a:pPr lvl="2"/>
            <a:r>
              <a:rPr lang="en-GB" dirty="0"/>
              <a:t>It contains Header Files with data types that you want to set in the Test Case Editor</a:t>
            </a:r>
          </a:p>
          <a:p>
            <a:pPr lvl="3"/>
            <a:r>
              <a:rPr lang="en-GB" dirty="0"/>
              <a:t>Type Handling Code will be built for all structs/classes from these headers</a:t>
            </a:r>
          </a:p>
          <a:p>
            <a:pPr lvl="3"/>
            <a:r>
              <a:rPr lang="en-GB" dirty="0"/>
              <a:t>Test Case Editor will be “aware” of these types </a:t>
            </a:r>
          </a:p>
          <a:p>
            <a:pPr lvl="3"/>
            <a:endParaRPr lang="en-GB" dirty="0"/>
          </a:p>
          <a:p>
            <a:pPr lvl="2"/>
            <a:endParaRPr lang="en-GB" dirty="0"/>
          </a:p>
          <a:p>
            <a:pPr lvl="1"/>
            <a:r>
              <a:rPr lang="en-GB" dirty="0"/>
              <a:t>What type of Code is in a “Search Directory”?</a:t>
            </a:r>
          </a:p>
          <a:p>
            <a:pPr lvl="2"/>
            <a:r>
              <a:rPr lang="en-GB" dirty="0"/>
              <a:t>Generally, all of your application code!</a:t>
            </a:r>
            <a:br>
              <a:rPr lang="en-GB" dirty="0"/>
            </a:br>
            <a:endParaRPr lang="en-GB" dirty="0"/>
          </a:p>
          <a:p>
            <a:pPr lvl="2"/>
            <a:endParaRPr lang="en-GB" dirty="0"/>
          </a:p>
          <a:p>
            <a:pPr lvl="2"/>
            <a:endParaRPr lang="en-GB" dirty="0"/>
          </a:p>
        </p:txBody>
      </p:sp>
      <p:sp>
        <p:nvSpPr>
          <p:cNvPr id="4" name="Textplatzhalter 3">
            <a:extLst>
              <a:ext uri="{FF2B5EF4-FFF2-40B4-BE49-F238E27FC236}">
                <a16:creationId xmlns:a16="http://schemas.microsoft.com/office/drawing/2014/main" id="{5855340A-908B-4340-8ACD-B847C953927F}"/>
              </a:ext>
            </a:extLst>
          </p:cNvPr>
          <p:cNvSpPr>
            <a:spLocks noGrp="1"/>
          </p:cNvSpPr>
          <p:nvPr>
            <p:ph type="body" sz="quarter" idx="12"/>
          </p:nvPr>
        </p:nvSpPr>
        <p:spPr/>
        <p:txBody>
          <a:bodyPr/>
          <a:lstStyle/>
          <a:p>
            <a:r>
              <a:rPr lang="en-US" dirty="0"/>
              <a:t>Search Directories</a:t>
            </a:r>
          </a:p>
        </p:txBody>
      </p:sp>
      <p:sp>
        <p:nvSpPr>
          <p:cNvPr id="3" name="Title 2"/>
          <p:cNvSpPr>
            <a:spLocks noGrp="1"/>
          </p:cNvSpPr>
          <p:nvPr>
            <p:ph type="title"/>
          </p:nvPr>
        </p:nvSpPr>
        <p:spPr/>
        <p:txBody>
          <a:bodyPr/>
          <a:lstStyle/>
          <a:p>
            <a:r>
              <a:rPr lang="en-GB"/>
              <a:t>Lecture:  Include Paths</a:t>
            </a:r>
            <a:endParaRPr lang="en-GB" dirty="0"/>
          </a:p>
        </p:txBody>
      </p:sp>
    </p:spTree>
    <p:extLst>
      <p:ext uri="{BB962C8B-B14F-4D97-AF65-F5344CB8AC3E}">
        <p14:creationId xmlns:p14="http://schemas.microsoft.com/office/powerpoint/2010/main" val="275121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An Include Path should be a “Library Include Directory” if:</a:t>
            </a:r>
          </a:p>
          <a:p>
            <a:pPr lvl="2"/>
            <a:r>
              <a:rPr lang="en-GB" dirty="0"/>
              <a:t>It contains Header files for Object Modules will be used during testing</a:t>
            </a:r>
          </a:p>
          <a:p>
            <a:pPr lvl="2"/>
            <a:endParaRPr lang="en-GB" dirty="0"/>
          </a:p>
          <a:p>
            <a:pPr lvl="1"/>
            <a:r>
              <a:rPr lang="en-GB" dirty="0"/>
              <a:t>VectorCAST will not generate code for </a:t>
            </a:r>
          </a:p>
          <a:p>
            <a:pPr lvl="2"/>
            <a:r>
              <a:rPr lang="en-GB" dirty="0"/>
              <a:t>Stubs will NOT be created for these functions</a:t>
            </a:r>
          </a:p>
          <a:p>
            <a:pPr lvl="2"/>
            <a:r>
              <a:rPr lang="en-GB" dirty="0"/>
              <a:t>Type Handling Code will NOT be created for these structs/classes</a:t>
            </a:r>
          </a:p>
          <a:p>
            <a:pPr lvl="3"/>
            <a:endParaRPr lang="en-GB" dirty="0"/>
          </a:p>
          <a:p>
            <a:pPr lvl="1"/>
            <a:r>
              <a:rPr lang="en-GB" dirty="0"/>
              <a:t>Test Case Editor will be NOT be “aware” of these types </a:t>
            </a:r>
          </a:p>
          <a:p>
            <a:pPr lvl="2"/>
            <a:r>
              <a:rPr lang="en-GB" dirty="0"/>
              <a:t>If these types are used by a UUT parameter, the types will show up as “User” in the parameter tree</a:t>
            </a:r>
          </a:p>
          <a:p>
            <a:pPr lvl="2"/>
            <a:endParaRPr lang="en-GB" dirty="0"/>
          </a:p>
          <a:p>
            <a:pPr lvl="1"/>
            <a:r>
              <a:rPr lang="en-GB" dirty="0"/>
              <a:t>What type of Code is in a “Library Include Directory”?</a:t>
            </a:r>
          </a:p>
          <a:p>
            <a:pPr lvl="2"/>
            <a:r>
              <a:rPr lang="en-GB" dirty="0"/>
              <a:t>API for a Library: CORBA, Boost, etc</a:t>
            </a:r>
          </a:p>
          <a:p>
            <a:pPr lvl="2"/>
            <a:r>
              <a:rPr lang="en-GB" dirty="0"/>
              <a:t>API for an RTOS</a:t>
            </a:r>
          </a:p>
          <a:p>
            <a:pPr lvl="2"/>
            <a:r>
              <a:rPr lang="en-GB" dirty="0"/>
              <a:t>Headers for C/C++ Run Time (generally are implicit)</a:t>
            </a:r>
          </a:p>
          <a:p>
            <a:pPr lvl="2"/>
            <a:endParaRPr lang="en-GB" dirty="0"/>
          </a:p>
          <a:p>
            <a:pPr lvl="2"/>
            <a:endParaRPr lang="en-GB" dirty="0"/>
          </a:p>
        </p:txBody>
      </p:sp>
      <p:sp>
        <p:nvSpPr>
          <p:cNvPr id="4" name="Textplatzhalter 3">
            <a:extLst>
              <a:ext uri="{FF2B5EF4-FFF2-40B4-BE49-F238E27FC236}">
                <a16:creationId xmlns:a16="http://schemas.microsoft.com/office/drawing/2014/main" id="{38A39437-899A-4F31-BFD2-7893D838AB57}"/>
              </a:ext>
            </a:extLst>
          </p:cNvPr>
          <p:cNvSpPr>
            <a:spLocks noGrp="1"/>
          </p:cNvSpPr>
          <p:nvPr>
            <p:ph type="body" sz="quarter" idx="12"/>
          </p:nvPr>
        </p:nvSpPr>
        <p:spPr/>
        <p:txBody>
          <a:bodyPr/>
          <a:lstStyle/>
          <a:p>
            <a:r>
              <a:rPr lang="en-US" dirty="0"/>
              <a:t>Library Include Directories</a:t>
            </a:r>
          </a:p>
        </p:txBody>
      </p:sp>
      <p:sp>
        <p:nvSpPr>
          <p:cNvPr id="3" name="Title 2"/>
          <p:cNvSpPr>
            <a:spLocks noGrp="1"/>
          </p:cNvSpPr>
          <p:nvPr>
            <p:ph type="title"/>
          </p:nvPr>
        </p:nvSpPr>
        <p:spPr/>
        <p:txBody>
          <a:bodyPr/>
          <a:lstStyle/>
          <a:p>
            <a:r>
              <a:rPr lang="en-GB"/>
              <a:t>Lecture:  Include Paths</a:t>
            </a:r>
            <a:endParaRPr lang="en-GB" dirty="0"/>
          </a:p>
        </p:txBody>
      </p:sp>
    </p:spTree>
    <p:extLst>
      <p:ext uri="{BB962C8B-B14F-4D97-AF65-F5344CB8AC3E}">
        <p14:creationId xmlns:p14="http://schemas.microsoft.com/office/powerpoint/2010/main" val="3291520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A “Type Handled Directory” is a hybrid of Search and Library</a:t>
            </a:r>
          </a:p>
          <a:p>
            <a:pPr lvl="1"/>
            <a:r>
              <a:rPr lang="en-GB" dirty="0"/>
              <a:t>An Include Path should be a “Type Handled Directory” if:</a:t>
            </a:r>
          </a:p>
          <a:p>
            <a:pPr lvl="2"/>
            <a:r>
              <a:rPr lang="en-GB" dirty="0"/>
              <a:t>It does NOT contain functions prototypes that you want to stub</a:t>
            </a:r>
          </a:p>
          <a:p>
            <a:pPr lvl="2"/>
            <a:r>
              <a:rPr lang="en-GB" dirty="0"/>
              <a:t>It contains Header Files with data types that you want to set in the Test Case Editor</a:t>
            </a:r>
          </a:p>
          <a:p>
            <a:pPr lvl="3"/>
            <a:r>
              <a:rPr lang="en-GB" dirty="0"/>
              <a:t>Type Handling Code will be built for all structs/classes from these headers</a:t>
            </a:r>
          </a:p>
          <a:p>
            <a:pPr lvl="3"/>
            <a:r>
              <a:rPr lang="en-GB" dirty="0"/>
              <a:t>Test Case Editor will be “aware” of these types </a:t>
            </a:r>
          </a:p>
          <a:p>
            <a:pPr lvl="3"/>
            <a:endParaRPr lang="en-GB" dirty="0"/>
          </a:p>
          <a:p>
            <a:pPr lvl="2"/>
            <a:endParaRPr lang="en-GB" dirty="0"/>
          </a:p>
          <a:p>
            <a:pPr lvl="1"/>
            <a:r>
              <a:rPr lang="en-GB" dirty="0"/>
              <a:t>What type of Code is in a “Type Handled Directory”?</a:t>
            </a:r>
          </a:p>
          <a:p>
            <a:pPr lvl="2"/>
            <a:r>
              <a:rPr lang="en-GB" dirty="0"/>
              <a:t>Similar types of files as Library Includes</a:t>
            </a:r>
          </a:p>
          <a:p>
            <a:pPr lvl="3"/>
            <a:r>
              <a:rPr lang="en-GB" dirty="0"/>
              <a:t>RTOS or Libraries like Boost or CORBA</a:t>
            </a:r>
            <a:br>
              <a:rPr lang="en-GB" dirty="0"/>
            </a:br>
            <a:endParaRPr lang="en-GB" dirty="0"/>
          </a:p>
          <a:p>
            <a:pPr lvl="2"/>
            <a:endParaRPr lang="en-GB" dirty="0"/>
          </a:p>
          <a:p>
            <a:pPr lvl="2"/>
            <a:endParaRPr lang="en-GB" dirty="0"/>
          </a:p>
        </p:txBody>
      </p:sp>
      <p:sp>
        <p:nvSpPr>
          <p:cNvPr id="4" name="Textplatzhalter 3">
            <a:extLst>
              <a:ext uri="{FF2B5EF4-FFF2-40B4-BE49-F238E27FC236}">
                <a16:creationId xmlns:a16="http://schemas.microsoft.com/office/drawing/2014/main" id="{C40C281A-869F-4213-BCAF-3B5E714AA455}"/>
              </a:ext>
            </a:extLst>
          </p:cNvPr>
          <p:cNvSpPr>
            <a:spLocks noGrp="1"/>
          </p:cNvSpPr>
          <p:nvPr>
            <p:ph type="body" sz="quarter" idx="12"/>
          </p:nvPr>
        </p:nvSpPr>
        <p:spPr/>
        <p:txBody>
          <a:bodyPr/>
          <a:lstStyle/>
          <a:p>
            <a:r>
              <a:rPr lang="en-US" dirty="0"/>
              <a:t>Type Handled Directories</a:t>
            </a:r>
          </a:p>
        </p:txBody>
      </p:sp>
      <p:sp>
        <p:nvSpPr>
          <p:cNvPr id="3" name="Title 2"/>
          <p:cNvSpPr>
            <a:spLocks noGrp="1"/>
          </p:cNvSpPr>
          <p:nvPr>
            <p:ph type="title"/>
          </p:nvPr>
        </p:nvSpPr>
        <p:spPr/>
        <p:txBody>
          <a:bodyPr/>
          <a:lstStyle/>
          <a:p>
            <a:r>
              <a:rPr lang="en-GB"/>
              <a:t>Lecture:  Include Paths</a:t>
            </a:r>
            <a:endParaRPr lang="en-GB" dirty="0"/>
          </a:p>
        </p:txBody>
      </p:sp>
    </p:spTree>
    <p:extLst>
      <p:ext uri="{BB962C8B-B14F-4D97-AF65-F5344CB8AC3E}">
        <p14:creationId xmlns:p14="http://schemas.microsoft.com/office/powerpoint/2010/main" val="1772449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There are two places to enter “Include Paths”</a:t>
            </a:r>
          </a:p>
          <a:p>
            <a:pPr lvl="2"/>
            <a:r>
              <a:rPr lang="en-US" dirty="0"/>
              <a:t>Create New Environment Wizard -&gt; Locate Source Files (Step 5)</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From the VectorCAST Project:  RightMouse-&gt;OpenConfiguration</a:t>
            </a:r>
          </a:p>
        </p:txBody>
      </p:sp>
      <p:sp>
        <p:nvSpPr>
          <p:cNvPr id="4" name="Textplatzhalter 3">
            <a:extLst>
              <a:ext uri="{FF2B5EF4-FFF2-40B4-BE49-F238E27FC236}">
                <a16:creationId xmlns:a16="http://schemas.microsoft.com/office/drawing/2014/main" id="{0DA39E61-A1A8-414C-9151-4F1BADDD311C}"/>
              </a:ext>
            </a:extLst>
          </p:cNvPr>
          <p:cNvSpPr>
            <a:spLocks noGrp="1"/>
          </p:cNvSpPr>
          <p:nvPr>
            <p:ph type="body" sz="quarter" idx="12"/>
          </p:nvPr>
        </p:nvSpPr>
        <p:spPr/>
        <p:txBody>
          <a:bodyPr/>
          <a:lstStyle/>
          <a:p>
            <a:r>
              <a:rPr lang="en-US" dirty="0"/>
              <a:t>The Include Path Widget</a:t>
            </a:r>
          </a:p>
        </p:txBody>
      </p:sp>
      <p:sp>
        <p:nvSpPr>
          <p:cNvPr id="3" name="Title 2"/>
          <p:cNvSpPr>
            <a:spLocks noGrp="1"/>
          </p:cNvSpPr>
          <p:nvPr>
            <p:ph type="title"/>
          </p:nvPr>
        </p:nvSpPr>
        <p:spPr/>
        <p:txBody>
          <a:bodyPr/>
          <a:lstStyle/>
          <a:p>
            <a:r>
              <a:rPr lang="en-US"/>
              <a:t>Lecture:  Include Paths</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493" y="2022894"/>
            <a:ext cx="59817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A8C4E36-D5D1-4A21-9CFF-C11825393F03}"/>
              </a:ext>
            </a:extLst>
          </p:cNvPr>
          <p:cNvPicPr>
            <a:picLocks noChangeAspect="1"/>
          </p:cNvPicPr>
          <p:nvPr/>
        </p:nvPicPr>
        <p:blipFill>
          <a:blip r:embed="rId4"/>
          <a:stretch>
            <a:fillRect/>
          </a:stretch>
        </p:blipFill>
        <p:spPr>
          <a:xfrm>
            <a:off x="1365477" y="4290332"/>
            <a:ext cx="9461046" cy="1642382"/>
          </a:xfrm>
          <a:prstGeom prst="rect">
            <a:avLst/>
          </a:prstGeom>
        </p:spPr>
      </p:pic>
    </p:spTree>
    <p:extLst>
      <p:ext uri="{BB962C8B-B14F-4D97-AF65-F5344CB8AC3E}">
        <p14:creationId xmlns:p14="http://schemas.microsoft.com/office/powerpoint/2010/main" val="2971821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endParaRPr lang="en-GB" dirty="0"/>
          </a:p>
          <a:p>
            <a:pPr lvl="2"/>
            <a:endParaRPr lang="en-GB" dirty="0"/>
          </a:p>
          <a:p>
            <a:pPr lvl="2"/>
            <a:endParaRPr lang="en-GB" dirty="0"/>
          </a:p>
          <a:p>
            <a:pPr lvl="2"/>
            <a:endParaRPr lang="en-GB" dirty="0"/>
          </a:p>
          <a:p>
            <a:pPr lvl="1" indent="0">
              <a:buNone/>
            </a:pPr>
            <a:r>
              <a:rPr lang="en-GB" dirty="0"/>
              <a:t>	</a:t>
            </a:r>
          </a:p>
          <a:p>
            <a:pPr lvl="2"/>
            <a:endParaRPr lang="en-GB" dirty="0"/>
          </a:p>
          <a:p>
            <a:pPr lvl="1"/>
            <a:r>
              <a:rPr lang="en-GB" dirty="0"/>
              <a:t>Use the green + to add one directory</a:t>
            </a:r>
          </a:p>
          <a:p>
            <a:pPr lvl="1"/>
            <a:r>
              <a:rPr lang="en-GB" dirty="0"/>
              <a:t>Use the green ++ to recursively add directories</a:t>
            </a:r>
          </a:p>
          <a:p>
            <a:pPr lvl="1"/>
            <a:r>
              <a:rPr lang="en-GB" dirty="0"/>
              <a:t>Use the red x to delete the selected directories</a:t>
            </a:r>
          </a:p>
          <a:p>
            <a:pPr lvl="1"/>
            <a:r>
              <a:rPr lang="en-GB" dirty="0"/>
              <a:t>Select a List Item, and then click + or ++</a:t>
            </a:r>
          </a:p>
          <a:p>
            <a:pPr lvl="2"/>
            <a:r>
              <a:rPr lang="en-GB" dirty="0"/>
              <a:t>Directory browser starts from the selected path</a:t>
            </a:r>
          </a:p>
          <a:p>
            <a:pPr lvl="1"/>
            <a:r>
              <a:rPr lang="en-GB" dirty="0"/>
              <a:t>Use Relative Paths can be turned on and off</a:t>
            </a:r>
          </a:p>
          <a:p>
            <a:pPr lvl="2"/>
            <a:r>
              <a:rPr lang="en-GB" dirty="0"/>
              <a:t>The widget will update in real-time to show the relative paths</a:t>
            </a:r>
          </a:p>
          <a:p>
            <a:pPr lvl="2"/>
            <a:endParaRPr lang="en-GB" dirty="0"/>
          </a:p>
        </p:txBody>
      </p:sp>
      <p:sp>
        <p:nvSpPr>
          <p:cNvPr id="4" name="Textplatzhalter 3">
            <a:extLst>
              <a:ext uri="{FF2B5EF4-FFF2-40B4-BE49-F238E27FC236}">
                <a16:creationId xmlns:a16="http://schemas.microsoft.com/office/drawing/2014/main" id="{FFDFB099-41D3-43F0-86D6-E214F4435C97}"/>
              </a:ext>
            </a:extLst>
          </p:cNvPr>
          <p:cNvSpPr>
            <a:spLocks noGrp="1"/>
          </p:cNvSpPr>
          <p:nvPr>
            <p:ph type="body" sz="quarter" idx="12"/>
          </p:nvPr>
        </p:nvSpPr>
        <p:spPr/>
        <p:txBody>
          <a:bodyPr/>
          <a:lstStyle/>
          <a:p>
            <a:r>
              <a:rPr lang="en-US" dirty="0"/>
              <a:t>Adding Include Paths</a:t>
            </a:r>
          </a:p>
        </p:txBody>
      </p:sp>
      <p:sp>
        <p:nvSpPr>
          <p:cNvPr id="3" name="Title 2"/>
          <p:cNvSpPr>
            <a:spLocks noGrp="1"/>
          </p:cNvSpPr>
          <p:nvPr>
            <p:ph type="title"/>
          </p:nvPr>
        </p:nvSpPr>
        <p:spPr/>
        <p:txBody>
          <a:bodyPr>
            <a:normAutofit/>
          </a:bodyPr>
          <a:lstStyle/>
          <a:p>
            <a:r>
              <a:rPr lang="en-GB"/>
              <a:t>Lecture:  Include Paths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6" y="3175000"/>
            <a:ext cx="14287" cy="2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34147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35671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328741"/>
            <a:ext cx="5219700" cy="1114425"/>
          </a:xfrm>
          <a:prstGeom prst="rect">
            <a:avLst/>
          </a:prstGeom>
        </p:spPr>
      </p:pic>
    </p:spTree>
    <p:extLst>
      <p:ext uri="{BB962C8B-B14F-4D97-AF65-F5344CB8AC3E}">
        <p14:creationId xmlns:p14="http://schemas.microsoft.com/office/powerpoint/2010/main" val="200864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p:cNvSpPr>
            <a:spLocks noGrp="1" noChangeArrowheads="1"/>
          </p:cNvSpPr>
          <p:nvPr>
            <p:ph sz="quarter" idx="13"/>
          </p:nvPr>
        </p:nvSpPr>
        <p:spPr/>
        <p:txBody>
          <a:bodyPr/>
          <a:lstStyle/>
          <a:p>
            <a:pPr lvl="1"/>
            <a:r>
              <a:rPr lang="en-US" dirty="0"/>
              <a:t>Where does VectorCAST/QA fit?</a:t>
            </a:r>
          </a:p>
          <a:p>
            <a:pPr lvl="1"/>
            <a:r>
              <a:rPr lang="en-US" dirty="0"/>
              <a:t>What is VectorCAST/QA?</a:t>
            </a:r>
          </a:p>
          <a:p>
            <a:pPr lvl="1"/>
            <a:r>
              <a:rPr lang="en-US" dirty="0"/>
              <a:t>Terminology</a:t>
            </a:r>
          </a:p>
          <a:p>
            <a:pPr lvl="1"/>
            <a:r>
              <a:rPr lang="en-US" dirty="0"/>
              <a:t>How the pieces fit together?</a:t>
            </a:r>
          </a:p>
          <a:p>
            <a:pPr lvl="1"/>
            <a:r>
              <a:rPr lang="en-US" dirty="0"/>
              <a:t>Steps to setup VectorCAST/QA</a:t>
            </a:r>
          </a:p>
          <a:p>
            <a:pPr lvl="1"/>
            <a:endParaRPr lang="en-US" dirty="0"/>
          </a:p>
        </p:txBody>
      </p:sp>
      <p:sp>
        <p:nvSpPr>
          <p:cNvPr id="2" name="Textplatzhalter 1">
            <a:extLst>
              <a:ext uri="{FF2B5EF4-FFF2-40B4-BE49-F238E27FC236}">
                <a16:creationId xmlns:a16="http://schemas.microsoft.com/office/drawing/2014/main" id="{0BD4676F-CB85-4E0B-B5DE-E7B5588657D2}"/>
              </a:ext>
            </a:extLst>
          </p:cNvPr>
          <p:cNvSpPr>
            <a:spLocks noGrp="1"/>
          </p:cNvSpPr>
          <p:nvPr>
            <p:ph type="body" sz="quarter" idx="12"/>
          </p:nvPr>
        </p:nvSpPr>
        <p:spPr/>
        <p:txBody>
          <a:bodyPr/>
          <a:lstStyle/>
          <a:p>
            <a:r>
              <a:rPr lang="en-US" dirty="0"/>
              <a:t>System Testing Overview</a:t>
            </a:r>
          </a:p>
        </p:txBody>
      </p:sp>
      <p:sp>
        <p:nvSpPr>
          <p:cNvPr id="24578" name="Rectangle 2"/>
          <p:cNvSpPr>
            <a:spLocks noGrp="1" noChangeArrowheads="1"/>
          </p:cNvSpPr>
          <p:nvPr>
            <p:ph type="title"/>
          </p:nvPr>
        </p:nvSpPr>
        <p:spPr/>
        <p:txBody>
          <a:bodyPr/>
          <a:lstStyle/>
          <a:p>
            <a:r>
              <a:rPr lang="en-US" dirty="0"/>
              <a:t>Lecture:  System Testing with VectorCAST/QA</a:t>
            </a:r>
          </a:p>
        </p:txBody>
      </p:sp>
    </p:spTree>
    <p:extLst>
      <p:ext uri="{BB962C8B-B14F-4D97-AF65-F5344CB8AC3E}">
        <p14:creationId xmlns:p14="http://schemas.microsoft.com/office/powerpoint/2010/main" val="374489876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Include Paths can be specified as either absolute or relative paths:</a:t>
            </a:r>
          </a:p>
          <a:p>
            <a:pPr lvl="1"/>
            <a:r>
              <a:rPr lang="en-GB" dirty="0"/>
              <a:t>Include Paths can use environment variables, for example:</a:t>
            </a:r>
          </a:p>
          <a:p>
            <a:pPr lvl="2"/>
            <a:r>
              <a:rPr lang="en-GB" dirty="0"/>
              <a:t>To point to the compiler installation directory</a:t>
            </a:r>
          </a:p>
          <a:p>
            <a:pPr lvl="2"/>
            <a:r>
              <a:rPr lang="en-GB" dirty="0"/>
              <a:t>To point to the base of a Source Code Repository (sandbox)</a:t>
            </a:r>
          </a:p>
          <a:p>
            <a:pPr lvl="1"/>
            <a:r>
              <a:rPr lang="en-GB" dirty="0"/>
              <a:t>Text can be pasted directly into a field</a:t>
            </a:r>
          </a:p>
          <a:p>
            <a:pPr lvl="1"/>
            <a:r>
              <a:rPr lang="en-GB" dirty="0"/>
              <a:t>An existing path can be edited directly to make minor changes</a:t>
            </a:r>
          </a:p>
          <a:p>
            <a:pPr lvl="1"/>
            <a:r>
              <a:rPr lang="en-GB" dirty="0"/>
              <a:t>Hover Cursor over a directory to see the content</a:t>
            </a:r>
          </a:p>
          <a:p>
            <a:pPr lvl="2"/>
            <a:endParaRPr lang="en-GB" dirty="0"/>
          </a:p>
        </p:txBody>
      </p:sp>
      <p:sp>
        <p:nvSpPr>
          <p:cNvPr id="5" name="Textplatzhalter 4">
            <a:extLst>
              <a:ext uri="{FF2B5EF4-FFF2-40B4-BE49-F238E27FC236}">
                <a16:creationId xmlns:a16="http://schemas.microsoft.com/office/drawing/2014/main" id="{C9CCF52F-02FB-44D3-AD9D-68408C99A076}"/>
              </a:ext>
            </a:extLst>
          </p:cNvPr>
          <p:cNvSpPr>
            <a:spLocks noGrp="1"/>
          </p:cNvSpPr>
          <p:nvPr>
            <p:ph type="body" sz="quarter" idx="12"/>
          </p:nvPr>
        </p:nvSpPr>
        <p:spPr/>
        <p:txBody>
          <a:bodyPr/>
          <a:lstStyle/>
          <a:p>
            <a:r>
              <a:rPr lang="en-US" dirty="0"/>
              <a:t>Specifying and Editing Include Paths</a:t>
            </a:r>
          </a:p>
        </p:txBody>
      </p:sp>
      <p:sp>
        <p:nvSpPr>
          <p:cNvPr id="3" name="Title 2"/>
          <p:cNvSpPr>
            <a:spLocks noGrp="1"/>
          </p:cNvSpPr>
          <p:nvPr>
            <p:ph type="title"/>
          </p:nvPr>
        </p:nvSpPr>
        <p:spPr/>
        <p:txBody>
          <a:bodyPr/>
          <a:lstStyle/>
          <a:p>
            <a:r>
              <a:rPr lang="en-GB"/>
              <a:t>Lecture:  Include Paths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6" y="3175000"/>
            <a:ext cx="14287" cy="2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34147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35671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4585" y="3749291"/>
            <a:ext cx="6362700" cy="2128698"/>
          </a:xfrm>
          <a:prstGeom prst="rect">
            <a:avLst/>
          </a:prstGeom>
        </p:spPr>
      </p:pic>
    </p:spTree>
    <p:extLst>
      <p:ext uri="{BB962C8B-B14F-4D97-AF65-F5344CB8AC3E}">
        <p14:creationId xmlns:p14="http://schemas.microsoft.com/office/powerpoint/2010/main" val="3399760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Context Sensitive Right-Click Actions:</a:t>
            </a:r>
          </a:p>
          <a:p>
            <a:pPr lvl="1"/>
            <a:endParaRPr lang="en-GB" dirty="0"/>
          </a:p>
          <a:p>
            <a:pPr lvl="1"/>
            <a:endParaRPr lang="en-GB" dirty="0"/>
          </a:p>
          <a:p>
            <a:pPr lvl="1"/>
            <a:endParaRPr lang="en-GB" dirty="0"/>
          </a:p>
          <a:p>
            <a:pPr lvl="1"/>
            <a:endParaRPr lang="en-GB" dirty="0"/>
          </a:p>
          <a:p>
            <a:pPr lvl="2"/>
            <a:endParaRPr lang="en-GB" dirty="0"/>
          </a:p>
          <a:p>
            <a:pPr lvl="2"/>
            <a:endParaRPr lang="en-GB" dirty="0"/>
          </a:p>
          <a:p>
            <a:pPr marL="252000" lvl="2" indent="0">
              <a:buNone/>
            </a:pPr>
            <a:r>
              <a:rPr lang="en-GB" dirty="0"/>
              <a:t> </a:t>
            </a:r>
          </a:p>
          <a:p>
            <a:pPr lvl="2"/>
            <a:r>
              <a:rPr lang="en-GB" dirty="0"/>
              <a:t>The Include Path type is shown by a letter icon</a:t>
            </a:r>
          </a:p>
          <a:p>
            <a:pPr lvl="3"/>
            <a:r>
              <a:rPr lang="en-GB" dirty="0"/>
              <a:t> S = Search, I for Library Include,  T for type handled</a:t>
            </a:r>
          </a:p>
          <a:p>
            <a:pPr lvl="2"/>
            <a:endParaRPr lang="en-GB" dirty="0"/>
          </a:p>
          <a:p>
            <a:pPr lvl="2"/>
            <a:r>
              <a:rPr lang="en-GB" dirty="0"/>
              <a:t>The order of the directories is the order they will be passed to the compiler</a:t>
            </a:r>
          </a:p>
          <a:p>
            <a:pPr lvl="3"/>
            <a:r>
              <a:rPr lang="en-GB" dirty="0"/>
              <a:t>Remember, these list items become “-I” options to the compiler</a:t>
            </a:r>
          </a:p>
          <a:p>
            <a:pPr lvl="2"/>
            <a:endParaRPr lang="en-GB" dirty="0"/>
          </a:p>
          <a:p>
            <a:pPr lvl="2"/>
            <a:r>
              <a:rPr lang="en-GB" dirty="0"/>
              <a:t>Sub-directory of explicitly listed directories inherit their parent’s type</a:t>
            </a:r>
          </a:p>
          <a:p>
            <a:pPr lvl="2"/>
            <a:endParaRPr lang="en-GB" dirty="0"/>
          </a:p>
          <a:p>
            <a:pPr lvl="2"/>
            <a:endParaRPr lang="en-GB" dirty="0"/>
          </a:p>
        </p:txBody>
      </p:sp>
      <p:sp>
        <p:nvSpPr>
          <p:cNvPr id="5" name="Textplatzhalter 4">
            <a:extLst>
              <a:ext uri="{FF2B5EF4-FFF2-40B4-BE49-F238E27FC236}">
                <a16:creationId xmlns:a16="http://schemas.microsoft.com/office/drawing/2014/main" id="{9B8E1F30-2862-44A0-A11F-76B40A488949}"/>
              </a:ext>
            </a:extLst>
          </p:cNvPr>
          <p:cNvSpPr>
            <a:spLocks noGrp="1"/>
          </p:cNvSpPr>
          <p:nvPr>
            <p:ph type="body" sz="quarter" idx="12"/>
          </p:nvPr>
        </p:nvSpPr>
        <p:spPr/>
        <p:txBody>
          <a:bodyPr/>
          <a:lstStyle/>
          <a:p>
            <a:r>
              <a:rPr lang="en-US" dirty="0"/>
              <a:t>Include Path Details</a:t>
            </a:r>
          </a:p>
        </p:txBody>
      </p:sp>
      <p:sp>
        <p:nvSpPr>
          <p:cNvPr id="3" name="Title 2"/>
          <p:cNvSpPr>
            <a:spLocks noGrp="1"/>
          </p:cNvSpPr>
          <p:nvPr>
            <p:ph type="title"/>
          </p:nvPr>
        </p:nvSpPr>
        <p:spPr/>
        <p:txBody>
          <a:bodyPr/>
          <a:lstStyle/>
          <a:p>
            <a:r>
              <a:rPr lang="en-GB"/>
              <a:t>Lecture:  Include Paths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6" y="3175000"/>
            <a:ext cx="14287" cy="2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34147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35671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089" y="1674000"/>
            <a:ext cx="4352925" cy="1887401"/>
          </a:xfrm>
          <a:prstGeom prst="rect">
            <a:avLst/>
          </a:prstGeom>
        </p:spPr>
      </p:pic>
    </p:spTree>
    <p:extLst>
      <p:ext uri="{BB962C8B-B14F-4D97-AF65-F5344CB8AC3E}">
        <p14:creationId xmlns:p14="http://schemas.microsoft.com/office/powerpoint/2010/main" val="3988801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When a source file name is duplicated in search directories then </a:t>
            </a:r>
          </a:p>
          <a:p>
            <a:pPr lvl="2"/>
            <a:r>
              <a:rPr lang="en-GB" dirty="0"/>
              <a:t>The two (or more) directory names will be highlighted in red</a:t>
            </a:r>
          </a:p>
          <a:p>
            <a:pPr lvl="2"/>
            <a:r>
              <a:rPr lang="en-GB" dirty="0"/>
              <a:t>The hover-over tooltip will show the duplicate file names in red</a:t>
            </a:r>
          </a:p>
          <a:p>
            <a:pPr lvl="2"/>
            <a:r>
              <a:rPr lang="en-GB" dirty="0"/>
              <a:t>The duplicated source file CANNOT be a UUT</a:t>
            </a:r>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1"/>
            <a:r>
              <a:rPr lang="en-GB" dirty="0"/>
              <a:t>When a header file name is duplicated in directories </a:t>
            </a:r>
          </a:p>
          <a:p>
            <a:pPr lvl="2"/>
            <a:r>
              <a:rPr lang="en-GB" dirty="0"/>
              <a:t>VectorCAST builds a command line for the pre-processor with directories in the order in the step 5 dialogue. The pre-processor will usually select the file in the directory first in the command line.</a:t>
            </a:r>
          </a:p>
        </p:txBody>
      </p:sp>
      <p:sp>
        <p:nvSpPr>
          <p:cNvPr id="5" name="Textplatzhalter 4">
            <a:extLst>
              <a:ext uri="{FF2B5EF4-FFF2-40B4-BE49-F238E27FC236}">
                <a16:creationId xmlns:a16="http://schemas.microsoft.com/office/drawing/2014/main" id="{217D0283-4D1C-4178-968D-DEC87A46D278}"/>
              </a:ext>
            </a:extLst>
          </p:cNvPr>
          <p:cNvSpPr>
            <a:spLocks noGrp="1"/>
          </p:cNvSpPr>
          <p:nvPr>
            <p:ph type="body" sz="quarter" idx="12"/>
          </p:nvPr>
        </p:nvSpPr>
        <p:spPr/>
        <p:txBody>
          <a:bodyPr/>
          <a:lstStyle/>
          <a:p>
            <a:r>
              <a:rPr lang="en-US" dirty="0"/>
              <a:t>Handling Duplicate Filenames</a:t>
            </a:r>
          </a:p>
        </p:txBody>
      </p:sp>
      <p:sp>
        <p:nvSpPr>
          <p:cNvPr id="3" name="Title 2"/>
          <p:cNvSpPr>
            <a:spLocks noGrp="1"/>
          </p:cNvSpPr>
          <p:nvPr>
            <p:ph type="title"/>
          </p:nvPr>
        </p:nvSpPr>
        <p:spPr/>
        <p:txBody>
          <a:bodyPr/>
          <a:lstStyle/>
          <a:p>
            <a:r>
              <a:rPr lang="en-GB"/>
              <a:t>Lecture:  Include Paths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245" y="2495550"/>
            <a:ext cx="4943475" cy="2324100"/>
          </a:xfrm>
          <a:prstGeom prst="rect">
            <a:avLst/>
          </a:prstGeom>
        </p:spPr>
      </p:pic>
    </p:spTree>
    <p:extLst>
      <p:ext uri="{BB962C8B-B14F-4D97-AF65-F5344CB8AC3E}">
        <p14:creationId xmlns:p14="http://schemas.microsoft.com/office/powerpoint/2010/main" val="317204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VectorCAST uses source code instrumentation</a:t>
            </a:r>
          </a:p>
          <a:p>
            <a:pPr lvl="1"/>
            <a:endParaRPr lang="en-US" dirty="0"/>
          </a:p>
          <a:p>
            <a:pPr lvl="1"/>
            <a:r>
              <a:rPr lang="en-US" dirty="0"/>
              <a:t>We take the original source file, and change it</a:t>
            </a:r>
          </a:p>
          <a:p>
            <a:pPr lvl="1"/>
            <a:endParaRPr lang="en-US" dirty="0"/>
          </a:p>
          <a:p>
            <a:pPr lvl="1"/>
            <a:r>
              <a:rPr lang="en-US" dirty="0"/>
              <a:t>Basically we define a bit for each statement and/or decision point, and these get flipped in memory as program runs.</a:t>
            </a:r>
          </a:p>
          <a:p>
            <a:pPr lvl="1"/>
            <a:endParaRPr lang="en-US" dirty="0"/>
          </a:p>
          <a:p>
            <a:pPr lvl="1"/>
            <a:r>
              <a:rPr lang="en-US" dirty="0"/>
              <a:t>Instrumentation is highly optimized for size and speed.</a:t>
            </a:r>
          </a:p>
          <a:p>
            <a:pPr lvl="1"/>
            <a:endParaRPr lang="en-US" dirty="0"/>
          </a:p>
          <a:p>
            <a:pPr lvl="1"/>
            <a:endParaRPr lang="en-US" dirty="0"/>
          </a:p>
          <a:p>
            <a:pPr lvl="1"/>
            <a:endParaRPr lang="en-US" dirty="0"/>
          </a:p>
        </p:txBody>
      </p:sp>
      <p:sp>
        <p:nvSpPr>
          <p:cNvPr id="2" name="Textplatzhalter 1">
            <a:extLst>
              <a:ext uri="{FF2B5EF4-FFF2-40B4-BE49-F238E27FC236}">
                <a16:creationId xmlns:a16="http://schemas.microsoft.com/office/drawing/2014/main" id="{CDAD3B6E-1DD6-4FF4-83B2-AA98A7182F7F}"/>
              </a:ext>
            </a:extLst>
          </p:cNvPr>
          <p:cNvSpPr>
            <a:spLocks noGrp="1"/>
          </p:cNvSpPr>
          <p:nvPr>
            <p:ph type="body" sz="quarter" idx="12"/>
          </p:nvPr>
        </p:nvSpPr>
        <p:spPr/>
        <p:txBody>
          <a:bodyPr/>
          <a:lstStyle/>
          <a:p>
            <a:r>
              <a:rPr lang="en-US" dirty="0"/>
              <a:t>Collecting Coverage Data</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1434181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Avionics (DO-178 B/C)</a:t>
            </a:r>
          </a:p>
          <a:p>
            <a:pPr lvl="3"/>
            <a:r>
              <a:rPr lang="en-US" dirty="0"/>
              <a:t>Level A (Statement, Branch, MC/DC), Level B (Statement, Branch), Level C (Statement)</a:t>
            </a:r>
          </a:p>
          <a:p>
            <a:pPr lvl="1"/>
            <a:r>
              <a:rPr lang="en-US" dirty="0"/>
              <a:t>Automotive  (ISO-26262)</a:t>
            </a:r>
          </a:p>
          <a:p>
            <a:pPr lvl="3"/>
            <a:r>
              <a:rPr lang="en-US" dirty="0"/>
              <a:t>ASIL D (Statement, Branch, MC/DC), ASIL B/C (Statement, Branch), ASIL A (Statement)</a:t>
            </a:r>
          </a:p>
          <a:p>
            <a:pPr lvl="1"/>
            <a:r>
              <a:rPr lang="en-US" dirty="0"/>
              <a:t>Industrial (IEC-61508)</a:t>
            </a:r>
          </a:p>
          <a:p>
            <a:pPr lvl="3"/>
            <a:r>
              <a:rPr lang="en-US" dirty="0"/>
              <a:t>SIL4 (Statement, Branch, MC/DC), SIL3 (Statement, Branch), SIL 1/2 (Statement)</a:t>
            </a:r>
          </a:p>
          <a:p>
            <a:pPr lvl="1"/>
            <a:r>
              <a:rPr lang="en-US" dirty="0"/>
              <a:t>Railway (EN-50128)</a:t>
            </a:r>
          </a:p>
          <a:p>
            <a:pPr lvl="3"/>
            <a:r>
              <a:rPr lang="en-US" dirty="0"/>
              <a:t>SIL4 (Statement, Branch, MC/DC), SIL3 (Statement, Branch), SIL 1/2 (Statement)</a:t>
            </a:r>
          </a:p>
          <a:p>
            <a:pPr lvl="1"/>
            <a:r>
              <a:rPr lang="en-US" dirty="0"/>
              <a:t>Medical (IEC-62304 )</a:t>
            </a:r>
          </a:p>
          <a:p>
            <a:pPr lvl="3"/>
            <a:r>
              <a:rPr lang="en-US" dirty="0"/>
              <a:t>Class C (Statement, Branch, MC/DC), Class B (Statement, Branch), Class A (Statement)</a:t>
            </a:r>
          </a:p>
          <a:p>
            <a:pPr lvl="1"/>
            <a:r>
              <a:rPr lang="en-US" dirty="0"/>
              <a:t>Default</a:t>
            </a:r>
          </a:p>
          <a:p>
            <a:pPr lvl="3"/>
            <a:r>
              <a:rPr lang="en-US" dirty="0"/>
              <a:t>Statement+MC/DC, Statement+Branch, MC/DC, Branch, Statement, Basis Path</a:t>
            </a:r>
          </a:p>
        </p:txBody>
      </p:sp>
      <p:sp>
        <p:nvSpPr>
          <p:cNvPr id="4" name="Textplatzhalter 3">
            <a:extLst>
              <a:ext uri="{FF2B5EF4-FFF2-40B4-BE49-F238E27FC236}">
                <a16:creationId xmlns:a16="http://schemas.microsoft.com/office/drawing/2014/main" id="{52F38902-4813-4898-B693-A1A5E32EAA0B}"/>
              </a:ext>
            </a:extLst>
          </p:cNvPr>
          <p:cNvSpPr>
            <a:spLocks noGrp="1"/>
          </p:cNvSpPr>
          <p:nvPr>
            <p:ph type="body" sz="quarter" idx="12"/>
          </p:nvPr>
        </p:nvSpPr>
        <p:spPr/>
        <p:txBody>
          <a:bodyPr/>
          <a:lstStyle/>
          <a:p>
            <a:r>
              <a:rPr lang="en-US" dirty="0"/>
              <a:t>Industry Specific Coverage Types</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3355069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Code Coverage</a:t>
            </a:r>
          </a:p>
          <a:p>
            <a:pPr lvl="2"/>
            <a:r>
              <a:rPr lang="en-US" dirty="0"/>
              <a:t>C/C++ , ADA</a:t>
            </a:r>
          </a:p>
          <a:p>
            <a:pPr lvl="2"/>
            <a:r>
              <a:rPr lang="en-US" dirty="0"/>
              <a:t>Statement, </a:t>
            </a:r>
            <a:r>
              <a:rPr lang="en-GB" dirty="0"/>
              <a:t>Branch/Decision</a:t>
            </a:r>
            <a:r>
              <a:rPr lang="en-US" dirty="0"/>
              <a:t>, MC/DC</a:t>
            </a:r>
          </a:p>
          <a:p>
            <a:pPr lvl="2"/>
            <a:r>
              <a:rPr lang="en-GB" dirty="0"/>
              <a:t>Code-complexity analysis, Basis-path analysis</a:t>
            </a:r>
            <a:endParaRPr lang="en-US" dirty="0"/>
          </a:p>
          <a:p>
            <a:pPr lvl="2"/>
            <a:endParaRPr lang="en-US" dirty="0"/>
          </a:p>
          <a:p>
            <a:pPr lvl="1"/>
            <a:r>
              <a:rPr lang="en-US" dirty="0"/>
              <a:t>System / Functional Test Verification</a:t>
            </a:r>
          </a:p>
          <a:p>
            <a:pPr lvl="2"/>
            <a:r>
              <a:rPr lang="en-US" dirty="0"/>
              <a:t>Running your existing tests to see what code is being executed</a:t>
            </a:r>
          </a:p>
          <a:p>
            <a:pPr lvl="2"/>
            <a:r>
              <a:rPr lang="en-US" dirty="0"/>
              <a:t>System tests can be executed different ways:</a:t>
            </a:r>
          </a:p>
          <a:p>
            <a:pPr lvl="3"/>
            <a:r>
              <a:rPr lang="en-US" dirty="0"/>
              <a:t>from scripts, manually through GUI, simulator,…</a:t>
            </a:r>
          </a:p>
          <a:p>
            <a:pPr lvl="2"/>
            <a:r>
              <a:rPr lang="en-US" dirty="0"/>
              <a:t>Change Based Testing (CBT)</a:t>
            </a:r>
          </a:p>
          <a:p>
            <a:pPr lvl="1"/>
            <a:endParaRPr lang="en-US" dirty="0"/>
          </a:p>
        </p:txBody>
      </p:sp>
      <p:sp>
        <p:nvSpPr>
          <p:cNvPr id="2" name="Textplatzhalter 1">
            <a:extLst>
              <a:ext uri="{FF2B5EF4-FFF2-40B4-BE49-F238E27FC236}">
                <a16:creationId xmlns:a16="http://schemas.microsoft.com/office/drawing/2014/main" id="{748E4102-87B6-40D3-89B0-86A62E483B1D}"/>
              </a:ext>
            </a:extLst>
          </p:cNvPr>
          <p:cNvSpPr>
            <a:spLocks noGrp="1"/>
          </p:cNvSpPr>
          <p:nvPr>
            <p:ph type="body" sz="quarter" idx="12"/>
          </p:nvPr>
        </p:nvSpPr>
        <p:spPr/>
        <p:txBody>
          <a:bodyPr/>
          <a:lstStyle/>
          <a:p>
            <a:r>
              <a:rPr lang="en-US" dirty="0"/>
              <a:t>VectorCAST QA in Review</a:t>
            </a:r>
          </a:p>
        </p:txBody>
      </p:sp>
      <p:sp>
        <p:nvSpPr>
          <p:cNvPr id="3" name="Title 2"/>
          <p:cNvSpPr>
            <a:spLocks noGrp="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363566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613096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a:t>Company Overview</a:t>
            </a:r>
            <a:endParaRPr lang="en-US" dirty="0"/>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a:t>
                      </a:r>
                      <a:r>
                        <a:rPr lang="en-US" sz="1800" dirty="0" err="1">
                          <a:solidFill>
                            <a:srgbClr val="FF0000"/>
                          </a:solidFill>
                          <a:hlinkClick r:id="rId5"/>
                        </a:rPr>
                        <a:t>CountryCode</a:t>
                      </a:r>
                      <a:r>
                        <a:rPr lang="en-US" sz="1800" dirty="0">
                          <a:solidFill>
                            <a:srgbClr val="FF0000"/>
                          </a:solidFill>
                          <a:hlinkClick r:id="rId5"/>
                        </a:rPr>
                        <a:t>&gt;.vector.com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760494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94800" y="1097924"/>
            <a:ext cx="8763759" cy="4952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The VectorCAST Graphical Interface</a:t>
            </a:r>
          </a:p>
        </p:txBody>
      </p:sp>
      <p:sp>
        <p:nvSpPr>
          <p:cNvPr id="28674" name="Rectangle 2050"/>
          <p:cNvSpPr>
            <a:spLocks noGrp="1" noChangeArrowheads="1"/>
          </p:cNvSpPr>
          <p:nvPr>
            <p:ph type="title"/>
          </p:nvPr>
        </p:nvSpPr>
        <p:spPr/>
        <p:txBody>
          <a:bodyPr/>
          <a:lstStyle/>
          <a:p>
            <a:r>
              <a:rPr lang="en-US"/>
              <a:t>Unit Testing Overview</a:t>
            </a:r>
            <a:endParaRPr lang="en-US" dirty="0"/>
          </a:p>
        </p:txBody>
      </p:sp>
      <p:sp>
        <p:nvSpPr>
          <p:cNvPr id="28678" name="Text Box 2058"/>
          <p:cNvSpPr txBox="1">
            <a:spLocks noChangeArrowheads="1"/>
          </p:cNvSpPr>
          <p:nvPr/>
        </p:nvSpPr>
        <p:spPr bwMode="auto">
          <a:xfrm>
            <a:off x="811058" y="1456839"/>
            <a:ext cx="1295400" cy="336550"/>
          </a:xfrm>
          <a:prstGeom prst="rect">
            <a:avLst/>
          </a:prstGeom>
          <a:noFill/>
          <a:ln w="7938">
            <a:noFill/>
            <a:miter lim="800000"/>
            <a:headEnd/>
            <a:tailEnd/>
          </a:ln>
        </p:spPr>
        <p:txBody>
          <a:bodyPr>
            <a:spAutoFit/>
          </a:bodyPr>
          <a:lstStyle/>
          <a:p>
            <a:pPr algn="r" eaLnBrk="0" hangingPunct="0">
              <a:spcBef>
                <a:spcPct val="50000"/>
              </a:spcBef>
            </a:pPr>
            <a:r>
              <a:rPr lang="en-US" sz="1600" b="1" i="1" dirty="0"/>
              <a:t>Tool Bar</a:t>
            </a:r>
          </a:p>
        </p:txBody>
      </p:sp>
      <p:sp>
        <p:nvSpPr>
          <p:cNvPr id="28679" name="Text Box 2060"/>
          <p:cNvSpPr txBox="1">
            <a:spLocks noChangeArrowheads="1"/>
          </p:cNvSpPr>
          <p:nvPr/>
        </p:nvSpPr>
        <p:spPr bwMode="auto">
          <a:xfrm>
            <a:off x="666000" y="2702098"/>
            <a:ext cx="1828800" cy="338554"/>
          </a:xfrm>
          <a:prstGeom prst="rect">
            <a:avLst/>
          </a:prstGeom>
          <a:noFill/>
          <a:ln w="7938">
            <a:noFill/>
            <a:miter lim="800000"/>
            <a:headEnd/>
            <a:tailEnd/>
          </a:ln>
        </p:spPr>
        <p:txBody>
          <a:bodyPr>
            <a:spAutoFit/>
          </a:bodyPr>
          <a:lstStyle/>
          <a:p>
            <a:pPr algn="r" eaLnBrk="0" hangingPunct="0"/>
            <a:r>
              <a:rPr lang="en-US" sz="1600" b="1" i="1" dirty="0"/>
              <a:t>Project View</a:t>
            </a:r>
          </a:p>
        </p:txBody>
      </p:sp>
      <p:sp>
        <p:nvSpPr>
          <p:cNvPr id="28680" name="Text Box 2061"/>
          <p:cNvSpPr txBox="1">
            <a:spLocks noChangeArrowheads="1"/>
          </p:cNvSpPr>
          <p:nvPr/>
        </p:nvSpPr>
        <p:spPr bwMode="auto">
          <a:xfrm>
            <a:off x="359288" y="4816386"/>
            <a:ext cx="1744133" cy="584775"/>
          </a:xfrm>
          <a:prstGeom prst="rect">
            <a:avLst/>
          </a:prstGeom>
          <a:noFill/>
          <a:ln w="7938">
            <a:noFill/>
            <a:miter lim="800000"/>
            <a:headEnd/>
            <a:tailEnd/>
          </a:ln>
        </p:spPr>
        <p:txBody>
          <a:bodyPr wrap="square">
            <a:spAutoFit/>
          </a:bodyPr>
          <a:lstStyle/>
          <a:p>
            <a:pPr algn="r" eaLnBrk="0" hangingPunct="0">
              <a:spcBef>
                <a:spcPct val="50000"/>
              </a:spcBef>
            </a:pPr>
            <a:r>
              <a:rPr lang="en-US" sz="1600" b="1" i="1" dirty="0"/>
              <a:t>Message Window</a:t>
            </a:r>
          </a:p>
        </p:txBody>
      </p:sp>
      <p:sp>
        <p:nvSpPr>
          <p:cNvPr id="4" name="Rectangle 3"/>
          <p:cNvSpPr/>
          <p:nvPr/>
        </p:nvSpPr>
        <p:spPr>
          <a:xfrm>
            <a:off x="7035090" y="3040652"/>
            <a:ext cx="2146852" cy="10601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82" name="Text Box 2062"/>
          <p:cNvSpPr txBox="1">
            <a:spLocks noChangeArrowheads="1"/>
          </p:cNvSpPr>
          <p:nvPr/>
        </p:nvSpPr>
        <p:spPr bwMode="auto">
          <a:xfrm>
            <a:off x="7127858" y="3309129"/>
            <a:ext cx="2252869" cy="707886"/>
          </a:xfrm>
          <a:prstGeom prst="rect">
            <a:avLst/>
          </a:prstGeom>
          <a:noFill/>
          <a:ln w="7938">
            <a:noFill/>
            <a:miter lim="800000"/>
            <a:headEnd/>
            <a:tailEnd/>
          </a:ln>
        </p:spPr>
        <p:txBody>
          <a:bodyPr wrap="square">
            <a:spAutoFit/>
          </a:bodyPr>
          <a:lstStyle/>
          <a:p>
            <a:pPr eaLnBrk="0" hangingPunct="0">
              <a:spcBef>
                <a:spcPct val="50000"/>
              </a:spcBef>
            </a:pPr>
            <a:r>
              <a:rPr lang="en-US" sz="1600" b="1" i="1" dirty="0"/>
              <a:t>MDI</a:t>
            </a:r>
            <a:br>
              <a:rPr lang="en-US" sz="1600" b="1" i="1" dirty="0"/>
            </a:br>
            <a:r>
              <a:rPr lang="en-US" sz="1200" b="1" i="1" dirty="0"/>
              <a:t>(multi-document interface)</a:t>
            </a:r>
            <a:endParaRPr lang="en-US" sz="1600" b="1" i="1" dirty="0"/>
          </a:p>
        </p:txBody>
      </p:sp>
      <p:sp>
        <p:nvSpPr>
          <p:cNvPr id="28683" name="Text Box 2063"/>
          <p:cNvSpPr txBox="1">
            <a:spLocks noChangeArrowheads="1"/>
          </p:cNvSpPr>
          <p:nvPr/>
        </p:nvSpPr>
        <p:spPr bwMode="auto">
          <a:xfrm>
            <a:off x="9612000" y="6059725"/>
            <a:ext cx="1579562" cy="336550"/>
          </a:xfrm>
          <a:prstGeom prst="rect">
            <a:avLst/>
          </a:prstGeom>
          <a:noFill/>
          <a:ln w="7938">
            <a:noFill/>
            <a:miter lim="800000"/>
            <a:headEnd/>
            <a:tailEnd/>
          </a:ln>
        </p:spPr>
        <p:txBody>
          <a:bodyPr>
            <a:spAutoFit/>
          </a:bodyPr>
          <a:lstStyle/>
          <a:p>
            <a:pPr eaLnBrk="0" hangingPunct="0">
              <a:spcBef>
                <a:spcPct val="50000"/>
              </a:spcBef>
            </a:pPr>
            <a:r>
              <a:rPr lang="en-US" sz="1600" b="1" i="1" dirty="0"/>
              <a:t>Status Bar</a:t>
            </a:r>
          </a:p>
        </p:txBody>
      </p:sp>
    </p:spTree>
    <p:extLst>
      <p:ext uri="{BB962C8B-B14F-4D97-AF65-F5344CB8AC3E}">
        <p14:creationId xmlns:p14="http://schemas.microsoft.com/office/powerpoint/2010/main" val="2617592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Building Test Environments</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Lecture:  System Testing with VectorCAST/QA</a:t>
            </a:r>
          </a:p>
        </p:txBody>
      </p:sp>
      <p:sp>
        <p:nvSpPr>
          <p:cNvPr id="2" name="TextBox 1">
            <a:extLst>
              <a:ext uri="{FF2B5EF4-FFF2-40B4-BE49-F238E27FC236}">
                <a16:creationId xmlns:a16="http://schemas.microsoft.com/office/drawing/2014/main" id="{50B0B8BE-DE39-4EB8-916A-8FE48F3B52A4}"/>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VectorCAST/QA</a:t>
            </a:r>
          </a:p>
        </p:txBody>
      </p:sp>
      <p:cxnSp>
        <p:nvCxnSpPr>
          <p:cNvPr id="6" name="Straight Arrow Connector 5">
            <a:extLst>
              <a:ext uri="{FF2B5EF4-FFF2-40B4-BE49-F238E27FC236}">
                <a16:creationId xmlns:a16="http://schemas.microsoft.com/office/drawing/2014/main" id="{293F632B-CEAD-440B-ACD5-BEE6C058A176}"/>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72DA32-4231-49CF-B1FE-24B04C2FDDE1}"/>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6D4876F-282B-4050-95B2-30466FAFEE07}"/>
              </a:ext>
            </a:extLst>
          </p:cNvPr>
          <p:cNvGrpSpPr/>
          <p:nvPr/>
        </p:nvGrpSpPr>
        <p:grpSpPr>
          <a:xfrm>
            <a:off x="3518706" y="1384535"/>
            <a:ext cx="5154588" cy="4988314"/>
            <a:chOff x="3523255" y="1331175"/>
            <a:chExt cx="5154588" cy="4988314"/>
          </a:xfrm>
        </p:grpSpPr>
        <p:sp>
          <p:nvSpPr>
            <p:cNvPr id="10" name="Circular Arrow 6">
              <a:extLst>
                <a:ext uri="{FF2B5EF4-FFF2-40B4-BE49-F238E27FC236}">
                  <a16:creationId xmlns:a16="http://schemas.microsoft.com/office/drawing/2014/main" id="{B1BC8E60-4487-41AB-A9DE-2DB2544D03E9}"/>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Down Arrow 7">
              <a:extLst>
                <a:ext uri="{FF2B5EF4-FFF2-40B4-BE49-F238E27FC236}">
                  <a16:creationId xmlns:a16="http://schemas.microsoft.com/office/drawing/2014/main" id="{5DEB8699-32D6-4F0F-8795-12C432B4C633}"/>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Down Arrow 8">
              <a:extLst>
                <a:ext uri="{FF2B5EF4-FFF2-40B4-BE49-F238E27FC236}">
                  <a16:creationId xmlns:a16="http://schemas.microsoft.com/office/drawing/2014/main" id="{26757C1C-CD4D-492E-82D0-CA056AADA383}"/>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reeform 9">
              <a:extLst>
                <a:ext uri="{FF2B5EF4-FFF2-40B4-BE49-F238E27FC236}">
                  <a16:creationId xmlns:a16="http://schemas.microsoft.com/office/drawing/2014/main" id="{3BDAA9A3-3F56-44F6-ACA5-1CC3BFDF5A0C}"/>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4" name="Parallelogram 13">
              <a:extLst>
                <a:ext uri="{FF2B5EF4-FFF2-40B4-BE49-F238E27FC236}">
                  <a16:creationId xmlns:a16="http://schemas.microsoft.com/office/drawing/2014/main" id="{C83F6859-966E-4491-811C-5BBC3AAC9301}"/>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6" name="Parallelogram 15">
              <a:extLst>
                <a:ext uri="{FF2B5EF4-FFF2-40B4-BE49-F238E27FC236}">
                  <a16:creationId xmlns:a16="http://schemas.microsoft.com/office/drawing/2014/main" id="{2423FF51-7B8F-4DDD-A9C5-0D233C432EBD}"/>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7" name="Parallelogram 16">
              <a:extLst>
                <a:ext uri="{FF2B5EF4-FFF2-40B4-BE49-F238E27FC236}">
                  <a16:creationId xmlns:a16="http://schemas.microsoft.com/office/drawing/2014/main" id="{83CE10FF-8214-4255-BE5C-708BB867F84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9" name="Parallelogram 18">
              <a:extLst>
                <a:ext uri="{FF2B5EF4-FFF2-40B4-BE49-F238E27FC236}">
                  <a16:creationId xmlns:a16="http://schemas.microsoft.com/office/drawing/2014/main" id="{DA7AA4D7-DBF9-4EDA-8D26-831C36BB73B6}"/>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20" name="Parallelogram 19">
              <a:extLst>
                <a:ext uri="{FF2B5EF4-FFF2-40B4-BE49-F238E27FC236}">
                  <a16:creationId xmlns:a16="http://schemas.microsoft.com/office/drawing/2014/main" id="{7A2E0250-020B-44DE-B758-7B5A9C1F98B3}"/>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21" name="Parallelogram 20">
              <a:extLst>
                <a:ext uri="{FF2B5EF4-FFF2-40B4-BE49-F238E27FC236}">
                  <a16:creationId xmlns:a16="http://schemas.microsoft.com/office/drawing/2014/main" id="{ACE0F0A4-6001-45AC-9BAD-BCE99E414EFC}"/>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2941599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252000" lvl="2" indent="0">
              <a:buNone/>
            </a:pPr>
            <a:endParaRPr lang="en-US" dirty="0"/>
          </a:p>
          <a:p>
            <a:pPr lvl="2"/>
            <a:r>
              <a:rPr lang="en-US" dirty="0"/>
              <a:t>Do File-&gt;</a:t>
            </a:r>
            <a:r>
              <a:rPr lang="en-US" dirty="0" err="1"/>
              <a:t>SetProductMode</a:t>
            </a:r>
            <a:r>
              <a:rPr lang="en-US" dirty="0"/>
              <a:t>-&gt;C/C++</a:t>
            </a:r>
            <a:r>
              <a:rPr lang="en-US" dirty="0" err="1"/>
              <a:t>UnitTestEnvironment</a:t>
            </a:r>
            <a:endParaRPr lang="en-US" dirty="0"/>
          </a:p>
          <a:p>
            <a:pPr lvl="3"/>
            <a:r>
              <a:rPr lang="en-US" dirty="0"/>
              <a:t>If this option is greyed out proceed to next step</a:t>
            </a:r>
          </a:p>
          <a:p>
            <a:pPr lvl="2"/>
            <a:r>
              <a:rPr lang="en-US" dirty="0"/>
              <a:t>Set your Working Directory (File-&gt;SetWorkingDirectory)</a:t>
            </a:r>
          </a:p>
          <a:p>
            <a:pPr lvl="3"/>
            <a:r>
              <a:rPr lang="en-US" dirty="0"/>
              <a:t>Suggestion:  C:/vcast/training/MinGW_WorkDir</a:t>
            </a:r>
          </a:p>
          <a:p>
            <a:pPr lvl="2"/>
            <a:r>
              <a:rPr lang="en-US" dirty="0"/>
              <a:t>Create the Project (File-&gt;New-&gt;VectorCASTProject-&gt;EmptyProject)</a:t>
            </a:r>
          </a:p>
          <a:p>
            <a:pPr lvl="3"/>
            <a:r>
              <a:rPr lang="en-US" dirty="0"/>
              <a:t>Enter a name (e.g. TestCampaign) </a:t>
            </a:r>
          </a:p>
          <a:p>
            <a:pPr lvl="3"/>
            <a:r>
              <a:rPr lang="en-US" dirty="0"/>
              <a:t>Select C/C++-&gt;</a:t>
            </a:r>
            <a:r>
              <a:rPr lang="en-US" dirty="0" err="1"/>
              <a:t>VectorCASTMinGW</a:t>
            </a:r>
            <a:r>
              <a:rPr lang="en-US" dirty="0"/>
              <a:t>-&gt;C++ (or C) as the compiler</a:t>
            </a:r>
          </a:p>
          <a:p>
            <a:pPr lvl="3"/>
            <a:r>
              <a:rPr lang="en-US" dirty="0"/>
              <a:t>Select Create</a:t>
            </a:r>
          </a:p>
          <a:p>
            <a:pPr lvl="2"/>
            <a:r>
              <a:rPr lang="en-US" dirty="0"/>
              <a:t>Result should look like this:</a:t>
            </a:r>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Creating a VectorCAST Project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5" name="Picture 4">
            <a:extLst>
              <a:ext uri="{FF2B5EF4-FFF2-40B4-BE49-F238E27FC236}">
                <a16:creationId xmlns:a16="http://schemas.microsoft.com/office/drawing/2014/main" id="{9AC908EC-B774-4145-B2AB-13EEF59E1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849" y="4014181"/>
            <a:ext cx="6344731" cy="2320357"/>
          </a:xfrm>
          <a:prstGeom prst="rect">
            <a:avLst/>
          </a:prstGeom>
        </p:spPr>
      </p:pic>
    </p:spTree>
    <p:extLst>
      <p:ext uri="{BB962C8B-B14F-4D97-AF65-F5344CB8AC3E}">
        <p14:creationId xmlns:p14="http://schemas.microsoft.com/office/powerpoint/2010/main" val="2782714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Once the Project is Created, set high-level configuration items </a:t>
            </a:r>
          </a:p>
          <a:p>
            <a:pPr lvl="3"/>
            <a:r>
              <a:rPr lang="en-US" dirty="0"/>
              <a:t>RightMouse on the top level node (TestCampaign) and select OpenConfiguration</a:t>
            </a:r>
          </a:p>
          <a:p>
            <a:pPr lvl="2"/>
            <a:r>
              <a:rPr lang="en-US" dirty="0"/>
              <a:t>Expand the Manage Node (on right side of screen)</a:t>
            </a:r>
          </a:p>
          <a:p>
            <a:pPr lvl="3"/>
            <a:r>
              <a:rPr lang="en-US" dirty="0"/>
              <a:t>Add “SourceFiles” as a Source Directory (point to wherever you unzipped the source code)</a:t>
            </a:r>
          </a:p>
          <a:p>
            <a:pPr lvl="4"/>
            <a:r>
              <a:rPr lang="en-US" dirty="0"/>
              <a:t>Optionally you can use environment variables to make the </a:t>
            </a:r>
            <a:r>
              <a:rPr lang="en-US" dirty="0" err="1"/>
              <a:t>VectorCAST</a:t>
            </a:r>
            <a:r>
              <a:rPr lang="en-US" dirty="0"/>
              <a:t> Project portable</a:t>
            </a:r>
          </a:p>
          <a:p>
            <a:pPr lvl="3"/>
            <a:r>
              <a:rPr lang="en-US" dirty="0"/>
              <a:t>Turn Whitebox on</a:t>
            </a:r>
          </a:p>
          <a:p>
            <a:pPr lvl="3"/>
            <a:r>
              <a:rPr lang="en-US" dirty="0"/>
              <a:t>Set Coverage type to None</a:t>
            </a:r>
          </a:p>
          <a:p>
            <a:pPr lvl="3"/>
            <a:endParaRPr lang="en-US" dirty="0"/>
          </a:p>
          <a:p>
            <a:pPr lvl="3"/>
            <a:endParaRPr lang="en-US" dirty="0"/>
          </a:p>
          <a:p>
            <a:pPr lvl="3"/>
            <a:endParaRPr lang="en-US" dirty="0"/>
          </a:p>
          <a:p>
            <a:pPr marL="504000" lvl="3" indent="0">
              <a:buNone/>
            </a:pPr>
            <a:endParaRPr lang="en-US" dirty="0"/>
          </a:p>
          <a:p>
            <a:pPr lvl="3"/>
            <a:endParaRPr lang="en-US" dirty="0"/>
          </a:p>
          <a:p>
            <a:pPr lvl="3"/>
            <a:endParaRPr lang="en-US" dirty="0"/>
          </a:p>
          <a:p>
            <a:pPr lvl="3"/>
            <a:endParaRPr lang="en-US" dirty="0"/>
          </a:p>
          <a:p>
            <a:pPr lvl="3"/>
            <a:endParaRPr lang="en-US" dirty="0"/>
          </a:p>
          <a:p>
            <a:pPr lvl="3"/>
            <a:endParaRPr lang="en-US" dirty="0"/>
          </a:p>
          <a:p>
            <a:pPr marL="504000" lvl="3" indent="0">
              <a:buNone/>
            </a:pPr>
            <a:endParaRPr lang="en-US" dirty="0"/>
          </a:p>
          <a:p>
            <a:pPr lvl="2"/>
            <a:r>
              <a:rPr lang="en-US" dirty="0"/>
              <a:t>Close the Configuration window and save</a:t>
            </a:r>
          </a:p>
          <a:p>
            <a:pPr lvl="2"/>
            <a:r>
              <a:rPr lang="en-US" dirty="0"/>
              <a:t>Select option to display Execution Report after test case execution</a:t>
            </a:r>
          </a:p>
          <a:p>
            <a:pPr lvl="3"/>
            <a:r>
              <a:rPr lang="en-US" dirty="0"/>
              <a:t>Tools-&gt;Options-&gt;GUI</a:t>
            </a:r>
          </a:p>
          <a:p>
            <a:pPr lvl="3"/>
            <a:r>
              <a:rPr lang="en-US" dirty="0"/>
              <a:t>At bottom of page:  “After Single Test Execution show:  Execution Report”</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Configuring a VectorCAST Project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2" name="Picture 1">
            <a:extLst>
              <a:ext uri="{FF2B5EF4-FFF2-40B4-BE49-F238E27FC236}">
                <a16:creationId xmlns:a16="http://schemas.microsoft.com/office/drawing/2014/main" id="{B20DE62A-B6FD-4421-8238-0848E7A5C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747" y="3084774"/>
            <a:ext cx="7027062" cy="2189591"/>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252000" lvl="2" indent="0">
              <a:buNone/>
            </a:pPr>
            <a:endParaRPr lang="en-US" dirty="0"/>
          </a:p>
          <a:p>
            <a:pPr lvl="2"/>
            <a:r>
              <a:rPr lang="en-US" dirty="0"/>
              <a:t>Create a Unit Test Environment inside of the VectorCAST Project</a:t>
            </a:r>
          </a:p>
          <a:p>
            <a:pPr lvl="3"/>
            <a:r>
              <a:rPr lang="en-US" dirty="0"/>
              <a:t>RightMouse on the Group Node and select “Create Unit Test Environment-&gt;Interactive”</a:t>
            </a:r>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Creating an Environment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2" name="Picture 1">
            <a:extLst>
              <a:ext uri="{FF2B5EF4-FFF2-40B4-BE49-F238E27FC236}">
                <a16:creationId xmlns:a16="http://schemas.microsoft.com/office/drawing/2014/main" id="{B8DAB7D7-962D-4B40-959F-5400C4F59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166" y="2276569"/>
            <a:ext cx="4345429" cy="4065644"/>
          </a:xfrm>
          <a:prstGeom prst="rect">
            <a:avLst/>
          </a:prstGeom>
        </p:spPr>
      </p:pic>
    </p:spTree>
    <p:extLst>
      <p:ext uri="{BB962C8B-B14F-4D97-AF65-F5344CB8AC3E}">
        <p14:creationId xmlns:p14="http://schemas.microsoft.com/office/powerpoint/2010/main" val="852901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Browse through all 8 steps to see the various options</a:t>
            </a:r>
          </a:p>
          <a:p>
            <a:pPr lvl="2"/>
            <a:r>
              <a:rPr lang="en-US" dirty="0"/>
              <a:t>For this exercise, only specify the Env Name and UUT</a:t>
            </a:r>
          </a:p>
          <a:p>
            <a:pPr lvl="3"/>
            <a:r>
              <a:rPr lang="en-US" dirty="0"/>
              <a:t>Step 2:  Name the Environment (e.g. MATH)</a:t>
            </a:r>
          </a:p>
          <a:p>
            <a:pPr lvl="3"/>
            <a:r>
              <a:rPr lang="en-US" dirty="0"/>
              <a:t>Step 6:  Select “math.c” as the UUT</a:t>
            </a:r>
          </a:p>
          <a:p>
            <a:pPr lvl="3"/>
            <a:r>
              <a:rPr lang="en-US" dirty="0"/>
              <a:t>Select “Build”</a:t>
            </a:r>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p:txBody>
          <a:bodyPr/>
          <a:lstStyle/>
          <a:p>
            <a:r>
              <a:rPr lang="en-US" dirty="0"/>
              <a:t>Environment Options</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5809" y="2778975"/>
            <a:ext cx="5268676" cy="3488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6332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Upon completion, resultant screen should look like this:</a:t>
            </a:r>
          </a:p>
        </p:txBody>
      </p:sp>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Environment within a VectorCAST Project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5" name="Picture 4">
            <a:extLst>
              <a:ext uri="{FF2B5EF4-FFF2-40B4-BE49-F238E27FC236}">
                <a16:creationId xmlns:a16="http://schemas.microsoft.com/office/drawing/2014/main" id="{9F905516-825D-4011-9354-E5C63D774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695" y="1674000"/>
            <a:ext cx="3865062" cy="4554000"/>
          </a:xfrm>
          <a:prstGeom prst="rect">
            <a:avLst/>
          </a:prstGeom>
        </p:spPr>
      </p:pic>
    </p:spTree>
    <p:extLst>
      <p:ext uri="{BB962C8B-B14F-4D97-AF65-F5344CB8AC3E}">
        <p14:creationId xmlns:p14="http://schemas.microsoft.com/office/powerpoint/2010/main" val="45262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Create an Environment for manager.c and name it MGR_UT1</a:t>
            </a:r>
          </a:p>
          <a:p>
            <a:pPr lvl="2"/>
            <a:r>
              <a:rPr lang="en-US" sz="1400" dirty="0"/>
              <a:t>Note!:  RightMouse on Group Name and do:  CreateUnitTestEnvironment -&gt; Interactive</a:t>
            </a:r>
          </a:p>
          <a:p>
            <a:pPr lvl="1">
              <a:buClr>
                <a:srgbClr val="000000"/>
              </a:buClr>
              <a:buSzPct val="100000"/>
              <a:buFont typeface="Wingdings 3" panose="05040102010807070707" pitchFamily="18" charset="2"/>
              <a:buAutoNum type="arabicPeriod"/>
            </a:pPr>
            <a:r>
              <a:rPr lang="en-US" sz="1400" dirty="0"/>
              <a:t>Create a Test for Add_Tax_Tip()</a:t>
            </a:r>
          </a:p>
          <a:p>
            <a:pPr lvl="2"/>
            <a:r>
              <a:rPr lang="en-US" sz="1400" dirty="0"/>
              <a:t>RightMouse on Function Name &amp; select InsertTestCase</a:t>
            </a:r>
          </a:p>
          <a:p>
            <a:pPr lvl="1">
              <a:buClr>
                <a:srgbClr val="000000"/>
              </a:buClr>
              <a:buSzPct val="100000"/>
              <a:buFont typeface="Wingdings 3" panose="05040102010807070707" pitchFamily="18" charset="2"/>
              <a:buAutoNum type="arabicPeriod"/>
            </a:pPr>
            <a:r>
              <a:rPr lang="en-US" sz="1400" dirty="0"/>
              <a:t>Change the Test Name to “Normal”</a:t>
            </a:r>
          </a:p>
          <a:p>
            <a:pPr lvl="1">
              <a:buClr>
                <a:srgbClr val="000000"/>
              </a:buClr>
              <a:buSzPct val="100000"/>
              <a:buFont typeface="Wingdings 3" panose="05040102010807070707" pitchFamily="18" charset="2"/>
              <a:buAutoNum type="arabicPeriod"/>
            </a:pPr>
            <a:r>
              <a:rPr lang="en-US" sz="1400" dirty="0"/>
              <a:t>In the Test Case Editor on right side of GUI, Enter the Input Values:</a:t>
            </a:r>
          </a:p>
          <a:p>
            <a:pPr lvl="2"/>
            <a:r>
              <a:rPr lang="en-US" sz="1400" dirty="0"/>
              <a:t>check_total:  10.0</a:t>
            </a:r>
          </a:p>
          <a:p>
            <a:pPr lvl="2"/>
            <a:r>
              <a:rPr lang="en-US" sz="1400" dirty="0"/>
              <a:t>sales_tax:  0.05</a:t>
            </a:r>
          </a:p>
          <a:p>
            <a:pPr lvl="2"/>
            <a:r>
              <a:rPr lang="en-US" sz="1400" dirty="0"/>
              <a:t>tip:   0.15</a:t>
            </a:r>
          </a:p>
          <a:p>
            <a:pPr lvl="1">
              <a:buClr>
                <a:srgbClr val="000000"/>
              </a:buClr>
              <a:buSzPct val="100000"/>
              <a:buFont typeface="Wingdings 3" panose="05040102010807070707" pitchFamily="18" charset="2"/>
              <a:buAutoNum type="arabicPeriod"/>
            </a:pPr>
            <a:r>
              <a:rPr lang="en-US" sz="1400" dirty="0"/>
              <a:t>Enter Expected Value on “return” of 12.0</a:t>
            </a:r>
          </a:p>
          <a:p>
            <a:pPr lvl="1">
              <a:buClr>
                <a:srgbClr val="000000"/>
              </a:buClr>
              <a:buSzPct val="100000"/>
              <a:buFont typeface="Wingdings 3" panose="05040102010807070707" pitchFamily="18" charset="2"/>
              <a:buAutoNum type="arabicPeriod"/>
            </a:pPr>
            <a:r>
              <a:rPr lang="en-US" sz="1400" dirty="0"/>
              <a:t>Execute the Test and analyze the Execution Report - make sure the Expected Value matched</a:t>
            </a:r>
          </a:p>
          <a:p>
            <a:pPr lvl="1">
              <a:buClr>
                <a:srgbClr val="000000"/>
              </a:buClr>
              <a:buSzPct val="100000"/>
              <a:buFont typeface="Wingdings 3" panose="05040102010807070707" pitchFamily="18" charset="2"/>
              <a:buAutoNum type="arabicPeriod"/>
            </a:pPr>
            <a:r>
              <a:rPr lang="en-US" sz="1400" dirty="0"/>
              <a:t>How many events are in the Report?</a:t>
            </a:r>
          </a:p>
          <a:p>
            <a:pPr lvl="1">
              <a:buClr>
                <a:srgbClr val="000000"/>
              </a:buClr>
              <a:buSzPct val="100000"/>
              <a:buFont typeface="Wingdings 3" panose="05040102010807070707" pitchFamily="18" charset="2"/>
              <a:buAutoNum type="arabicPeriod"/>
            </a:pPr>
            <a:r>
              <a:rPr lang="en-US" sz="1400" dirty="0"/>
              <a:t>What is Event # 2?  Note that this is a stubbed function.</a:t>
            </a:r>
          </a:p>
          <a:p>
            <a:pPr lvl="1">
              <a:buClr>
                <a:srgbClr val="000000"/>
              </a:buClr>
              <a:buSzPct val="100000"/>
              <a:buFont typeface="Wingdings 3" panose="05040102010807070707" pitchFamily="18" charset="2"/>
              <a:buAutoNum type="arabicPeriod"/>
            </a:pPr>
            <a:r>
              <a:rPr lang="en-US" sz="1400" dirty="0"/>
              <a:t>Events 1 &amp; 3 are the normal Entrance &amp; Exit of the Test</a:t>
            </a:r>
          </a:p>
          <a:p>
            <a:pPr lvl="1">
              <a:buClr>
                <a:srgbClr val="000000"/>
              </a:buClr>
              <a:buSzPct val="100000"/>
              <a:buFont typeface="Wingdings 3" panose="05040102010807070707" pitchFamily="18" charset="2"/>
              <a:buAutoNum type="arabicPeriod"/>
            </a:pPr>
            <a:r>
              <a:rPr lang="en-US" sz="1400" dirty="0"/>
              <a:t>Toggle back and forth between the Execution Report and the Parameter Tree (see tabs at bottom of Test Case Editor)</a:t>
            </a:r>
          </a:p>
          <a:p>
            <a:pPr lvl="1">
              <a:buClr>
                <a:srgbClr val="000000"/>
              </a:buClr>
              <a:buSzPct val="100000"/>
              <a:buFont typeface="Wingdings 3" panose="05040102010807070707" pitchFamily="18" charset="2"/>
              <a:buAutoNum type="arabicPeriod"/>
            </a:pPr>
            <a:r>
              <a:rPr lang="en-US" sz="1400" dirty="0"/>
              <a:t>Enter some notes describing your test (button at very bottom of Test Case Editor)</a:t>
            </a:r>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Part 1</a:t>
            </a:r>
          </a:p>
        </p:txBody>
      </p:sp>
      <p:sp>
        <p:nvSpPr>
          <p:cNvPr id="3" name="Title 2"/>
          <p:cNvSpPr>
            <a:spLocks noGrp="1"/>
          </p:cNvSpPr>
          <p:nvPr>
            <p:ph type="title"/>
          </p:nvPr>
        </p:nvSpPr>
        <p:spPr/>
        <p:txBody>
          <a:bodyPr/>
          <a:lstStyle/>
          <a:p>
            <a:r>
              <a:rPr lang="en-US"/>
              <a:t>Lab:  Creating Test Cases</a:t>
            </a:r>
            <a:endParaRPr lang="en-US" dirty="0"/>
          </a:p>
        </p:txBody>
      </p:sp>
    </p:spTree>
    <p:extLst>
      <p:ext uri="{BB962C8B-B14F-4D97-AF65-F5344CB8AC3E}">
        <p14:creationId xmlns:p14="http://schemas.microsoft.com/office/powerpoint/2010/main" val="2680480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Duplicate your test case and call it Zero_Tax</a:t>
            </a:r>
          </a:p>
          <a:p>
            <a:pPr lvl="1">
              <a:buClr>
                <a:srgbClr val="000000"/>
              </a:buClr>
              <a:buSzPct val="100000"/>
              <a:buFont typeface="Wingdings 3" panose="05040102010807070707" pitchFamily="18" charset="2"/>
              <a:buAutoNum type="arabicPeriod"/>
            </a:pPr>
            <a:r>
              <a:rPr lang="en-US" sz="1400" dirty="0"/>
              <a:t>Leave “check_total” at 10.0</a:t>
            </a:r>
          </a:p>
          <a:p>
            <a:pPr lvl="1">
              <a:buClr>
                <a:srgbClr val="000000"/>
              </a:buClr>
              <a:buSzPct val="100000"/>
              <a:buFont typeface="Wingdings 3" panose="05040102010807070707" pitchFamily="18" charset="2"/>
              <a:buAutoNum type="arabicPeriod"/>
            </a:pPr>
            <a:r>
              <a:rPr lang="en-US" sz="1400" dirty="0"/>
              <a:t>Change “sales_tax” &amp; “tip” to 0.0</a:t>
            </a:r>
          </a:p>
          <a:p>
            <a:pPr lvl="1">
              <a:buClr>
                <a:srgbClr val="000000"/>
              </a:buClr>
              <a:buSzPct val="100000"/>
              <a:buFont typeface="Wingdings 3" panose="05040102010807070707" pitchFamily="18" charset="2"/>
              <a:buAutoNum type="arabicPeriod"/>
            </a:pPr>
            <a:r>
              <a:rPr lang="en-US" sz="1400" dirty="0"/>
              <a:t>Enter an Expected Value of 10.0</a:t>
            </a:r>
          </a:p>
          <a:p>
            <a:pPr lvl="1">
              <a:buClr>
                <a:srgbClr val="000000"/>
              </a:buClr>
              <a:buSzPct val="100000"/>
              <a:buFont typeface="Wingdings 3" panose="05040102010807070707" pitchFamily="18" charset="2"/>
              <a:buAutoNum type="arabicPeriod"/>
            </a:pPr>
            <a:r>
              <a:rPr lang="en-US" sz="1400" dirty="0"/>
              <a:t>Execute the Test.  Why did it fail?</a:t>
            </a:r>
          </a:p>
          <a:p>
            <a:pPr lvl="2"/>
            <a:r>
              <a:rPr lang="en-US" sz="1400" dirty="0"/>
              <a:t>To figure out the failure, you may want to look at the source code</a:t>
            </a:r>
          </a:p>
          <a:p>
            <a:pPr lvl="2"/>
            <a:r>
              <a:rPr lang="en-US" sz="1400" dirty="0"/>
              <a:t>Select Add_Tax_Tip in Environment View &amp; do RightMouse-&gt;OpenSource</a:t>
            </a:r>
          </a:p>
          <a:p>
            <a:pPr lvl="1">
              <a:buClr>
                <a:srgbClr val="000000"/>
              </a:buClr>
              <a:buSzPct val="100000"/>
              <a:buFont typeface="Wingdings 3" panose="05040102010807070707" pitchFamily="18" charset="2"/>
              <a:buAutoNum type="arabicPeriod"/>
            </a:pPr>
            <a:r>
              <a:rPr lang="en-US" sz="1400" dirty="0"/>
              <a:t>Leave this test case as an example of a test failure</a:t>
            </a:r>
          </a:p>
          <a:p>
            <a:pPr lvl="1">
              <a:buClr>
                <a:srgbClr val="000000"/>
              </a:buClr>
              <a:buSzPct val="100000"/>
              <a:buFont typeface="Wingdings 3" panose="05040102010807070707" pitchFamily="18" charset="2"/>
              <a:buAutoNum type="arabicPeriod"/>
            </a:pPr>
            <a:r>
              <a:rPr lang="en-US" sz="1400" dirty="0"/>
              <a:t>Duplicate the test and call it TenPercentTax</a:t>
            </a:r>
          </a:p>
          <a:p>
            <a:pPr lvl="1">
              <a:buClr>
                <a:srgbClr val="000000"/>
              </a:buClr>
              <a:buSzPct val="100000"/>
              <a:buFont typeface="Wingdings 3" panose="05040102010807070707" pitchFamily="18" charset="2"/>
              <a:buAutoNum type="arabicPeriod"/>
            </a:pPr>
            <a:r>
              <a:rPr lang="en-US" sz="1400" dirty="0"/>
              <a:t>Expand &lt;&lt;GLOBAL&gt;&gt; node and change the input &amp; expected value of “default_tax” to .10</a:t>
            </a:r>
          </a:p>
          <a:p>
            <a:pPr lvl="1">
              <a:buClr>
                <a:srgbClr val="000000"/>
              </a:buClr>
              <a:buSzPct val="100000"/>
              <a:buFont typeface="Wingdings 3" panose="05040102010807070707" pitchFamily="18" charset="2"/>
              <a:buAutoNum type="arabicPeriod"/>
            </a:pPr>
            <a:r>
              <a:rPr lang="en-US" sz="1400" dirty="0"/>
              <a:t>Set the expected value of “log_err_cnt” to 0</a:t>
            </a:r>
          </a:p>
          <a:p>
            <a:pPr lvl="1">
              <a:buClr>
                <a:srgbClr val="000000"/>
              </a:buClr>
              <a:buSzPct val="100000"/>
              <a:buFont typeface="Wingdings 3" panose="05040102010807070707" pitchFamily="18" charset="2"/>
              <a:buAutoNum type="arabicPeriod"/>
            </a:pPr>
            <a:r>
              <a:rPr lang="en-US" sz="1400" dirty="0"/>
              <a:t>Set the expected value of “return” to 11.0</a:t>
            </a:r>
          </a:p>
          <a:p>
            <a:pPr lvl="1">
              <a:buClr>
                <a:srgbClr val="000000"/>
              </a:buClr>
              <a:buSzPct val="100000"/>
              <a:buFont typeface="Wingdings 3" panose="05040102010807070707" pitchFamily="18" charset="2"/>
              <a:buAutoNum type="arabicPeriod"/>
            </a:pPr>
            <a:r>
              <a:rPr lang="en-US" sz="1400" dirty="0"/>
              <a:t>Run the test and analyze the Execution Report to make sure all 3 Expected Values match</a:t>
            </a:r>
          </a:p>
        </p:txBody>
      </p:sp>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Part 2</a:t>
            </a:r>
          </a:p>
        </p:txBody>
      </p:sp>
      <p:sp>
        <p:nvSpPr>
          <p:cNvPr id="3" name="Title 2"/>
          <p:cNvSpPr>
            <a:spLocks noGrp="1"/>
          </p:cNvSpPr>
          <p:nvPr>
            <p:ph type="title"/>
          </p:nvPr>
        </p:nvSpPr>
        <p:spPr/>
        <p:txBody>
          <a:bodyPr/>
          <a:lstStyle/>
          <a:p>
            <a:r>
              <a:rPr lang="en-US"/>
              <a:t>Lab:  Creating Test Cases</a:t>
            </a:r>
            <a:endParaRPr lang="en-US" dirty="0"/>
          </a:p>
        </p:txBody>
      </p:sp>
    </p:spTree>
    <p:extLst>
      <p:ext uri="{BB962C8B-B14F-4D97-AF65-F5344CB8AC3E}">
        <p14:creationId xmlns:p14="http://schemas.microsoft.com/office/powerpoint/2010/main" val="10020999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Duplicate TenPercentTax and call it CheckStubValues</a:t>
            </a:r>
          </a:p>
          <a:p>
            <a:pPr lvl="1">
              <a:buClr>
                <a:srgbClr val="000000"/>
              </a:buClr>
              <a:buSzPct val="100000"/>
              <a:buFont typeface="Wingdings 3" panose="05040102010807070707" pitchFamily="18" charset="2"/>
              <a:buAutoNum type="arabicPeriod"/>
            </a:pPr>
            <a:r>
              <a:rPr lang="en-US" dirty="0"/>
              <a:t>Expand StubbedSubprograms</a:t>
            </a:r>
          </a:p>
          <a:p>
            <a:pPr lvl="1">
              <a:buClr>
                <a:srgbClr val="000000"/>
              </a:buClr>
              <a:buSzPct val="100000"/>
              <a:buFont typeface="Wingdings 3" panose="05040102010807070707" pitchFamily="18" charset="2"/>
              <a:buAutoNum type="arabicPeriod"/>
            </a:pPr>
            <a:r>
              <a:rPr lang="en-US" dirty="0"/>
              <a:t>Expand log_tax_receipts and set expected value of this_tax_ttl to 1.0</a:t>
            </a:r>
          </a:p>
          <a:p>
            <a:pPr lvl="1">
              <a:buClr>
                <a:srgbClr val="000000"/>
              </a:buClr>
              <a:buSzPct val="100000"/>
              <a:buFont typeface="Wingdings 3" panose="05040102010807070707" pitchFamily="18" charset="2"/>
              <a:buAutoNum type="arabicPeriod"/>
            </a:pPr>
            <a:r>
              <a:rPr lang="en-US" dirty="0"/>
              <a:t>Rerun the test and again analyze the report.  You should now have 4 matching expected values.</a:t>
            </a:r>
          </a:p>
          <a:p>
            <a:pPr lvl="1">
              <a:buClr>
                <a:srgbClr val="000000"/>
              </a:buClr>
              <a:buSzPct val="100000"/>
              <a:buFont typeface="Wingdings 3" panose="05040102010807070707" pitchFamily="18" charset="2"/>
              <a:buAutoNum type="arabicPeriod"/>
            </a:pPr>
            <a:r>
              <a:rPr lang="en-US" dirty="0"/>
              <a:t>On log_tax_receipts, change the input value of “return” to 1</a:t>
            </a:r>
          </a:p>
          <a:p>
            <a:pPr lvl="1">
              <a:buClr>
                <a:srgbClr val="000000"/>
              </a:buClr>
              <a:buSzPct val="100000"/>
              <a:buFont typeface="Wingdings 3" panose="05040102010807070707" pitchFamily="18" charset="2"/>
              <a:buAutoNum type="arabicPeriod"/>
            </a:pPr>
            <a:r>
              <a:rPr lang="en-US" dirty="0"/>
              <a:t>Rerun the test.  Why do one of the expected values now fail?</a:t>
            </a:r>
          </a:p>
          <a:p>
            <a:pPr lvl="1">
              <a:buClr>
                <a:srgbClr val="000000"/>
              </a:buClr>
              <a:buSzPct val="100000"/>
              <a:buFont typeface="Wingdings 3" panose="05040102010807070707" pitchFamily="18" charset="2"/>
              <a:buAutoNum type="arabicPeriod"/>
            </a:pPr>
            <a:r>
              <a:rPr lang="en-US" dirty="0"/>
              <a:t>Leave this test case as an example of partial success</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Part 3</a:t>
            </a:r>
          </a:p>
        </p:txBody>
      </p:sp>
      <p:sp>
        <p:nvSpPr>
          <p:cNvPr id="3" name="Title 2"/>
          <p:cNvSpPr>
            <a:spLocks noGrp="1"/>
          </p:cNvSpPr>
          <p:nvPr>
            <p:ph type="title"/>
          </p:nvPr>
        </p:nvSpPr>
        <p:spPr/>
        <p:txBody>
          <a:bodyPr/>
          <a:lstStyle/>
          <a:p>
            <a:r>
              <a:rPr lang="en-US"/>
              <a:t>Lab:  Creating Test Cases</a:t>
            </a:r>
            <a:endParaRPr lang="en-US" dirty="0"/>
          </a:p>
        </p:txBody>
      </p:sp>
    </p:spTree>
    <p:extLst>
      <p:ext uri="{BB962C8B-B14F-4D97-AF65-F5344CB8AC3E}">
        <p14:creationId xmlns:p14="http://schemas.microsoft.com/office/powerpoint/2010/main" val="29674501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nhaltsplatzhalter 16">
            <a:extLst>
              <a:ext uri="{FF2B5EF4-FFF2-40B4-BE49-F238E27FC236}">
                <a16:creationId xmlns:a16="http://schemas.microsoft.com/office/drawing/2014/main" id="{5F453716-6AFF-4F55-8F83-9F51DDC8F0CE}"/>
              </a:ext>
            </a:extLst>
          </p:cNvPr>
          <p:cNvSpPr>
            <a:spLocks noGrp="1"/>
          </p:cNvSpPr>
          <p:nvPr>
            <p:ph sz="quarter" idx="13"/>
          </p:nvPr>
        </p:nvSpPr>
        <p:spPr/>
        <p:txBody>
          <a:bodyPr/>
          <a:lstStyle/>
          <a:p>
            <a:pPr lvl="1"/>
            <a:r>
              <a:rPr lang="en-US" dirty="0"/>
              <a:t>Platform that’s comprised of two main functionalities:</a:t>
            </a:r>
          </a:p>
          <a:p>
            <a:pPr lvl="2"/>
            <a:r>
              <a:rPr lang="en-US" dirty="0"/>
              <a:t>Code Coverage (System Testing Environment)</a:t>
            </a:r>
          </a:p>
          <a:p>
            <a:pPr lvl="3"/>
            <a:r>
              <a:rPr lang="en-US" dirty="0"/>
              <a:t>C/C++ , ADA</a:t>
            </a:r>
          </a:p>
          <a:p>
            <a:pPr lvl="3"/>
            <a:r>
              <a:rPr lang="en-US" dirty="0"/>
              <a:t>Statement, </a:t>
            </a:r>
            <a:r>
              <a:rPr lang="en-GB" dirty="0"/>
              <a:t>Branch/Decision</a:t>
            </a:r>
            <a:r>
              <a:rPr lang="en-US" dirty="0"/>
              <a:t>, MC/DC</a:t>
            </a:r>
          </a:p>
          <a:p>
            <a:pPr lvl="3"/>
            <a:r>
              <a:rPr lang="en-GB" dirty="0"/>
              <a:t>Code-complexity analysis, Fault injection testing, Whitebox System Testing, Coverage by Analysis</a:t>
            </a:r>
            <a:endParaRPr lang="en-US" dirty="0"/>
          </a:p>
          <a:p>
            <a:pPr lvl="2"/>
            <a:r>
              <a:rPr lang="en-US" dirty="0"/>
              <a:t>System / Functional Test Verification</a:t>
            </a:r>
          </a:p>
          <a:p>
            <a:pPr lvl="3"/>
            <a:r>
              <a:rPr lang="en-US" dirty="0"/>
              <a:t>Automate the your existing tests to see what code is being executed</a:t>
            </a:r>
          </a:p>
          <a:p>
            <a:pPr lvl="3"/>
            <a:r>
              <a:rPr lang="en-US" dirty="0"/>
              <a:t>System tests can be executed different ways:</a:t>
            </a:r>
          </a:p>
          <a:p>
            <a:pPr lvl="4"/>
            <a:r>
              <a:rPr lang="en-US" dirty="0"/>
              <a:t>from scripts, manually through GUI, simulator,…</a:t>
            </a:r>
          </a:p>
          <a:p>
            <a:pPr lvl="3"/>
            <a:r>
              <a:rPr lang="en-US" dirty="0"/>
              <a:t>Change Based Testing (CBT)</a:t>
            </a:r>
          </a:p>
          <a:p>
            <a:pPr lvl="1"/>
            <a:r>
              <a:rPr lang="en-US" dirty="0"/>
              <a:t>VectorCAST/QA is not a system test creator</a:t>
            </a:r>
          </a:p>
          <a:p>
            <a:pPr lvl="2"/>
            <a:r>
              <a:rPr lang="en-US" dirty="0"/>
              <a:t>Other Vector product lines can create system tests such as </a:t>
            </a:r>
            <a:r>
              <a:rPr lang="en-US" dirty="0" err="1"/>
              <a:t>CANoe</a:t>
            </a:r>
            <a:r>
              <a:rPr lang="en-US" dirty="0"/>
              <a:t>, </a:t>
            </a:r>
            <a:r>
              <a:rPr lang="en-US" dirty="0" err="1"/>
              <a:t>vTestStudio</a:t>
            </a:r>
            <a:r>
              <a:rPr lang="en-US" dirty="0"/>
              <a:t>, etc.</a:t>
            </a:r>
          </a:p>
          <a:p>
            <a:pPr lvl="1"/>
            <a:r>
              <a:rPr lang="en-US" dirty="0"/>
              <a:t>Standards</a:t>
            </a:r>
          </a:p>
          <a:p>
            <a:pPr lvl="2"/>
            <a:r>
              <a:rPr lang="en-GB" dirty="0"/>
              <a:t>DO-178 B/C (Avionics)</a:t>
            </a:r>
          </a:p>
          <a:p>
            <a:pPr lvl="2"/>
            <a:r>
              <a:rPr lang="en-GB" dirty="0"/>
              <a:t>ISO-26262 (Automotive)</a:t>
            </a:r>
          </a:p>
          <a:p>
            <a:pPr lvl="2"/>
            <a:r>
              <a:rPr lang="en-GB" dirty="0"/>
              <a:t>IEC-61508 (Industrial)</a:t>
            </a:r>
          </a:p>
          <a:p>
            <a:pPr lvl="2"/>
            <a:r>
              <a:rPr lang="en-GB" dirty="0"/>
              <a:t>EN-50128 (Railway)</a:t>
            </a:r>
          </a:p>
          <a:p>
            <a:pPr lvl="2"/>
            <a:r>
              <a:rPr lang="en-GB" dirty="0"/>
              <a:t>IEC-62304 (Medical)</a:t>
            </a:r>
            <a:endParaRPr lang="en-US" dirty="0"/>
          </a:p>
        </p:txBody>
      </p:sp>
      <p:sp>
        <p:nvSpPr>
          <p:cNvPr id="20" name="Textplatzhalter 19">
            <a:extLst>
              <a:ext uri="{FF2B5EF4-FFF2-40B4-BE49-F238E27FC236}">
                <a16:creationId xmlns:a16="http://schemas.microsoft.com/office/drawing/2014/main" id="{3690530C-73AB-4A72-A758-5AF2F2699726}"/>
              </a:ext>
            </a:extLst>
          </p:cNvPr>
          <p:cNvSpPr>
            <a:spLocks noGrp="1"/>
          </p:cNvSpPr>
          <p:nvPr>
            <p:ph type="body" sz="quarter" idx="12"/>
          </p:nvPr>
        </p:nvSpPr>
        <p:spPr/>
        <p:txBody>
          <a:bodyPr/>
          <a:lstStyle/>
          <a:p>
            <a:r>
              <a:rPr lang="en-US" dirty="0"/>
              <a:t>What is VectorCAST/QA</a:t>
            </a:r>
          </a:p>
        </p:txBody>
      </p:sp>
      <p:sp>
        <p:nvSpPr>
          <p:cNvPr id="3" name="Title 2"/>
          <p:cNvSpPr>
            <a:spLocks noGrp="1"/>
          </p:cNvSpPr>
          <p:nvPr>
            <p:ph type="title"/>
          </p:nvPr>
        </p:nvSpPr>
        <p:spPr/>
        <p:txBody>
          <a:bodyPr/>
          <a:lstStyle/>
          <a:p>
            <a:r>
              <a:rPr lang="en-US" dirty="0"/>
              <a:t>Lecture:  System Testing with VectorCAST/QA</a:t>
            </a:r>
          </a:p>
        </p:txBody>
      </p:sp>
    </p:spTree>
    <p:extLst>
      <p:ext uri="{BB962C8B-B14F-4D97-AF65-F5344CB8AC3E}">
        <p14:creationId xmlns:p14="http://schemas.microsoft.com/office/powerpoint/2010/main" val="4238912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70983" y="1044000"/>
            <a:ext cx="10848000" cy="5220000"/>
          </a:xfrm>
        </p:spPr>
        <p:txBody>
          <a:bodyPr/>
          <a:lstStyle/>
          <a:p>
            <a:pPr lvl="1">
              <a:buClr>
                <a:srgbClr val="000000"/>
              </a:buClr>
              <a:buSzPct val="100000"/>
              <a:buFont typeface="Wingdings 3" panose="05040102010807070707" pitchFamily="18" charset="2"/>
              <a:buAutoNum type="arabicPeriod"/>
            </a:pPr>
            <a:r>
              <a:rPr lang="en-US" sz="1200" dirty="0"/>
              <a:t>Reopen the MATH environment (just double click on MATH in the Project View)</a:t>
            </a:r>
          </a:p>
          <a:p>
            <a:pPr lvl="1">
              <a:buClr>
                <a:srgbClr val="000000"/>
              </a:buClr>
              <a:buSzPct val="100000"/>
              <a:buFont typeface="Wingdings 3" panose="05040102010807070707" pitchFamily="18" charset="2"/>
              <a:buAutoNum type="arabicPeriod"/>
            </a:pPr>
            <a:r>
              <a:rPr lang="en-US" sz="1200" dirty="0"/>
              <a:t>Create a test for the Divide() function.</a:t>
            </a:r>
          </a:p>
          <a:p>
            <a:pPr lvl="1">
              <a:buClr>
                <a:srgbClr val="000000"/>
              </a:buClr>
              <a:buSzPct val="100000"/>
              <a:buFont typeface="Wingdings 3" panose="05040102010807070707" pitchFamily="18" charset="2"/>
              <a:buAutoNum type="arabicPeriod"/>
            </a:pPr>
            <a:r>
              <a:rPr lang="en-US" sz="1200" dirty="0"/>
              <a:t>Enter Input Values of 22 &amp; 7 for x &amp; y respectively</a:t>
            </a:r>
          </a:p>
          <a:p>
            <a:pPr lvl="1">
              <a:buClr>
                <a:srgbClr val="000000"/>
              </a:buClr>
              <a:buSzPct val="100000"/>
              <a:buFont typeface="Wingdings 3" panose="05040102010807070707" pitchFamily="18" charset="2"/>
              <a:buAutoNum type="arabicPeriod"/>
            </a:pPr>
            <a:r>
              <a:rPr lang="en-US" sz="1200" dirty="0"/>
              <a:t>Drag Pi from the Symbolic Constants window to Expected Value Column for the “return” value</a:t>
            </a:r>
          </a:p>
          <a:p>
            <a:pPr lvl="2"/>
            <a:r>
              <a:rPr lang="en-US" sz="1200" dirty="0"/>
              <a:t>Find the (x) Icon to open the Symbolic Constants Window</a:t>
            </a:r>
          </a:p>
          <a:p>
            <a:pPr lvl="2"/>
            <a:endParaRPr lang="en-US" sz="1200" dirty="0"/>
          </a:p>
          <a:p>
            <a:pPr lvl="2"/>
            <a:endParaRPr lang="en-US" sz="1200" dirty="0"/>
          </a:p>
          <a:p>
            <a:pPr marL="252000" lvl="2" indent="0">
              <a:buNone/>
            </a:pPr>
            <a:endParaRPr lang="en-US" sz="1200" dirty="0"/>
          </a:p>
          <a:p>
            <a:pPr lvl="1">
              <a:buClr>
                <a:srgbClr val="000000"/>
              </a:buClr>
              <a:buSzPct val="100000"/>
              <a:buFont typeface="Wingdings 3" panose="05040102010807070707" pitchFamily="18" charset="2"/>
              <a:buAutoNum type="arabicPeriod"/>
            </a:pPr>
            <a:r>
              <a:rPr lang="en-US" sz="1200" dirty="0"/>
              <a:t>Expand the &lt;&lt;GLOBAL&gt;&gt; list in the Parameter Tree</a:t>
            </a:r>
          </a:p>
          <a:p>
            <a:pPr lvl="1">
              <a:buClr>
                <a:srgbClr val="000000"/>
              </a:buClr>
              <a:buSzPct val="100000"/>
              <a:buFont typeface="Wingdings 3" panose="05040102010807070707" pitchFamily="18" charset="2"/>
              <a:buAutoNum type="arabicPeriod"/>
            </a:pPr>
            <a:r>
              <a:rPr lang="en-US" sz="1200" dirty="0"/>
              <a:t>Enter a value of 3.14 for the expected value of “g_result”</a:t>
            </a:r>
          </a:p>
          <a:p>
            <a:pPr lvl="1">
              <a:buClr>
                <a:srgbClr val="000000"/>
              </a:buClr>
              <a:buSzPct val="100000"/>
              <a:buFont typeface="Wingdings 3" panose="05040102010807070707" pitchFamily="18" charset="2"/>
              <a:buAutoNum type="arabicPeriod"/>
            </a:pPr>
            <a:r>
              <a:rPr lang="en-US" sz="1200" dirty="0"/>
              <a:t>Run the test</a:t>
            </a:r>
          </a:p>
          <a:p>
            <a:pPr lvl="1">
              <a:buClr>
                <a:srgbClr val="000000"/>
              </a:buClr>
              <a:buSzPct val="100000"/>
              <a:buFont typeface="Wingdings 3" panose="05040102010807070707" pitchFamily="18" charset="2"/>
              <a:buAutoNum type="arabicPeriod"/>
            </a:pPr>
            <a:r>
              <a:rPr lang="en-US" sz="1200" dirty="0"/>
              <a:t>Both expected values should fail, but should be close.</a:t>
            </a:r>
          </a:p>
          <a:p>
            <a:pPr lvl="2"/>
            <a:r>
              <a:rPr lang="en-US" sz="1200" dirty="0"/>
              <a:t>3.14159, 22/7, and 3.14 are all approximate values for Pi</a:t>
            </a:r>
          </a:p>
          <a:p>
            <a:pPr lvl="2"/>
            <a:r>
              <a:rPr lang="en-US" sz="1200" dirty="0"/>
              <a:t>We will use Floating Point Tolerance to force the results to pass</a:t>
            </a:r>
          </a:p>
          <a:p>
            <a:pPr lvl="1">
              <a:buClr>
                <a:srgbClr val="000000"/>
              </a:buClr>
              <a:buSzPct val="100000"/>
              <a:buFont typeface="Wingdings 3" panose="05040102010807070707" pitchFamily="18" charset="2"/>
              <a:buAutoNum type="arabicPeriod"/>
            </a:pPr>
            <a:r>
              <a:rPr lang="en-US" sz="1200" dirty="0"/>
              <a:t>Change the Expected Value of “g_result” to be “3.14+/-.01” and rerun the test</a:t>
            </a:r>
          </a:p>
          <a:p>
            <a:pPr lvl="1">
              <a:buClr>
                <a:srgbClr val="000000"/>
              </a:buClr>
              <a:buSzPct val="100000"/>
              <a:buFont typeface="Wingdings 3" panose="05040102010807070707" pitchFamily="18" charset="2"/>
              <a:buAutoNum type="arabicPeriod"/>
            </a:pPr>
            <a:r>
              <a:rPr lang="en-US" sz="1200" dirty="0"/>
              <a:t>Confirm that one of the results now pass</a:t>
            </a:r>
          </a:p>
          <a:p>
            <a:pPr lvl="1">
              <a:buClr>
                <a:srgbClr val="000000"/>
              </a:buClr>
              <a:buSzPct val="100000"/>
              <a:buFont typeface="Wingdings 3" panose="05040102010807070707" pitchFamily="18" charset="2"/>
              <a:buAutoNum type="arabicPeriod"/>
            </a:pPr>
            <a:r>
              <a:rPr lang="en-US" sz="1200" dirty="0"/>
              <a:t>Find the Options button at the bottom of the Test Case Editor</a:t>
            </a:r>
          </a:p>
          <a:p>
            <a:pPr lvl="1">
              <a:buClr>
                <a:srgbClr val="000000"/>
              </a:buClr>
              <a:buSzPct val="100000"/>
              <a:buFont typeface="Wingdings 3" panose="05040102010807070707" pitchFamily="18" charset="2"/>
              <a:buAutoNum type="arabicPeriod"/>
            </a:pPr>
            <a:r>
              <a:rPr lang="en-US" sz="1200" dirty="0"/>
              <a:t>Experiment with the Floating </a:t>
            </a:r>
            <a:r>
              <a:rPr lang="en-US" sz="1200"/>
              <a:t>Point Tolerance </a:t>
            </a:r>
            <a:r>
              <a:rPr lang="en-US" sz="1200" dirty="0"/>
              <a:t>there to fix both results in this test case</a:t>
            </a:r>
          </a:p>
          <a:p>
            <a:pPr lvl="1">
              <a:buClr>
                <a:srgbClr val="000000"/>
              </a:buClr>
              <a:buSzPct val="100000"/>
              <a:buFont typeface="Wingdings 3" panose="05040102010807070707" pitchFamily="18" charset="2"/>
              <a:buAutoNum type="arabicPeriod"/>
            </a:pPr>
            <a:r>
              <a:rPr lang="en-US" sz="1200" dirty="0"/>
              <a:t>Also note Tools-&gt;Options-&gt;Execute to set Floating Point Tolerance across the entire environment</a:t>
            </a:r>
          </a:p>
        </p:txBody>
      </p:sp>
      <p:sp>
        <p:nvSpPr>
          <p:cNvPr id="7" name="Textplatzhalter 6">
            <a:extLst>
              <a:ext uri="{FF2B5EF4-FFF2-40B4-BE49-F238E27FC236}">
                <a16:creationId xmlns:a16="http://schemas.microsoft.com/office/drawing/2014/main" id="{B19F3F15-7DB0-4C55-A7DB-7C1A0333F67D}"/>
              </a:ext>
            </a:extLst>
          </p:cNvPr>
          <p:cNvSpPr>
            <a:spLocks noGrp="1"/>
          </p:cNvSpPr>
          <p:nvPr>
            <p:ph type="body" sz="quarter" idx="12"/>
          </p:nvPr>
        </p:nvSpPr>
        <p:spPr/>
        <p:txBody>
          <a:bodyPr/>
          <a:lstStyle/>
          <a:p>
            <a:r>
              <a:rPr lang="en-US" dirty="0"/>
              <a:t>Floating Point Tolerance</a:t>
            </a:r>
          </a:p>
        </p:txBody>
      </p:sp>
      <p:sp>
        <p:nvSpPr>
          <p:cNvPr id="3" name="Title 2"/>
          <p:cNvSpPr>
            <a:spLocks noGrp="1"/>
          </p:cNvSpPr>
          <p:nvPr>
            <p:ph type="title"/>
          </p:nvPr>
        </p:nvSpPr>
        <p:spPr/>
        <p:txBody>
          <a:bodyPr/>
          <a:lstStyle/>
          <a:p>
            <a:r>
              <a:rPr lang="en-US"/>
              <a:t>Lab:  Test Case Fundamentals</a:t>
            </a:r>
            <a:endParaRPr lang="en-US" dirty="0"/>
          </a:p>
        </p:txBody>
      </p:sp>
      <p:pic>
        <p:nvPicPr>
          <p:cNvPr id="2" name="Picture 1">
            <a:extLst>
              <a:ext uri="{FF2B5EF4-FFF2-40B4-BE49-F238E27FC236}">
                <a16:creationId xmlns:a16="http://schemas.microsoft.com/office/drawing/2014/main" id="{B0EAB078-6AFF-4029-9129-A3433412AA32}"/>
              </a:ext>
            </a:extLst>
          </p:cNvPr>
          <p:cNvPicPr>
            <a:picLocks noChangeAspect="1"/>
          </p:cNvPicPr>
          <p:nvPr/>
        </p:nvPicPr>
        <p:blipFill>
          <a:blip r:embed="rId3"/>
          <a:stretch>
            <a:fillRect/>
          </a:stretch>
        </p:blipFill>
        <p:spPr>
          <a:xfrm>
            <a:off x="1772232" y="2431304"/>
            <a:ext cx="513919" cy="554492"/>
          </a:xfrm>
          <a:prstGeom prst="rect">
            <a:avLst/>
          </a:prstGeom>
        </p:spPr>
      </p:pic>
    </p:spTree>
    <p:extLst>
      <p:ext uri="{BB962C8B-B14F-4D97-AF65-F5344CB8AC3E}">
        <p14:creationId xmlns:p14="http://schemas.microsoft.com/office/powerpoint/2010/main" val="23668376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sz="1400" dirty="0"/>
              <a:t>Managing Strings and Arrays</a:t>
            </a:r>
          </a:p>
          <a:p>
            <a:pPr lvl="2">
              <a:buClr>
                <a:srgbClr val="000000"/>
              </a:buClr>
              <a:buSzPct val="100000"/>
              <a:buFont typeface="Wingdings 3" panose="05040102010807070707" pitchFamily="18" charset="2"/>
              <a:buAutoNum type="arabicPeriod"/>
            </a:pPr>
            <a:r>
              <a:rPr lang="en-US" sz="1400" dirty="0"/>
              <a:t>Reopen the MGR_UT1 Environment by double clicking on it</a:t>
            </a:r>
          </a:p>
          <a:p>
            <a:pPr lvl="2">
              <a:buClr>
                <a:srgbClr val="000000"/>
              </a:buClr>
              <a:buSzPct val="100000"/>
              <a:buFont typeface="Wingdings 3" panose="05040102010807070707" pitchFamily="18" charset="2"/>
              <a:buAutoNum type="arabicPeriod"/>
            </a:pPr>
            <a:r>
              <a:rPr lang="en-US" sz="1400" dirty="0"/>
              <a:t>Create a Test for Add_Party_To_Waiting_List</a:t>
            </a:r>
          </a:p>
          <a:p>
            <a:pPr lvl="2">
              <a:buClr>
                <a:srgbClr val="000000"/>
              </a:buClr>
              <a:buSzPct val="100000"/>
              <a:buFont typeface="Wingdings 3" panose="05040102010807070707" pitchFamily="18" charset="2"/>
              <a:buAutoNum type="arabicPeriod"/>
            </a:pPr>
            <a:r>
              <a:rPr lang="en-US" sz="1400" dirty="0"/>
              <a:t>Specify “Tom” as the input string  (without the double quotes)</a:t>
            </a:r>
          </a:p>
          <a:p>
            <a:pPr lvl="2">
              <a:buClr>
                <a:srgbClr val="000000"/>
              </a:buClr>
              <a:buSzPct val="100000"/>
              <a:buFont typeface="Wingdings 3" panose="05040102010807070707" pitchFamily="18" charset="2"/>
              <a:buAutoNum type="arabicPeriod"/>
            </a:pPr>
            <a:r>
              <a:rPr lang="en-US" sz="1400" dirty="0"/>
              <a:t>Expand the list of Globals  (above) and then expand WaitingList</a:t>
            </a:r>
          </a:p>
          <a:p>
            <a:pPr lvl="3"/>
            <a:r>
              <a:rPr lang="en-US" sz="1200" dirty="0"/>
              <a:t>Enter a 0 on input side (to expand indices) and enter “Tom” in the Expected Value column</a:t>
            </a:r>
          </a:p>
          <a:p>
            <a:pPr lvl="2">
              <a:buClr>
                <a:srgbClr val="000000"/>
              </a:buClr>
              <a:buSzPct val="100000"/>
              <a:buFont typeface="Wingdings 3" panose="05040102010807070707" pitchFamily="18" charset="2"/>
              <a:buAutoNum type="arabicPeriod"/>
            </a:pPr>
            <a:r>
              <a:rPr lang="en-US" sz="1400" dirty="0"/>
              <a:t>Run the test and make sure it passes</a:t>
            </a:r>
          </a:p>
          <a:p>
            <a:pPr lvl="2"/>
            <a:endParaRPr lang="en-US" sz="1400" dirty="0"/>
          </a:p>
          <a:p>
            <a:pPr lvl="1"/>
            <a:r>
              <a:rPr lang="en-US" sz="1400" dirty="0"/>
              <a:t>Changing String Display Mode</a:t>
            </a:r>
          </a:p>
          <a:p>
            <a:pPr lvl="2">
              <a:buClr>
                <a:srgbClr val="000000"/>
              </a:buClr>
              <a:buSzPct val="100000"/>
              <a:buFont typeface="Wingdings 3" panose="05040102010807070707" pitchFamily="18" charset="2"/>
              <a:buAutoNum type="arabicPeriod"/>
            </a:pPr>
            <a:r>
              <a:rPr lang="en-US" sz="1400" dirty="0"/>
              <a:t>Make a 2nd test by duplicating the existing one</a:t>
            </a:r>
          </a:p>
          <a:p>
            <a:pPr lvl="2">
              <a:buClr>
                <a:srgbClr val="000000"/>
              </a:buClr>
              <a:buSzPct val="100000"/>
              <a:buFont typeface="Wingdings 3" panose="05040102010807070707" pitchFamily="18" charset="2"/>
              <a:buAutoNum type="arabicPeriod"/>
            </a:pPr>
            <a:r>
              <a:rPr lang="en-US" sz="1400" dirty="0"/>
              <a:t>Go to the input Name parameter and RightClick on its type (i.e. “string”)</a:t>
            </a:r>
          </a:p>
          <a:p>
            <a:pPr lvl="2">
              <a:buClr>
                <a:srgbClr val="000000"/>
              </a:buClr>
              <a:buSzPct val="100000"/>
              <a:buFont typeface="Wingdings 3" panose="05040102010807070707" pitchFamily="18" charset="2"/>
              <a:buAutoNum type="arabicPeriod"/>
            </a:pPr>
            <a:r>
              <a:rPr lang="en-US" sz="1400" dirty="0"/>
              <a:t>Change the StringDisplayMode to Pointer and allocate 4 bytes</a:t>
            </a:r>
          </a:p>
          <a:p>
            <a:pPr lvl="2">
              <a:buClr>
                <a:srgbClr val="000000"/>
              </a:buClr>
              <a:buSzPct val="100000"/>
              <a:buFont typeface="Wingdings 3" panose="05040102010807070707" pitchFamily="18" charset="2"/>
              <a:buAutoNum type="arabicPeriod"/>
            </a:pPr>
            <a:r>
              <a:rPr lang="en-US" sz="1400" dirty="0"/>
              <a:t>Now, enter the individual characters into the array (i.e. T-o-m-\0) and rerun the test</a:t>
            </a:r>
          </a:p>
          <a:p>
            <a:pPr lvl="2">
              <a:buClr>
                <a:srgbClr val="000000"/>
              </a:buClr>
              <a:buSzPct val="100000"/>
              <a:buFont typeface="Wingdings 3" panose="05040102010807070707" pitchFamily="18" charset="2"/>
              <a:buAutoNum type="arabicPeriod"/>
            </a:pPr>
            <a:r>
              <a:rPr lang="en-US" sz="1400" dirty="0"/>
              <a:t>The test should still pass</a:t>
            </a:r>
          </a:p>
          <a:p>
            <a:pPr lvl="2">
              <a:buClr>
                <a:srgbClr val="000000"/>
              </a:buClr>
              <a:buSzPct val="100000"/>
              <a:buFont typeface="Wingdings 3" panose="05040102010807070707" pitchFamily="18" charset="2"/>
              <a:buAutoNum type="arabicPeriod"/>
            </a:pPr>
            <a:r>
              <a:rPr lang="en-US" sz="1400" dirty="0"/>
              <a:t>Change either the input or expected value to “Tim” and rerun the test, just to note the failure case.</a:t>
            </a:r>
          </a:p>
        </p:txBody>
      </p:sp>
      <p:sp>
        <p:nvSpPr>
          <p:cNvPr id="7" name="Textplatzhalter 6">
            <a:extLst>
              <a:ext uri="{FF2B5EF4-FFF2-40B4-BE49-F238E27FC236}">
                <a16:creationId xmlns:a16="http://schemas.microsoft.com/office/drawing/2014/main" id="{95C88193-BAC8-451A-B173-CCD1F9F886EB}"/>
              </a:ext>
            </a:extLst>
          </p:cNvPr>
          <p:cNvSpPr>
            <a:spLocks noGrp="1"/>
          </p:cNvSpPr>
          <p:nvPr>
            <p:ph type="body" sz="quarter" idx="12"/>
          </p:nvPr>
        </p:nvSpPr>
        <p:spPr/>
        <p:txBody>
          <a:bodyPr/>
          <a:lstStyle/>
          <a:p>
            <a:r>
              <a:rPr lang="en-US" dirty="0"/>
              <a:t>Character Strings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32797916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Initializing Arrays</a:t>
            </a:r>
          </a:p>
          <a:p>
            <a:pPr lvl="2">
              <a:buClr>
                <a:srgbClr val="000000"/>
              </a:buClr>
              <a:buSzPct val="100000"/>
              <a:buFont typeface="Wingdings 3" panose="05040102010807070707" pitchFamily="18" charset="2"/>
              <a:buAutoNum type="arabicPeriod"/>
            </a:pPr>
            <a:r>
              <a:rPr lang="en-US" dirty="0"/>
              <a:t>From previous test, expand the list of Globals </a:t>
            </a:r>
          </a:p>
          <a:p>
            <a:pPr lvl="2">
              <a:buClr>
                <a:srgbClr val="000000"/>
              </a:buClr>
              <a:buSzPct val="100000"/>
              <a:buFont typeface="Wingdings 3" panose="05040102010807070707" pitchFamily="18" charset="2"/>
              <a:buAutoNum type="arabicPeriod"/>
            </a:pPr>
            <a:r>
              <a:rPr lang="en-US" dirty="0"/>
              <a:t>Select WaitingList &amp; expand all indices (enter “0..9”)</a:t>
            </a:r>
          </a:p>
          <a:p>
            <a:pPr lvl="2">
              <a:buClr>
                <a:srgbClr val="000000"/>
              </a:buClr>
              <a:buSzPct val="100000"/>
              <a:buFont typeface="Wingdings 3" panose="05040102010807070707" pitchFamily="18" charset="2"/>
              <a:buAutoNum type="arabicPeriod"/>
            </a:pPr>
            <a:r>
              <a:rPr lang="en-US" dirty="0"/>
              <a:t>Double Click on any one of the individual entries in the array</a:t>
            </a:r>
          </a:p>
          <a:p>
            <a:pPr lvl="2">
              <a:buClr>
                <a:srgbClr val="000000"/>
              </a:buClr>
              <a:buSzPct val="100000"/>
              <a:buFont typeface="Wingdings 3" panose="05040102010807070707" pitchFamily="18" charset="2"/>
              <a:buAutoNum type="arabicPeriod"/>
            </a:pPr>
            <a:r>
              <a:rPr lang="en-US" dirty="0"/>
              <a:t>Select the Input Box &amp; enter a value of “John”</a:t>
            </a:r>
          </a:p>
          <a:p>
            <a:pPr lvl="2">
              <a:buClr>
                <a:srgbClr val="000000"/>
              </a:buClr>
              <a:buSzPct val="100000"/>
              <a:buFont typeface="Wingdings 3" panose="05040102010807070707" pitchFamily="18" charset="2"/>
              <a:buAutoNum type="arabicPeriod"/>
            </a:pPr>
            <a:r>
              <a:rPr lang="en-US" dirty="0"/>
              <a:t>Select “All” &amp; </a:t>
            </a:r>
            <a:r>
              <a:rPr lang="en-US"/>
              <a:t>Select Apply</a:t>
            </a:r>
            <a:endParaRPr lang="en-US" dirty="0"/>
          </a:p>
          <a:p>
            <a:pPr lvl="2">
              <a:buClr>
                <a:srgbClr val="000000"/>
              </a:buClr>
              <a:buSzPct val="100000"/>
              <a:buFont typeface="Wingdings 3" panose="05040102010807070707" pitchFamily="18" charset="2"/>
              <a:buAutoNum type="arabicPeriod"/>
            </a:pPr>
            <a:r>
              <a:rPr lang="en-US" dirty="0"/>
              <a:t>Note that the entire array is initialized to “John”</a:t>
            </a:r>
          </a:p>
          <a:p>
            <a:pPr lvl="2">
              <a:buClr>
                <a:srgbClr val="000000"/>
              </a:buClr>
              <a:buSzPct val="100000"/>
              <a:buFont typeface="Wingdings 3" panose="05040102010807070707" pitchFamily="18" charset="2"/>
              <a:buAutoNum type="arabicPeriod"/>
            </a:pPr>
            <a:r>
              <a:rPr lang="en-US" dirty="0"/>
              <a:t>Now, initialize just a subset of the array</a:t>
            </a:r>
          </a:p>
          <a:p>
            <a:pPr lvl="3"/>
            <a:r>
              <a:rPr lang="en-US" dirty="0"/>
              <a:t>Use the “This” or “Range” option, instead of “All”</a:t>
            </a:r>
          </a:p>
        </p:txBody>
      </p:sp>
      <p:sp>
        <p:nvSpPr>
          <p:cNvPr id="7" name="Textplatzhalter 6">
            <a:extLst>
              <a:ext uri="{FF2B5EF4-FFF2-40B4-BE49-F238E27FC236}">
                <a16:creationId xmlns:a16="http://schemas.microsoft.com/office/drawing/2014/main" id="{AB246C03-15F2-4688-80A9-EA4FD5551BA9}"/>
              </a:ext>
            </a:extLst>
          </p:cNvPr>
          <p:cNvSpPr>
            <a:spLocks noGrp="1"/>
          </p:cNvSpPr>
          <p:nvPr>
            <p:ph type="body" sz="quarter" idx="12"/>
          </p:nvPr>
        </p:nvSpPr>
        <p:spPr/>
        <p:txBody>
          <a:bodyPr/>
          <a:lstStyle/>
          <a:p>
            <a:r>
              <a:rPr lang="en-US" dirty="0"/>
              <a:t>Arrays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2743844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Range and List Expressions</a:t>
            </a:r>
          </a:p>
          <a:p>
            <a:pPr marL="594900" lvl="2" indent="-342900">
              <a:buClr>
                <a:srgbClr val="000000"/>
              </a:buClr>
              <a:buSzPct val="100000"/>
              <a:buFont typeface="+mj-lt"/>
              <a:buAutoNum type="alphaLcParenR"/>
            </a:pPr>
            <a:r>
              <a:rPr lang="en-US" sz="1400" dirty="0"/>
              <a:t>Create a NEW test for PlaceOrder call it TEST3</a:t>
            </a:r>
          </a:p>
          <a:p>
            <a:pPr marL="594900" lvl="2" indent="-342900">
              <a:buClr>
                <a:srgbClr val="000000"/>
              </a:buClr>
              <a:buSzPct val="100000"/>
              <a:buFont typeface="+mj-lt"/>
              <a:buAutoNum type="alphaLcParenR"/>
            </a:pPr>
            <a:r>
              <a:rPr lang="en-US" sz="1400" dirty="0"/>
              <a:t>Table: 1, Seat: 1, and Chicken as the Entrée</a:t>
            </a:r>
          </a:p>
          <a:p>
            <a:pPr marL="594900" lvl="2" indent="-342900">
              <a:buClr>
                <a:srgbClr val="000000"/>
              </a:buClr>
              <a:buSzPct val="100000"/>
              <a:buFont typeface="+mj-lt"/>
              <a:buAutoNum type="alphaLcParenR"/>
            </a:pPr>
            <a:r>
              <a:rPr lang="en-US" sz="1400" dirty="0"/>
              <a:t>Run TEST3.  How many Events are in the Execution Report?</a:t>
            </a:r>
          </a:p>
          <a:p>
            <a:pPr marL="594900" lvl="2" indent="-342900">
              <a:buClr>
                <a:srgbClr val="000000"/>
              </a:buClr>
              <a:buSzPct val="100000"/>
              <a:buFont typeface="+mj-lt"/>
              <a:buAutoNum type="alphaLcParenR"/>
            </a:pPr>
            <a:r>
              <a:rPr lang="en-US" sz="1400" dirty="0"/>
              <a:t>Set a Range Value for Table: 0 through 5 (0..5), run TEST3.  How many events?</a:t>
            </a:r>
          </a:p>
          <a:p>
            <a:pPr marL="594900" lvl="2" indent="-342900">
              <a:buClr>
                <a:srgbClr val="000000"/>
              </a:buClr>
              <a:buSzPct val="100000"/>
              <a:buFont typeface="+mj-lt"/>
              <a:buAutoNum type="alphaLcParenR"/>
            </a:pPr>
            <a:r>
              <a:rPr lang="en-US" sz="1400" dirty="0"/>
              <a:t>Set a Range Value for Seat: 0 through 3 by 1, run TEST3. How many events?</a:t>
            </a:r>
          </a:p>
          <a:p>
            <a:pPr marL="594900" lvl="2" indent="-342900">
              <a:buClr>
                <a:srgbClr val="000000"/>
              </a:buClr>
              <a:buSzPct val="100000"/>
              <a:buFont typeface="+mj-lt"/>
              <a:buAutoNum type="alphaLcParenR"/>
            </a:pPr>
            <a:r>
              <a:rPr lang="en-US" sz="1400" dirty="0"/>
              <a:t>Change to “Combination Testing” (Options tab at bottom of Test Cast Editor)</a:t>
            </a:r>
          </a:p>
          <a:p>
            <a:pPr marL="594900" lvl="2" indent="-342900">
              <a:buClr>
                <a:srgbClr val="000000"/>
              </a:buClr>
              <a:buSzPct val="100000"/>
              <a:buFont typeface="+mj-lt"/>
              <a:buAutoNum type="alphaLcParenR"/>
            </a:pPr>
            <a:r>
              <a:rPr lang="en-US" sz="1400" dirty="0"/>
              <a:t>Rerun  TEST3. Now how many events?</a:t>
            </a:r>
          </a:p>
          <a:p>
            <a:pPr lvl="1">
              <a:buClr>
                <a:srgbClr val="000000"/>
              </a:buClr>
              <a:buSzPct val="100000"/>
              <a:buFont typeface="Wingdings 3" panose="05040102010807070707" pitchFamily="18" charset="2"/>
              <a:buAutoNum type="arabicPeriod"/>
            </a:pPr>
            <a:r>
              <a:rPr lang="en-US" sz="1400" dirty="0"/>
              <a:t> Event Limit</a:t>
            </a:r>
          </a:p>
          <a:p>
            <a:pPr marL="594900" lvl="2" indent="-342900">
              <a:buClr>
                <a:srgbClr val="000000"/>
              </a:buClr>
              <a:buSzPct val="100000"/>
              <a:buFont typeface="+mj-lt"/>
              <a:buAutoNum type="alphaLcParenR"/>
            </a:pPr>
            <a:r>
              <a:rPr lang="en-US" sz="1400" dirty="0"/>
              <a:t>Set the Test Case Option for “Event Limit” to be: 10</a:t>
            </a:r>
          </a:p>
          <a:p>
            <a:pPr marL="594900" lvl="2" indent="-342900">
              <a:buClr>
                <a:srgbClr val="000000"/>
              </a:buClr>
              <a:buSzPct val="100000"/>
              <a:buFont typeface="+mj-lt"/>
              <a:buAutoNum type="alphaLcParenR"/>
            </a:pPr>
            <a:r>
              <a:rPr lang="en-US" sz="1400" dirty="0"/>
              <a:t>Run TEST.  How many Events?</a:t>
            </a:r>
          </a:p>
          <a:p>
            <a:pPr lvl="1">
              <a:buClr>
                <a:srgbClr val="000000"/>
              </a:buClr>
              <a:buSzPct val="100000"/>
              <a:buFont typeface="Wingdings 3" panose="05040102010807070707" pitchFamily="18" charset="2"/>
              <a:buAutoNum type="arabicPeriod"/>
            </a:pPr>
            <a:r>
              <a:rPr lang="en-US" sz="1400" dirty="0"/>
              <a:t>Global Data Display</a:t>
            </a:r>
          </a:p>
          <a:p>
            <a:pPr marL="594900" lvl="2" indent="-342900">
              <a:buClr>
                <a:srgbClr val="000000"/>
              </a:buClr>
              <a:buSzPct val="100000"/>
              <a:buFont typeface="+mj-lt"/>
              <a:buAutoNum type="alphaLcParenR"/>
            </a:pPr>
            <a:r>
              <a:rPr lang="en-US" sz="1400" dirty="0"/>
              <a:t>Create a NEW test for PlaceOrder call it TEST4</a:t>
            </a:r>
          </a:p>
          <a:p>
            <a:pPr marL="732600" lvl="3" indent="-228600">
              <a:buFont typeface="+mj-lt"/>
              <a:buAutoNum type="alphaLcParenR"/>
            </a:pPr>
            <a:r>
              <a:rPr lang="en-US" sz="1200" dirty="0"/>
              <a:t>Table: 1, Seat: 2</a:t>
            </a:r>
          </a:p>
          <a:p>
            <a:pPr marL="594900" lvl="2" indent="-342900">
              <a:buClr>
                <a:srgbClr val="000000"/>
              </a:buClr>
              <a:buSzPct val="100000"/>
              <a:buFont typeface="+mj-lt"/>
              <a:buAutoNum type="alphaLcParenR"/>
            </a:pPr>
            <a:r>
              <a:rPr lang="en-US" sz="1400" dirty="0"/>
              <a:t>For the global: WaitListSize, set an Input and Expected Value of: 1</a:t>
            </a:r>
            <a:endParaRPr lang="en-US" dirty="0"/>
          </a:p>
          <a:p>
            <a:pPr marL="594900" lvl="2" indent="-342900">
              <a:buClr>
                <a:srgbClr val="000000"/>
              </a:buClr>
              <a:buSzPct val="100000"/>
              <a:buFont typeface="+mj-lt"/>
              <a:buAutoNum type="alphaLcParenR"/>
            </a:pPr>
            <a:r>
              <a:rPr lang="en-US" sz="1400" dirty="0"/>
              <a:t>Run TEST4.  How many Expected Values are there?</a:t>
            </a:r>
          </a:p>
          <a:p>
            <a:pPr marL="594900" lvl="2" indent="-342900">
              <a:buClr>
                <a:srgbClr val="000000"/>
              </a:buClr>
              <a:buSzPct val="100000"/>
              <a:buFont typeface="+mj-lt"/>
              <a:buAutoNum type="alphaLcParenR"/>
            </a:pPr>
            <a:r>
              <a:rPr lang="en-US" sz="1400" dirty="0"/>
              <a:t>Change the Test Case Option: “Display global data after” to be: “Each Event”</a:t>
            </a:r>
          </a:p>
          <a:p>
            <a:pPr marL="594900" lvl="2" indent="-342900">
              <a:buClr>
                <a:srgbClr val="000000"/>
              </a:buClr>
              <a:buSzPct val="100000"/>
              <a:buFont typeface="+mj-lt"/>
              <a:buAutoNum type="alphaLcParenR"/>
            </a:pPr>
            <a:r>
              <a:rPr lang="en-US" sz="1400" dirty="0"/>
              <a:t>Run TEST4.  How many Expected Values are there?</a:t>
            </a:r>
          </a:p>
        </p:txBody>
      </p:sp>
      <p:sp>
        <p:nvSpPr>
          <p:cNvPr id="7" name="Textplatzhalter 6">
            <a:extLst>
              <a:ext uri="{FF2B5EF4-FFF2-40B4-BE49-F238E27FC236}">
                <a16:creationId xmlns:a16="http://schemas.microsoft.com/office/drawing/2014/main" id="{A7CAB307-18F9-41CD-938F-30F80A778E22}"/>
              </a:ext>
            </a:extLst>
          </p:cNvPr>
          <p:cNvSpPr>
            <a:spLocks noGrp="1"/>
          </p:cNvSpPr>
          <p:nvPr>
            <p:ph type="body" sz="quarter" idx="12"/>
          </p:nvPr>
        </p:nvSpPr>
        <p:spPr/>
        <p:txBody>
          <a:bodyPr/>
          <a:lstStyle/>
          <a:p>
            <a:r>
              <a:rPr lang="en-US" dirty="0"/>
              <a:t>Additional Test Case Features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3088433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sz="1400" dirty="0"/>
              <a:t> </a:t>
            </a:r>
          </a:p>
          <a:p>
            <a:pPr lvl="1">
              <a:buClr>
                <a:srgbClr val="000000"/>
              </a:buClr>
              <a:buSzPct val="100000"/>
              <a:buFont typeface="Wingdings 3" panose="05040102010807070707" pitchFamily="18" charset="2"/>
              <a:buAutoNum type="arabicPeriod"/>
            </a:pPr>
            <a:r>
              <a:rPr lang="en-US" sz="1400" dirty="0"/>
              <a:t>Create a Test for </a:t>
            </a:r>
            <a:r>
              <a:rPr lang="en-US" sz="1400" dirty="0" err="1"/>
              <a:t>Add_Included_Desert</a:t>
            </a:r>
            <a:r>
              <a:rPr lang="en-US" sz="1400" dirty="0"/>
              <a:t> and name it PIE_ORDER</a:t>
            </a:r>
          </a:p>
          <a:p>
            <a:pPr marL="594900" lvl="2" indent="-342900">
              <a:buClr>
                <a:srgbClr val="000000"/>
              </a:buClr>
              <a:buSzPct val="100000"/>
              <a:buFont typeface="+mj-lt"/>
              <a:buAutoNum type="alphaLcParenR"/>
            </a:pPr>
            <a:r>
              <a:rPr lang="en-US" sz="1400" dirty="0"/>
              <a:t>Enter a value of 1 for the input value for “Order” ptr</a:t>
            </a:r>
          </a:p>
          <a:p>
            <a:pPr marL="594900" lvl="2" indent="-342900">
              <a:buClr>
                <a:srgbClr val="000000"/>
              </a:buClr>
              <a:buSzPct val="100000"/>
              <a:buFont typeface="+mj-lt"/>
              <a:buAutoNum type="alphaLcParenR"/>
            </a:pPr>
            <a:r>
              <a:rPr lang="en-US" sz="1400" dirty="0"/>
              <a:t>Note that this allocates space for the Order structure</a:t>
            </a:r>
          </a:p>
          <a:p>
            <a:pPr marL="594900" lvl="2" indent="-342900">
              <a:buClr>
                <a:srgbClr val="000000"/>
              </a:buClr>
              <a:buSzPct val="100000"/>
              <a:buFont typeface="+mj-lt"/>
              <a:buAutoNum type="alphaLcParenR"/>
            </a:pPr>
            <a:r>
              <a:rPr lang="en-US" sz="1400" dirty="0"/>
              <a:t>Enter the appropriate values for the Pie path (examine the source code to figure this out)</a:t>
            </a:r>
          </a:p>
          <a:p>
            <a:pPr marL="594900" lvl="2" indent="-342900">
              <a:buClr>
                <a:srgbClr val="000000"/>
              </a:buClr>
              <a:buSzPct val="100000"/>
              <a:buFont typeface="+mj-lt"/>
              <a:buAutoNum type="alphaLcParenR"/>
            </a:pPr>
            <a:r>
              <a:rPr lang="en-US" sz="1400" dirty="0"/>
              <a:t>Enter a value of 1 for the Expected value of the return parameter</a:t>
            </a:r>
          </a:p>
          <a:p>
            <a:pPr marL="594900" lvl="2" indent="-342900">
              <a:buClr>
                <a:srgbClr val="000000"/>
              </a:buClr>
              <a:buSzPct val="100000"/>
              <a:buFont typeface="+mj-lt"/>
              <a:buAutoNum type="alphaLcParenR"/>
            </a:pPr>
            <a:r>
              <a:rPr lang="en-US" sz="1400" dirty="0"/>
              <a:t>Run the test and verify it passes</a:t>
            </a:r>
          </a:p>
          <a:p>
            <a:pPr lvl="1">
              <a:buClr>
                <a:srgbClr val="000000"/>
              </a:buClr>
              <a:buSzPct val="100000"/>
              <a:buFont typeface="Wingdings 3" panose="05040102010807070707" pitchFamily="18" charset="2"/>
              <a:buAutoNum type="arabicPeriod"/>
            </a:pPr>
            <a:r>
              <a:rPr lang="en-US" sz="1400" dirty="0"/>
              <a:t>Now, access the value of the pointer to make sure PIE is returned</a:t>
            </a:r>
          </a:p>
          <a:p>
            <a:pPr lvl="2">
              <a:buClr>
                <a:srgbClr val="000000"/>
              </a:buClr>
              <a:buSzPct val="100000"/>
              <a:buFont typeface="Wingdings 3" panose="05040102010807070707" pitchFamily="18" charset="2"/>
              <a:buAutoNum type="alphaLcParenR"/>
            </a:pPr>
            <a:r>
              <a:rPr lang="en-US" sz="1400" dirty="0"/>
              <a:t>Enter a value of 1 for the expected value for “Order” ptr</a:t>
            </a:r>
          </a:p>
          <a:p>
            <a:pPr lvl="2">
              <a:buClr>
                <a:srgbClr val="000000"/>
              </a:buClr>
              <a:buSzPct val="100000"/>
              <a:buFont typeface="Wingdings 3" panose="05040102010807070707" pitchFamily="18" charset="2"/>
              <a:buAutoNum type="alphaLcParenR"/>
            </a:pPr>
            <a:r>
              <a:rPr lang="en-US" sz="1400" dirty="0"/>
              <a:t>This will now allow dereferencing of the pointer</a:t>
            </a:r>
          </a:p>
          <a:p>
            <a:pPr lvl="2">
              <a:buClr>
                <a:srgbClr val="000000"/>
              </a:buClr>
              <a:buSzPct val="100000"/>
              <a:buFont typeface="Wingdings 3" panose="05040102010807070707" pitchFamily="18" charset="2"/>
              <a:buAutoNum type="alphaLcParenR"/>
            </a:pPr>
            <a:r>
              <a:rPr lang="en-US" sz="1400" dirty="0"/>
              <a:t>Enter a value of PIE for desert on the expected value side</a:t>
            </a:r>
          </a:p>
          <a:p>
            <a:pPr lvl="1">
              <a:buClr>
                <a:srgbClr val="000000"/>
              </a:buClr>
              <a:buSzPct val="100000"/>
              <a:buFont typeface="Wingdings 3" panose="05040102010807070707" pitchFamily="18" charset="2"/>
              <a:buAutoNum type="arabicPeriod"/>
            </a:pPr>
            <a:r>
              <a:rPr lang="en-US" sz="1400" dirty="0"/>
              <a:t>Rerun the test and make sure both values pass</a:t>
            </a:r>
          </a:p>
        </p:txBody>
      </p:sp>
      <p:sp>
        <p:nvSpPr>
          <p:cNvPr id="7" name="Textplatzhalter 6">
            <a:extLst>
              <a:ext uri="{FF2B5EF4-FFF2-40B4-BE49-F238E27FC236}">
                <a16:creationId xmlns:a16="http://schemas.microsoft.com/office/drawing/2014/main" id="{A7CAB307-18F9-41CD-938F-30F80A778E22}"/>
              </a:ext>
            </a:extLst>
          </p:cNvPr>
          <p:cNvSpPr>
            <a:spLocks noGrp="1"/>
          </p:cNvSpPr>
          <p:nvPr>
            <p:ph type="body" sz="quarter" idx="12"/>
          </p:nvPr>
        </p:nvSpPr>
        <p:spPr/>
        <p:txBody>
          <a:bodyPr/>
          <a:lstStyle/>
          <a:p>
            <a:r>
              <a:rPr lang="en-US" dirty="0"/>
              <a:t>Specifying Pointer Arguments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2585394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Compound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0953D10-4E77-46B3-929D-459DDC3178B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748C905C-E7BC-4A21-985D-E4A2417BB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994089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5B680DF-4255-49B3-A82F-DB36088CB8ED}"/>
              </a:ext>
            </a:extLst>
          </p:cNvPr>
          <p:cNvSpPr>
            <a:spLocks noGrp="1"/>
          </p:cNvSpPr>
          <p:nvPr>
            <p:ph type="body" sz="quarter" idx="12"/>
          </p:nvPr>
        </p:nvSpPr>
        <p:spPr>
          <a:xfrm>
            <a:off x="666002" y="868162"/>
            <a:ext cx="8946000" cy="324000"/>
          </a:xfrm>
        </p:spPr>
        <p:txBody>
          <a:bodyPr/>
          <a:lstStyle/>
          <a:p>
            <a:r>
              <a:rPr lang="en-US"/>
              <a:t>Dishwasher State Machine</a:t>
            </a:r>
            <a:endParaRPr lang="en-US" dirty="0"/>
          </a:p>
        </p:txBody>
      </p:sp>
      <p:sp>
        <p:nvSpPr>
          <p:cNvPr id="3" name="Title 2"/>
          <p:cNvSpPr>
            <a:spLocks noGrp="1"/>
          </p:cNvSpPr>
          <p:nvPr>
            <p:ph type="title"/>
          </p:nvPr>
        </p:nvSpPr>
        <p:spPr/>
        <p:txBody>
          <a:bodyPr/>
          <a:lstStyle/>
          <a:p>
            <a:r>
              <a:rPr lang="en-US"/>
              <a:t>Lab:  Compound Tests</a:t>
            </a:r>
            <a:endParaRPr lang="en-GB" dirty="0"/>
          </a:p>
        </p:txBody>
      </p:sp>
      <p:sp>
        <p:nvSpPr>
          <p:cNvPr id="4" name="Oval 3"/>
          <p:cNvSpPr/>
          <p:nvPr/>
        </p:nvSpPr>
        <p:spPr>
          <a:xfrm>
            <a:off x="3450608" y="1632671"/>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IDLE</a:t>
            </a:r>
          </a:p>
          <a:p>
            <a:pPr algn="ctr"/>
            <a:r>
              <a:rPr lang="en-US" dirty="0">
                <a:solidFill>
                  <a:schemeClr val="tx1"/>
                </a:solidFill>
              </a:rPr>
              <a:t>STATE</a:t>
            </a:r>
          </a:p>
        </p:txBody>
      </p:sp>
      <p:sp>
        <p:nvSpPr>
          <p:cNvPr id="6" name="Oval 5"/>
          <p:cNvSpPr/>
          <p:nvPr/>
        </p:nvSpPr>
        <p:spPr>
          <a:xfrm>
            <a:off x="5000808" y="2860325"/>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WASH</a:t>
            </a:r>
          </a:p>
          <a:p>
            <a:pPr algn="ctr"/>
            <a:r>
              <a:rPr lang="en-US" dirty="0">
                <a:solidFill>
                  <a:schemeClr val="tx1"/>
                </a:solidFill>
              </a:rPr>
              <a:t>CYCLE</a:t>
            </a:r>
          </a:p>
        </p:txBody>
      </p:sp>
      <p:sp>
        <p:nvSpPr>
          <p:cNvPr id="12" name="Oval 11"/>
          <p:cNvSpPr/>
          <p:nvPr/>
        </p:nvSpPr>
        <p:spPr>
          <a:xfrm>
            <a:off x="6680037" y="4015736"/>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RINSE</a:t>
            </a:r>
          </a:p>
          <a:p>
            <a:pPr algn="ctr"/>
            <a:r>
              <a:rPr lang="en-US" dirty="0">
                <a:solidFill>
                  <a:schemeClr val="tx1"/>
                </a:solidFill>
              </a:rPr>
              <a:t>CYCLE </a:t>
            </a:r>
          </a:p>
        </p:txBody>
      </p:sp>
      <p:sp>
        <p:nvSpPr>
          <p:cNvPr id="14" name="Oval 13"/>
          <p:cNvSpPr/>
          <p:nvPr/>
        </p:nvSpPr>
        <p:spPr>
          <a:xfrm>
            <a:off x="8517682" y="5048970"/>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DRY</a:t>
            </a:r>
          </a:p>
          <a:p>
            <a:pPr algn="ctr"/>
            <a:r>
              <a:rPr lang="en-US" dirty="0">
                <a:solidFill>
                  <a:schemeClr val="tx1"/>
                </a:solidFill>
              </a:rPr>
              <a:t>CYCLE</a:t>
            </a:r>
          </a:p>
        </p:txBody>
      </p:sp>
      <p:cxnSp>
        <p:nvCxnSpPr>
          <p:cNvPr id="38" name="Curved Connector 37"/>
          <p:cNvCxnSpPr>
            <a:cxnSpLocks/>
          </p:cNvCxnSpPr>
          <p:nvPr/>
        </p:nvCxnSpPr>
        <p:spPr>
          <a:xfrm rot="16200000" flipH="1">
            <a:off x="4312057" y="2617260"/>
            <a:ext cx="693739" cy="791031"/>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41" name="Curved Connector 40"/>
          <p:cNvCxnSpPr>
            <a:cxnSpLocks/>
          </p:cNvCxnSpPr>
          <p:nvPr/>
        </p:nvCxnSpPr>
        <p:spPr>
          <a:xfrm rot="16200000" flipH="1">
            <a:off x="5938312" y="3768856"/>
            <a:ext cx="638794" cy="888202"/>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42" name="Curved Connector 41"/>
          <p:cNvCxnSpPr>
            <a:cxnSpLocks/>
          </p:cNvCxnSpPr>
          <p:nvPr/>
        </p:nvCxnSpPr>
        <p:spPr>
          <a:xfrm rot="16200000" flipH="1">
            <a:off x="7746951" y="4794856"/>
            <a:ext cx="516617" cy="1024845"/>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47" name="Curved Connector 46"/>
          <p:cNvCxnSpPr>
            <a:cxnSpLocks/>
          </p:cNvCxnSpPr>
          <p:nvPr/>
        </p:nvCxnSpPr>
        <p:spPr>
          <a:xfrm rot="16200000" flipV="1">
            <a:off x="5079163" y="2125880"/>
            <a:ext cx="656095" cy="812796"/>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50" name="Curved Connector 49"/>
          <p:cNvCxnSpPr>
            <a:cxnSpLocks/>
          </p:cNvCxnSpPr>
          <p:nvPr/>
        </p:nvCxnSpPr>
        <p:spPr>
          <a:xfrm rot="16200000" flipV="1">
            <a:off x="5351299" y="1874198"/>
            <a:ext cx="1866448" cy="2416628"/>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53" name="Curved Connector 52"/>
          <p:cNvCxnSpPr>
            <a:cxnSpLocks/>
          </p:cNvCxnSpPr>
          <p:nvPr/>
        </p:nvCxnSpPr>
        <p:spPr>
          <a:xfrm rot="16200000" flipV="1">
            <a:off x="5753504" y="1471992"/>
            <a:ext cx="2899683" cy="4254274"/>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588497" y="2998832"/>
            <a:ext cx="1306289" cy="646331"/>
          </a:xfrm>
          <a:prstGeom prst="rect">
            <a:avLst/>
          </a:prstGeom>
          <a:noFill/>
        </p:spPr>
        <p:txBody>
          <a:bodyPr wrap="square" rtlCol="0">
            <a:spAutoFit/>
          </a:bodyPr>
          <a:lstStyle/>
          <a:p>
            <a:r>
              <a:rPr lang="en-US" b="1" i="1" dirty="0"/>
              <a:t>Start Washing</a:t>
            </a:r>
          </a:p>
        </p:txBody>
      </p:sp>
      <p:sp>
        <p:nvSpPr>
          <p:cNvPr id="60" name="TextBox 59"/>
          <p:cNvSpPr txBox="1"/>
          <p:nvPr/>
        </p:nvSpPr>
        <p:spPr>
          <a:xfrm>
            <a:off x="5119749" y="4021408"/>
            <a:ext cx="1288667" cy="784830"/>
          </a:xfrm>
          <a:prstGeom prst="rect">
            <a:avLst/>
          </a:prstGeom>
          <a:noFill/>
        </p:spPr>
        <p:txBody>
          <a:bodyPr wrap="square" rtlCol="0">
            <a:spAutoFit/>
          </a:bodyPr>
          <a:lstStyle/>
          <a:p>
            <a:r>
              <a:rPr lang="en-US" b="1" i="1" dirty="0"/>
              <a:t>Start</a:t>
            </a:r>
          </a:p>
          <a:p>
            <a:r>
              <a:rPr lang="en-US" b="1" i="1" dirty="0"/>
              <a:t>Rinsing</a:t>
            </a:r>
          </a:p>
        </p:txBody>
      </p:sp>
      <p:sp>
        <p:nvSpPr>
          <p:cNvPr id="61" name="TextBox 60"/>
          <p:cNvSpPr txBox="1"/>
          <p:nvPr/>
        </p:nvSpPr>
        <p:spPr>
          <a:xfrm>
            <a:off x="6824785" y="5230692"/>
            <a:ext cx="1336110" cy="646331"/>
          </a:xfrm>
          <a:prstGeom prst="rect">
            <a:avLst/>
          </a:prstGeom>
          <a:noFill/>
        </p:spPr>
        <p:txBody>
          <a:bodyPr wrap="square" rtlCol="0">
            <a:spAutoFit/>
          </a:bodyPr>
          <a:lstStyle/>
          <a:p>
            <a:r>
              <a:rPr lang="en-US" b="1" i="1" dirty="0"/>
              <a:t>Start Drying</a:t>
            </a:r>
          </a:p>
        </p:txBody>
      </p:sp>
      <p:sp>
        <p:nvSpPr>
          <p:cNvPr id="62" name="TextBox 61"/>
          <p:cNvSpPr txBox="1"/>
          <p:nvPr/>
        </p:nvSpPr>
        <p:spPr>
          <a:xfrm>
            <a:off x="6107288" y="1870833"/>
            <a:ext cx="2635136" cy="369332"/>
          </a:xfrm>
          <a:prstGeom prst="rect">
            <a:avLst/>
          </a:prstGeom>
          <a:noFill/>
        </p:spPr>
        <p:txBody>
          <a:bodyPr wrap="square" rtlCol="0">
            <a:spAutoFit/>
          </a:bodyPr>
          <a:lstStyle/>
          <a:p>
            <a:r>
              <a:rPr lang="en-US" b="1" i="1" dirty="0"/>
              <a:t>Stop Current Cycle</a:t>
            </a:r>
          </a:p>
        </p:txBody>
      </p:sp>
      <p:sp>
        <p:nvSpPr>
          <p:cNvPr id="13" name="Circle: Hollow 12">
            <a:extLst>
              <a:ext uri="{FF2B5EF4-FFF2-40B4-BE49-F238E27FC236}">
                <a16:creationId xmlns:a16="http://schemas.microsoft.com/office/drawing/2014/main" id="{3ACFF883-B954-4486-B656-A292EDB46BAB}"/>
              </a:ext>
            </a:extLst>
          </p:cNvPr>
          <p:cNvSpPr/>
          <p:nvPr/>
        </p:nvSpPr>
        <p:spPr>
          <a:xfrm>
            <a:off x="1443761" y="2096619"/>
            <a:ext cx="578498" cy="571559"/>
          </a:xfrm>
          <a:prstGeom prst="donut">
            <a:avLst/>
          </a:prstGeom>
          <a:solidFill>
            <a:srgbClr val="199C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4">
            <a:extLst>
              <a:ext uri="{FF2B5EF4-FFF2-40B4-BE49-F238E27FC236}">
                <a16:creationId xmlns:a16="http://schemas.microsoft.com/office/drawing/2014/main" id="{05D5C444-42B1-450F-BDD2-25E2BC4FDB15}"/>
              </a:ext>
            </a:extLst>
          </p:cNvPr>
          <p:cNvSpPr/>
          <p:nvPr/>
        </p:nvSpPr>
        <p:spPr>
          <a:xfrm>
            <a:off x="1443761" y="3271464"/>
            <a:ext cx="578498" cy="571559"/>
          </a:xfrm>
          <a:prstGeom prst="donu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Arrow Connector 15">
            <a:extLst>
              <a:ext uri="{FF2B5EF4-FFF2-40B4-BE49-F238E27FC236}">
                <a16:creationId xmlns:a16="http://schemas.microsoft.com/office/drawing/2014/main" id="{42C96A02-4E19-4B5A-BD90-3A5F72C8785A}"/>
              </a:ext>
            </a:extLst>
          </p:cNvPr>
          <p:cNvCxnSpPr>
            <a:stCxn id="13" idx="6"/>
            <a:endCxn id="4" idx="2"/>
          </p:cNvCxnSpPr>
          <p:nvPr/>
        </p:nvCxnSpPr>
        <p:spPr>
          <a:xfrm flipV="1">
            <a:off x="2022259" y="2149289"/>
            <a:ext cx="1428349" cy="23311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E15AF2-66E6-4898-9BA3-59546F9553D3}"/>
              </a:ext>
            </a:extLst>
          </p:cNvPr>
          <p:cNvCxnSpPr>
            <a:cxnSpLocks/>
          </p:cNvCxnSpPr>
          <p:nvPr/>
        </p:nvCxnSpPr>
        <p:spPr>
          <a:xfrm flipH="1">
            <a:off x="1998757" y="2565397"/>
            <a:ext cx="1751132" cy="84057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5D98AA3-99CE-46B0-AEEE-329A191F0378}"/>
              </a:ext>
            </a:extLst>
          </p:cNvPr>
          <p:cNvSpPr txBox="1"/>
          <p:nvPr/>
        </p:nvSpPr>
        <p:spPr>
          <a:xfrm>
            <a:off x="1137929" y="1676900"/>
            <a:ext cx="1443893" cy="369332"/>
          </a:xfrm>
          <a:prstGeom prst="rect">
            <a:avLst/>
          </a:prstGeom>
          <a:noFill/>
        </p:spPr>
        <p:txBody>
          <a:bodyPr wrap="square" rtlCol="0">
            <a:spAutoFit/>
          </a:bodyPr>
          <a:lstStyle/>
          <a:p>
            <a:r>
              <a:rPr lang="en-US" b="1" i="1" dirty="0"/>
              <a:t>Power On</a:t>
            </a:r>
          </a:p>
        </p:txBody>
      </p:sp>
      <p:sp>
        <p:nvSpPr>
          <p:cNvPr id="35" name="TextBox 34">
            <a:extLst>
              <a:ext uri="{FF2B5EF4-FFF2-40B4-BE49-F238E27FC236}">
                <a16:creationId xmlns:a16="http://schemas.microsoft.com/office/drawing/2014/main" id="{B2A76C09-A845-4582-AB9B-F76511DD2907}"/>
              </a:ext>
            </a:extLst>
          </p:cNvPr>
          <p:cNvSpPr txBox="1"/>
          <p:nvPr/>
        </p:nvSpPr>
        <p:spPr>
          <a:xfrm>
            <a:off x="1137929" y="4044491"/>
            <a:ext cx="1647226" cy="369332"/>
          </a:xfrm>
          <a:prstGeom prst="rect">
            <a:avLst/>
          </a:prstGeom>
          <a:noFill/>
        </p:spPr>
        <p:txBody>
          <a:bodyPr wrap="square" rtlCol="0">
            <a:spAutoFit/>
          </a:bodyPr>
          <a:lstStyle/>
          <a:p>
            <a:r>
              <a:rPr lang="en-US" b="1" i="1" dirty="0"/>
              <a:t>Power Off</a:t>
            </a:r>
          </a:p>
        </p:txBody>
      </p:sp>
    </p:spTree>
    <p:extLst>
      <p:ext uri="{BB962C8B-B14F-4D97-AF65-F5344CB8AC3E}">
        <p14:creationId xmlns:p14="http://schemas.microsoft.com/office/powerpoint/2010/main" val="379679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GB" sz="1400" dirty="0"/>
              <a:t>Build an environment for dishwasher_fsm.c.</a:t>
            </a:r>
          </a:p>
          <a:p>
            <a:pPr lvl="2"/>
            <a:r>
              <a:rPr lang="en-GB" sz="1400" dirty="0"/>
              <a:t>Name the Environment DISH_WHITEBOX and make sure White Box is on</a:t>
            </a:r>
          </a:p>
          <a:p>
            <a:pPr lvl="1">
              <a:buClr>
                <a:srgbClr val="000000"/>
              </a:buClr>
              <a:buSzPct val="100000"/>
              <a:buFont typeface="Wingdings 3" panose="05040102010807070707" pitchFamily="18" charset="2"/>
              <a:buAutoNum type="arabicPeriod"/>
            </a:pPr>
            <a:r>
              <a:rPr lang="en-GB" sz="1400" dirty="0"/>
              <a:t>Create a test case for </a:t>
            </a:r>
            <a:r>
              <a:rPr lang="en-US" sz="1400" dirty="0"/>
              <a:t>processIdleState().  Call it START_WASH</a:t>
            </a:r>
          </a:p>
          <a:p>
            <a:pPr lvl="2"/>
            <a:r>
              <a:rPr lang="en-US" sz="1400" dirty="0"/>
              <a:t>Input EVENT_START_WASH and expected value  on return to STS_ALL_GOOD</a:t>
            </a:r>
          </a:p>
          <a:p>
            <a:pPr lvl="2"/>
            <a:r>
              <a:rPr lang="en-GB" sz="1400" dirty="0"/>
              <a:t>Run the Test.  Why did it fail?</a:t>
            </a:r>
          </a:p>
          <a:p>
            <a:pPr lvl="1">
              <a:buClr>
                <a:srgbClr val="000000"/>
              </a:buClr>
              <a:buSzPct val="100000"/>
              <a:buFont typeface="Wingdings 3" panose="05040102010807070707" pitchFamily="18" charset="2"/>
              <a:buAutoNum type="arabicPeriod"/>
            </a:pPr>
            <a:r>
              <a:rPr lang="en-GB" sz="1400" dirty="0"/>
              <a:t>Create an Initialization Test.  Call it POWER_ON</a:t>
            </a:r>
          </a:p>
          <a:p>
            <a:pPr lvl="2"/>
            <a:r>
              <a:rPr lang="en-GB" sz="1400" dirty="0"/>
              <a:t>Set the global variable powerOn to 1</a:t>
            </a:r>
          </a:p>
          <a:p>
            <a:pPr lvl="1">
              <a:buClr>
                <a:srgbClr val="000000"/>
              </a:buClr>
              <a:buSzPct val="100000"/>
              <a:buFont typeface="Wingdings 3" panose="05040102010807070707" pitchFamily="18" charset="2"/>
              <a:buAutoNum type="arabicPeriod"/>
            </a:pPr>
            <a:r>
              <a:rPr lang="en-GB" sz="1400" dirty="0"/>
              <a:t>Create a Compound Test</a:t>
            </a:r>
          </a:p>
          <a:p>
            <a:pPr lvl="2"/>
            <a:r>
              <a:rPr lang="en-GB" sz="1400" dirty="0"/>
              <a:t>Drag POWER_ON &amp; START_WASH to the Compound Test</a:t>
            </a:r>
          </a:p>
          <a:p>
            <a:pPr lvl="1">
              <a:buClr>
                <a:srgbClr val="000000"/>
              </a:buClr>
              <a:buSzPct val="100000"/>
              <a:buFont typeface="Wingdings 3" panose="05040102010807070707" pitchFamily="18" charset="2"/>
              <a:buAutoNum type="arabicPeriod"/>
            </a:pPr>
            <a:r>
              <a:rPr lang="en-GB" sz="1400" dirty="0"/>
              <a:t>Run the Compound Test and verify that it passes</a:t>
            </a:r>
          </a:p>
          <a:p>
            <a:pPr lvl="1">
              <a:buClr>
                <a:srgbClr val="000000"/>
              </a:buClr>
              <a:buSzPct val="100000"/>
              <a:buFont typeface="Wingdings 3" panose="05040102010807070707" pitchFamily="18" charset="2"/>
              <a:buAutoNum type="arabicPeriod"/>
            </a:pPr>
            <a:r>
              <a:rPr lang="en-US" sz="1400" dirty="0"/>
              <a:t>Create a test for processWashCycle().  Call it START_RINSE</a:t>
            </a:r>
          </a:p>
          <a:p>
            <a:pPr lvl="2"/>
            <a:r>
              <a:rPr lang="en-US" sz="1400" dirty="0"/>
              <a:t>Input EVENT_START_RINSE and expected value  on return to STS_ALL_GOOD</a:t>
            </a:r>
          </a:p>
          <a:p>
            <a:pPr lvl="1">
              <a:buClr>
                <a:srgbClr val="000000"/>
              </a:buClr>
              <a:buSzPct val="100000"/>
              <a:buFont typeface="Wingdings 3" panose="05040102010807070707" pitchFamily="18" charset="2"/>
              <a:buAutoNum type="arabicPeriod"/>
            </a:pPr>
            <a:r>
              <a:rPr lang="en-GB" sz="1400" dirty="0"/>
              <a:t>This will fail in a similar fashion to </a:t>
            </a:r>
            <a:r>
              <a:rPr lang="en-US" sz="1400" dirty="0"/>
              <a:t>START_WASH</a:t>
            </a:r>
          </a:p>
          <a:p>
            <a:pPr lvl="2"/>
            <a:r>
              <a:rPr lang="en-US" sz="1400" dirty="0"/>
              <a:t>Is there a better way to solve this problem?</a:t>
            </a:r>
          </a:p>
          <a:p>
            <a:pPr lvl="1">
              <a:buClr>
                <a:srgbClr val="000000"/>
              </a:buClr>
              <a:buSzPct val="100000"/>
              <a:buFont typeface="Wingdings 3" panose="05040102010807070707" pitchFamily="18" charset="2"/>
              <a:buAutoNum type="arabicPeriod"/>
            </a:pPr>
            <a:r>
              <a:rPr lang="en-US" sz="1400" dirty="0"/>
              <a:t>Flag the POWER_ON test as “Automatic Initialization”</a:t>
            </a:r>
          </a:p>
          <a:p>
            <a:pPr lvl="1">
              <a:buClr>
                <a:srgbClr val="000000"/>
              </a:buClr>
              <a:buSzPct val="100000"/>
              <a:buFont typeface="Wingdings 3" panose="05040102010807070707" pitchFamily="18" charset="2"/>
              <a:buAutoNum type="arabicPeriod"/>
            </a:pPr>
            <a:r>
              <a:rPr lang="en-US" sz="1400" dirty="0"/>
              <a:t>Rerun START_WASH &amp; START_RINSE</a:t>
            </a:r>
          </a:p>
          <a:p>
            <a:pPr lvl="2"/>
            <a:r>
              <a:rPr lang="en-US" sz="1400" dirty="0"/>
              <a:t>make sure they now pass as stand alone tests</a:t>
            </a:r>
            <a:endParaRPr lang="en-GB" sz="1400" dirty="0"/>
          </a:p>
        </p:txBody>
      </p:sp>
      <p:sp>
        <p:nvSpPr>
          <p:cNvPr id="7" name="Textplatzhalter 6">
            <a:extLst>
              <a:ext uri="{FF2B5EF4-FFF2-40B4-BE49-F238E27FC236}">
                <a16:creationId xmlns:a16="http://schemas.microsoft.com/office/drawing/2014/main" id="{6CD6F707-E3BB-434F-9B4E-A8C7F9737B9E}"/>
              </a:ext>
            </a:extLst>
          </p:cNvPr>
          <p:cNvSpPr>
            <a:spLocks noGrp="1"/>
          </p:cNvSpPr>
          <p:nvPr>
            <p:ph type="body" sz="quarter" idx="12"/>
          </p:nvPr>
        </p:nvSpPr>
        <p:spPr/>
        <p:txBody>
          <a:bodyPr/>
          <a:lstStyle/>
          <a:p>
            <a:r>
              <a:rPr lang="en-US" dirty="0"/>
              <a:t>Whitebox Testing</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3892612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GB" dirty="0"/>
              <a:t>Create a test for </a:t>
            </a:r>
            <a:r>
              <a:rPr lang="en-GB" dirty="0" err="1"/>
              <a:t>processRinseCycle</a:t>
            </a:r>
            <a:r>
              <a:rPr lang="en-GB" dirty="0"/>
              <a:t> and call it NO_HEAT:</a:t>
            </a:r>
          </a:p>
          <a:p>
            <a:pPr lvl="2"/>
            <a:r>
              <a:rPr lang="en-GB" dirty="0"/>
              <a:t>Set EVENT_START_DRY as the input parameter</a:t>
            </a:r>
          </a:p>
          <a:p>
            <a:pPr lvl="2"/>
            <a:r>
              <a:rPr lang="en-GB" dirty="0"/>
              <a:t>Set STS_NO_HEAT as the expected return value</a:t>
            </a:r>
          </a:p>
          <a:p>
            <a:pPr lvl="2"/>
            <a:r>
              <a:rPr lang="en-GB" dirty="0"/>
              <a:t>Run the test and verify that it fails</a:t>
            </a:r>
          </a:p>
          <a:p>
            <a:pPr lvl="1">
              <a:buClr>
                <a:srgbClr val="000000"/>
              </a:buClr>
              <a:buSzPct val="100000"/>
              <a:buFont typeface="Wingdings 3" panose="05040102010807070707" pitchFamily="18" charset="2"/>
              <a:buAutoNum type="arabicPeriod"/>
            </a:pPr>
            <a:r>
              <a:rPr lang="en-GB" dirty="0"/>
              <a:t>How can you get the test to pass?</a:t>
            </a:r>
          </a:p>
          <a:p>
            <a:pPr lvl="2"/>
            <a:r>
              <a:rPr lang="en-GB" dirty="0"/>
              <a:t>Note:  You’ll need to use Stub-by-Function (SBF)</a:t>
            </a:r>
          </a:p>
          <a:p>
            <a:pPr lvl="2"/>
            <a:r>
              <a:rPr lang="en-GB" dirty="0"/>
              <a:t>In the Test Case Editor, Expand the SBF Node</a:t>
            </a:r>
          </a:p>
          <a:p>
            <a:pPr lvl="2"/>
            <a:r>
              <a:rPr lang="en-GB" dirty="0"/>
              <a:t>Select check-box next to CheckHeatingElement</a:t>
            </a:r>
          </a:p>
          <a:p>
            <a:pPr lvl="2"/>
            <a:r>
              <a:rPr lang="en-GB" dirty="0"/>
              <a:t>Force it to return STS_NO_HEAT</a:t>
            </a:r>
          </a:p>
          <a:p>
            <a:pPr lvl="1">
              <a:buClr>
                <a:srgbClr val="000000"/>
              </a:buClr>
              <a:buSzPct val="100000"/>
              <a:buFont typeface="Wingdings 3" panose="05040102010807070707" pitchFamily="18" charset="2"/>
              <a:buAutoNum type="arabicPeriod"/>
            </a:pPr>
            <a:r>
              <a:rPr lang="en-GB" dirty="0"/>
              <a:t>Rerun the test and make sure it now passes</a:t>
            </a:r>
          </a:p>
          <a:p>
            <a:endParaRPr lang="en-GB" dirty="0"/>
          </a:p>
          <a:p>
            <a:endParaRPr lang="en-GB" dirty="0"/>
          </a:p>
          <a:p>
            <a:endParaRPr lang="en-GB" dirty="0"/>
          </a:p>
          <a:p>
            <a:endParaRPr lang="en-GB" dirty="0"/>
          </a:p>
        </p:txBody>
      </p:sp>
      <p:sp>
        <p:nvSpPr>
          <p:cNvPr id="7" name="Textplatzhalter 6">
            <a:extLst>
              <a:ext uri="{FF2B5EF4-FFF2-40B4-BE49-F238E27FC236}">
                <a16:creationId xmlns:a16="http://schemas.microsoft.com/office/drawing/2014/main" id="{F4820F92-9783-4903-9A09-FA20AA0E0127}"/>
              </a:ext>
            </a:extLst>
          </p:cNvPr>
          <p:cNvSpPr>
            <a:spLocks noGrp="1"/>
          </p:cNvSpPr>
          <p:nvPr>
            <p:ph type="body" sz="quarter" idx="12"/>
          </p:nvPr>
        </p:nvSpPr>
        <p:spPr/>
        <p:txBody>
          <a:bodyPr/>
          <a:lstStyle/>
          <a:p>
            <a:r>
              <a:rPr lang="en-US" dirty="0"/>
              <a:t>Stub by Function (SBF)</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3279567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GB" sz="1800" dirty="0"/>
              <a:t>Build another environment for dishwasher_fsm.c.</a:t>
            </a:r>
          </a:p>
          <a:p>
            <a:pPr lvl="2"/>
            <a:r>
              <a:rPr lang="en-GB" dirty="0"/>
              <a:t>Name the Environment DISH_BLACKBOX and make sure White Box is off (in Build Options)</a:t>
            </a:r>
          </a:p>
          <a:p>
            <a:pPr lvl="1">
              <a:buClr>
                <a:srgbClr val="000000"/>
              </a:buClr>
              <a:buSzPct val="100000"/>
              <a:buFont typeface="Wingdings 3" panose="05040102010807070707" pitchFamily="18" charset="2"/>
              <a:buAutoNum type="arabicPeriod"/>
            </a:pPr>
            <a:r>
              <a:rPr lang="en-US" sz="1800" dirty="0"/>
              <a:t>How is this environment different?</a:t>
            </a:r>
            <a:endParaRPr lang="en-GB" sz="1800" dirty="0"/>
          </a:p>
          <a:p>
            <a:pPr lvl="1">
              <a:buClr>
                <a:srgbClr val="000000"/>
              </a:buClr>
              <a:buSzPct val="100000"/>
              <a:buFont typeface="Wingdings 3" panose="05040102010807070707" pitchFamily="18" charset="2"/>
              <a:buAutoNum type="arabicPeriod"/>
            </a:pPr>
            <a:r>
              <a:rPr lang="en-GB" sz="1800" dirty="0"/>
              <a:t>Create a series of Simple Test Cases against the corresponding functions to:</a:t>
            </a:r>
          </a:p>
          <a:p>
            <a:pPr lvl="2"/>
            <a:r>
              <a:rPr lang="en-GB" dirty="0"/>
              <a:t>Turn Power On</a:t>
            </a:r>
          </a:p>
          <a:p>
            <a:pPr lvl="2"/>
            <a:r>
              <a:rPr lang="en-GB" dirty="0"/>
              <a:t>Transition thru the proper states of the dishwasher</a:t>
            </a:r>
          </a:p>
          <a:p>
            <a:pPr lvl="2"/>
            <a:r>
              <a:rPr lang="en-GB" dirty="0"/>
              <a:t>Turn Power Off</a:t>
            </a:r>
          </a:p>
          <a:p>
            <a:pPr lvl="2"/>
            <a:r>
              <a:rPr lang="en-GB" dirty="0"/>
              <a:t>Make sure each test has at least 1 expected value</a:t>
            </a:r>
          </a:p>
          <a:p>
            <a:pPr lvl="1">
              <a:buClr>
                <a:srgbClr val="000000"/>
              </a:buClr>
              <a:buSzPct val="100000"/>
              <a:buFont typeface="Wingdings 3" panose="05040102010807070707" pitchFamily="18" charset="2"/>
              <a:buAutoNum type="arabicPeriod"/>
            </a:pPr>
            <a:r>
              <a:rPr lang="en-GB" sz="1800" dirty="0"/>
              <a:t>Create a Compound Test that completes the entire Cycle</a:t>
            </a:r>
          </a:p>
          <a:p>
            <a:pPr lvl="2"/>
            <a:r>
              <a:rPr lang="en-GB" dirty="0" err="1"/>
              <a:t>RightMouse</a:t>
            </a:r>
            <a:r>
              <a:rPr lang="en-GB" dirty="0"/>
              <a:t> on the </a:t>
            </a:r>
            <a:r>
              <a:rPr lang="en-GB" dirty="0" err="1"/>
              <a:t>CompoundTests</a:t>
            </a:r>
            <a:r>
              <a:rPr lang="en-GB" dirty="0"/>
              <a:t> node and </a:t>
            </a:r>
            <a:r>
              <a:rPr lang="en-GB" dirty="0" err="1"/>
              <a:t>InsertTestCase</a:t>
            </a:r>
            <a:endParaRPr lang="en-GB" dirty="0"/>
          </a:p>
          <a:p>
            <a:pPr lvl="2"/>
            <a:r>
              <a:rPr lang="en-GB" dirty="0"/>
              <a:t>Name the test COMPLETE_CYCLE</a:t>
            </a:r>
          </a:p>
          <a:p>
            <a:pPr lvl="2"/>
            <a:r>
              <a:rPr lang="en-GB" dirty="0"/>
              <a:t>Drag the simple tests over to the Compound Test, in the correct order</a:t>
            </a:r>
          </a:p>
          <a:p>
            <a:pPr lvl="2"/>
            <a:r>
              <a:rPr lang="en-GB" dirty="0"/>
              <a:t>Run all tests in the entire environment</a:t>
            </a:r>
          </a:p>
          <a:p>
            <a:pPr lvl="2"/>
            <a:r>
              <a:rPr lang="en-GB" dirty="0"/>
              <a:t>Make sure no test cases fail (remember Compound Only!)</a:t>
            </a:r>
          </a:p>
          <a:p>
            <a:pPr lvl="1"/>
            <a:endParaRPr lang="en-US" dirty="0"/>
          </a:p>
        </p:txBody>
      </p:sp>
      <p:sp>
        <p:nvSpPr>
          <p:cNvPr id="7" name="Textplatzhalter 6">
            <a:extLst>
              <a:ext uri="{FF2B5EF4-FFF2-40B4-BE49-F238E27FC236}">
                <a16:creationId xmlns:a16="http://schemas.microsoft.com/office/drawing/2014/main" id="{CEF4F209-1A97-403A-B95F-E824D9F54031}"/>
              </a:ext>
            </a:extLst>
          </p:cNvPr>
          <p:cNvSpPr>
            <a:spLocks noGrp="1"/>
          </p:cNvSpPr>
          <p:nvPr>
            <p:ph type="body" sz="quarter" idx="12"/>
          </p:nvPr>
        </p:nvSpPr>
        <p:spPr/>
        <p:txBody>
          <a:bodyPr/>
          <a:lstStyle/>
          <a:p>
            <a:r>
              <a:rPr lang="en-US" dirty="0"/>
              <a:t>Blackbox Testing</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2153718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4137273070"/>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a:t>
                      </a:r>
                      <a:r>
                        <a:rPr lang="en-US" sz="1200" b="0" i="0" u="none" strike="noStrike" kern="1200" baseline="0" dirty="0" err="1">
                          <a:solidFill>
                            <a:schemeClr val="tx1"/>
                          </a:solidFill>
                          <a:latin typeface="+mn-lt"/>
                          <a:ea typeface="+mn-ea"/>
                          <a:cs typeface="+mn-cs"/>
                        </a:rPr>
                        <a:t>CANoe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vTestStudio</a:t>
                      </a:r>
                      <a:r>
                        <a:rPr lang="en-US" sz="1200" b="0" i="0" u="none" strike="noStrike" kern="1200" baseline="0" dirty="0">
                          <a:solidFill>
                            <a:schemeClr val="tx1"/>
                          </a:solidFill>
                          <a:latin typeface="+mn-lt"/>
                          <a:ea typeface="+mn-ea"/>
                          <a:cs typeface="+mn-cs"/>
                        </a:rPr>
                        <a:t>,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a:t>
                      </a:r>
                      <a:r>
                        <a:rPr lang="en-US" sz="1200" b="0" i="0" u="none" strike="noStrike" kern="1200" baseline="0" dirty="0" err="1">
                          <a:solidFill>
                            <a:schemeClr val="tx1"/>
                          </a:solidFill>
                          <a:latin typeface="+mn-lt"/>
                          <a:ea typeface="+mn-ea"/>
                          <a:cs typeface="+mn-cs"/>
                        </a:rPr>
                        <a:t>tu.c</a:t>
                      </a:r>
                      <a:r>
                        <a:rPr lang="en-US" sz="1200" b="0" i="0" u="none" strike="noStrike" kern="1200" baseline="0" dirty="0">
                          <a:solidFill>
                            <a:schemeClr val="tx1"/>
                          </a:solidFill>
                          <a:latin typeface="+mn-lt"/>
                          <a:ea typeface="+mn-ea"/>
                          <a:cs typeface="+mn-cs"/>
                        </a:rPr>
                        <a:t>,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Testing with VectorCAST/QA</a:t>
            </a:r>
          </a:p>
        </p:txBody>
      </p:sp>
    </p:spTree>
    <p:extLst>
      <p:ext uri="{BB962C8B-B14F-4D97-AF65-F5344CB8AC3E}">
        <p14:creationId xmlns:p14="http://schemas.microsoft.com/office/powerpoint/2010/main" val="29762862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Clr>
                <a:srgbClr val="000000"/>
              </a:buClr>
              <a:buSzPct val="100000"/>
              <a:buNone/>
            </a:pPr>
            <a:r>
              <a:rPr lang="en-GB" dirty="0"/>
              <a:t> </a:t>
            </a:r>
          </a:p>
          <a:p>
            <a:pPr lvl="1">
              <a:buClr>
                <a:srgbClr val="000000"/>
              </a:buClr>
              <a:buSzPct val="100000"/>
            </a:pPr>
            <a:r>
              <a:rPr lang="en-GB" sz="2000" dirty="0"/>
              <a:t>Make duplicates of the compound test with different scenarios, such as:</a:t>
            </a:r>
          </a:p>
          <a:p>
            <a:pPr lvl="2"/>
            <a:r>
              <a:rPr lang="en-GB" sz="2000" dirty="0"/>
              <a:t>Dry Event before Rinse</a:t>
            </a:r>
          </a:p>
          <a:p>
            <a:pPr lvl="2"/>
            <a:r>
              <a:rPr lang="en-GB" sz="2000" dirty="0"/>
              <a:t>Restarting when Stop is inserted in the middle</a:t>
            </a:r>
          </a:p>
          <a:p>
            <a:pPr lvl="2"/>
            <a:r>
              <a:rPr lang="en-GB" sz="2000" dirty="0"/>
              <a:t>Etc…</a:t>
            </a:r>
          </a:p>
          <a:p>
            <a:pPr lvl="1"/>
            <a:endParaRPr lang="en-US" dirty="0"/>
          </a:p>
        </p:txBody>
      </p:sp>
      <p:sp>
        <p:nvSpPr>
          <p:cNvPr id="7" name="Textplatzhalter 6">
            <a:extLst>
              <a:ext uri="{FF2B5EF4-FFF2-40B4-BE49-F238E27FC236}">
                <a16:creationId xmlns:a16="http://schemas.microsoft.com/office/drawing/2014/main" id="{CEF4F209-1A97-403A-B95F-E824D9F54031}"/>
              </a:ext>
            </a:extLst>
          </p:cNvPr>
          <p:cNvSpPr>
            <a:spLocks noGrp="1"/>
          </p:cNvSpPr>
          <p:nvPr>
            <p:ph type="body" sz="quarter" idx="12"/>
          </p:nvPr>
        </p:nvSpPr>
        <p:spPr/>
        <p:txBody>
          <a:bodyPr/>
          <a:lstStyle/>
          <a:p>
            <a:r>
              <a:rPr lang="en-US" dirty="0" err="1"/>
              <a:t>Blackbox</a:t>
            </a:r>
            <a:r>
              <a:rPr lang="en-US" dirty="0"/>
              <a:t> Testing:  Extra Credit</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158804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Code Coverage Basics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DD7110B-30E9-4C29-918A-86FFB1699F2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CFE9275B-8825-4BC7-B952-1C745FF3F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67893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New Test Environment for </a:t>
            </a:r>
            <a:r>
              <a:rPr lang="en-US" dirty="0" err="1"/>
              <a:t>manager.c</a:t>
            </a:r>
            <a:endParaRPr lang="en-US" dirty="0"/>
          </a:p>
          <a:p>
            <a:pPr lvl="2">
              <a:buClr>
                <a:srgbClr val="000000"/>
              </a:buClr>
              <a:buSzPct val="100000"/>
            </a:pPr>
            <a:r>
              <a:rPr lang="en-US" dirty="0"/>
              <a:t>Name the Environment MGR_COVER</a:t>
            </a:r>
          </a:p>
          <a:p>
            <a:pPr lvl="2">
              <a:buClr>
                <a:srgbClr val="000000"/>
              </a:buClr>
              <a:buSzPct val="100000"/>
            </a:pPr>
            <a:r>
              <a:rPr lang="en-US" dirty="0"/>
              <a:t>Set Coverage to “statement” in the </a:t>
            </a:r>
            <a:r>
              <a:rPr lang="en-US" dirty="0" err="1"/>
              <a:t>BuildOptions</a:t>
            </a:r>
            <a:r>
              <a:rPr lang="en-US" dirty="0"/>
              <a:t> (4)</a:t>
            </a:r>
          </a:p>
          <a:p>
            <a:pPr lvl="2">
              <a:buClr>
                <a:srgbClr val="000000"/>
              </a:buClr>
              <a:buSzPct val="100000"/>
            </a:pPr>
            <a:r>
              <a:rPr lang="en-US" dirty="0"/>
              <a:t>Select “Build”</a:t>
            </a:r>
          </a:p>
          <a:p>
            <a:pPr lvl="1">
              <a:buClr>
                <a:srgbClr val="000000"/>
              </a:buClr>
              <a:buSzPct val="100000"/>
              <a:buFont typeface="Wingdings 3" panose="05040102010807070707" pitchFamily="18" charset="2"/>
              <a:buAutoNum type="arabicPeriod"/>
            </a:pPr>
            <a:r>
              <a:rPr lang="en-US" dirty="0"/>
              <a:t>Create Test Case(s) to achieve 100% coverage for </a:t>
            </a:r>
            <a:r>
              <a:rPr lang="en-US" dirty="0" err="1"/>
              <a:t>Place_Order</a:t>
            </a:r>
            <a:endParaRPr lang="en-US" dirty="0"/>
          </a:p>
          <a:p>
            <a:pPr lvl="2">
              <a:buClr>
                <a:srgbClr val="000000"/>
              </a:buClr>
              <a:buSzPct val="100000"/>
            </a:pPr>
            <a:r>
              <a:rPr lang="en-US" dirty="0"/>
              <a:t>Set appropriate return values for each test</a:t>
            </a:r>
          </a:p>
          <a:p>
            <a:pPr lvl="2">
              <a:buClr>
                <a:srgbClr val="000000"/>
              </a:buClr>
              <a:buSzPct val="100000"/>
            </a:pPr>
            <a:r>
              <a:rPr lang="en-US" dirty="0"/>
              <a:t>Take Advantage of the Symbolic Constants for the return values:  </a:t>
            </a:r>
          </a:p>
          <a:p>
            <a:pPr lvl="1">
              <a:buClr>
                <a:srgbClr val="000000"/>
              </a:buClr>
              <a:buSzPct val="100000"/>
              <a:buFont typeface="Wingdings 3" panose="05040102010807070707" pitchFamily="18" charset="2"/>
              <a:buAutoNum type="arabicPeriod"/>
            </a:pPr>
            <a:r>
              <a:rPr lang="en-US" dirty="0"/>
              <a:t>How many tests did you need?</a:t>
            </a:r>
          </a:p>
          <a:p>
            <a:pPr lvl="2"/>
            <a:r>
              <a:rPr lang="en-US" dirty="0"/>
              <a:t>Could you achieve 100% coverage in fewer tests?</a:t>
            </a:r>
          </a:p>
          <a:p>
            <a:pPr lvl="1">
              <a:buClr>
                <a:srgbClr val="000000"/>
              </a:buClr>
              <a:buSzPct val="100000"/>
              <a:buFont typeface="Wingdings 3" panose="05040102010807070707" pitchFamily="18" charset="2"/>
              <a:buAutoNum type="arabicPeriod"/>
            </a:pPr>
            <a:r>
              <a:rPr lang="en-US" dirty="0"/>
              <a:t>Select the Data Summary Report icon:  </a:t>
            </a:r>
          </a:p>
          <a:p>
            <a:pPr marL="0" lvl="1" indent="0">
              <a:buClr>
                <a:srgbClr val="000000"/>
              </a:buClr>
              <a:buSzPct val="100000"/>
              <a:buNone/>
            </a:pPr>
            <a:endParaRPr lang="en-US" dirty="0"/>
          </a:p>
          <a:p>
            <a:pPr lvl="2"/>
            <a:r>
              <a:rPr lang="en-US" dirty="0"/>
              <a:t>CodeCoverageSummary-&gt;CodeCoverageSummary</a:t>
            </a:r>
          </a:p>
          <a:p>
            <a:pPr lvl="2"/>
            <a:r>
              <a:rPr lang="en-US" dirty="0"/>
              <a:t>Sort some of the columns</a:t>
            </a:r>
          </a:p>
          <a:p>
            <a:pPr lvl="2"/>
            <a:r>
              <a:rPr lang="en-US" dirty="0"/>
              <a:t>Enter “&gt;2” at top of Vg Column</a:t>
            </a:r>
          </a:p>
          <a:p>
            <a:pPr lvl="1">
              <a:buClr>
                <a:srgbClr val="000000"/>
              </a:buClr>
              <a:buSzPct val="100000"/>
              <a:buFont typeface="Wingdings 3" panose="05040102010807070707" pitchFamily="18" charset="2"/>
              <a:buAutoNum type="arabicPeriod"/>
            </a:pPr>
            <a:r>
              <a:rPr lang="en-US" dirty="0"/>
              <a:t>View the Metrics Report (Test-&gt;View)</a:t>
            </a:r>
          </a:p>
          <a:p>
            <a:pPr lvl="1">
              <a:buClr>
                <a:srgbClr val="000000"/>
              </a:buClr>
              <a:buSzPct val="100000"/>
              <a:buFont typeface="Wingdings 3" panose="05040102010807070707" pitchFamily="18" charset="2"/>
              <a:buAutoNum type="arabicPeriod"/>
            </a:pPr>
            <a:r>
              <a:rPr lang="en-US" dirty="0"/>
              <a:t>View the Aggregate Coverage Report</a:t>
            </a:r>
          </a:p>
          <a:p>
            <a:pPr lvl="1">
              <a:buClr>
                <a:srgbClr val="000000"/>
              </a:buClr>
              <a:buSzPct val="100000"/>
              <a:buFont typeface="Wingdings 3" panose="05040102010807070707" pitchFamily="18" charset="2"/>
              <a:buAutoNum type="arabicPeriod"/>
            </a:pPr>
            <a:r>
              <a:rPr lang="en-US" dirty="0"/>
              <a:t>Save the report to a file (File-&gt;Save).</a:t>
            </a:r>
          </a:p>
        </p:txBody>
      </p:sp>
      <p:sp>
        <p:nvSpPr>
          <p:cNvPr id="7" name="Textplatzhalter 6">
            <a:extLst>
              <a:ext uri="{FF2B5EF4-FFF2-40B4-BE49-F238E27FC236}">
                <a16:creationId xmlns:a16="http://schemas.microsoft.com/office/drawing/2014/main" id="{6428F381-FDA5-4FB7-BA9A-C16BD1C82300}"/>
              </a:ext>
            </a:extLst>
          </p:cNvPr>
          <p:cNvSpPr>
            <a:spLocks noGrp="1"/>
          </p:cNvSpPr>
          <p:nvPr>
            <p:ph type="body" sz="quarter" idx="12"/>
          </p:nvPr>
        </p:nvSpPr>
        <p:spPr/>
        <p:txBody>
          <a:bodyPr/>
          <a:lstStyle/>
          <a:p>
            <a:r>
              <a:rPr lang="en-US" dirty="0"/>
              <a:t>Statement Coverage</a:t>
            </a:r>
          </a:p>
        </p:txBody>
      </p:sp>
      <p:sp>
        <p:nvSpPr>
          <p:cNvPr id="3" name="Title 2"/>
          <p:cNvSpPr>
            <a:spLocks noGrp="1"/>
          </p:cNvSpPr>
          <p:nvPr>
            <p:ph type="title"/>
          </p:nvPr>
        </p:nvSpPr>
        <p:spPr/>
        <p:txBody>
          <a:bodyPr/>
          <a:lstStyle/>
          <a:p>
            <a:r>
              <a:rPr lang="en-US"/>
              <a:t>Lab:  Code Coverage Basics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364" y="4067499"/>
            <a:ext cx="650188" cy="54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32D7F9FB-F345-4442-88A0-CC9B8DE45906}"/>
              </a:ext>
            </a:extLst>
          </p:cNvPr>
          <p:cNvPicPr>
            <a:picLocks noChangeAspect="1"/>
          </p:cNvPicPr>
          <p:nvPr/>
        </p:nvPicPr>
        <p:blipFill>
          <a:blip r:embed="rId4"/>
          <a:stretch>
            <a:fillRect/>
          </a:stretch>
        </p:blipFill>
        <p:spPr>
          <a:xfrm>
            <a:off x="7880063" y="2957512"/>
            <a:ext cx="586715" cy="569459"/>
          </a:xfrm>
          <a:prstGeom prst="rect">
            <a:avLst/>
          </a:prstGeom>
        </p:spPr>
      </p:pic>
    </p:spTree>
    <p:extLst>
      <p:ext uri="{BB962C8B-B14F-4D97-AF65-F5344CB8AC3E}">
        <p14:creationId xmlns:p14="http://schemas.microsoft.com/office/powerpoint/2010/main" val="201633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Clear the Coverage Data:  Coverage-&gt;RemoveAllCoverageData</a:t>
            </a:r>
          </a:p>
          <a:p>
            <a:pPr lvl="1">
              <a:buClr>
                <a:srgbClr val="000000"/>
              </a:buClr>
              <a:buSzPct val="100000"/>
              <a:buFont typeface="Wingdings 3" panose="05040102010807070707" pitchFamily="18" charset="2"/>
              <a:buAutoNum type="arabicPeriod"/>
            </a:pPr>
            <a:r>
              <a:rPr lang="en-US" dirty="0"/>
              <a:t>Write a test case for Add_Included_Dessert for the Free Pie path</a:t>
            </a:r>
          </a:p>
          <a:p>
            <a:pPr lvl="2">
              <a:buClr>
                <a:srgbClr val="000000"/>
              </a:buClr>
              <a:buSzPct val="100000"/>
            </a:pPr>
            <a:r>
              <a:rPr lang="en-US" dirty="0"/>
              <a:t>Name the test “</a:t>
            </a:r>
            <a:r>
              <a:rPr lang="en-US" dirty="0" err="1"/>
              <a:t>FreePie</a:t>
            </a:r>
            <a:r>
              <a:rPr lang="en-US" dirty="0"/>
              <a:t>”</a:t>
            </a:r>
          </a:p>
          <a:p>
            <a:pPr lvl="2">
              <a:buClr>
                <a:srgbClr val="000000"/>
              </a:buClr>
              <a:buSzPct val="100000"/>
            </a:pPr>
            <a:r>
              <a:rPr lang="en-US" dirty="0"/>
              <a:t>Set expected values for the return value and for the Dessert</a:t>
            </a:r>
          </a:p>
          <a:p>
            <a:pPr lvl="1">
              <a:buClr>
                <a:srgbClr val="000000"/>
              </a:buClr>
              <a:buSzPct val="100000"/>
              <a:buFont typeface="Wingdings 3" panose="05040102010807070707" pitchFamily="18" charset="2"/>
              <a:buAutoNum type="arabicPeriod"/>
            </a:pPr>
            <a:r>
              <a:rPr lang="en-US" dirty="0"/>
              <a:t>Create a similar test for Free Cake</a:t>
            </a:r>
          </a:p>
          <a:p>
            <a:pPr lvl="1">
              <a:buClr>
                <a:srgbClr val="000000"/>
              </a:buClr>
              <a:buSzPct val="100000"/>
              <a:buFont typeface="Wingdings 3" panose="05040102010807070707" pitchFamily="18" charset="2"/>
              <a:buAutoNum type="arabicPeriod"/>
            </a:pPr>
            <a:r>
              <a:rPr lang="en-US" dirty="0"/>
              <a:t>Run both tests &amp; verify 100% statement coverage for </a:t>
            </a:r>
            <a:r>
              <a:rPr lang="en-US" dirty="0" err="1"/>
              <a:t>Add_Included_Dessert</a:t>
            </a:r>
            <a:r>
              <a:rPr lang="en-US" dirty="0"/>
              <a:t> </a:t>
            </a:r>
          </a:p>
          <a:p>
            <a:pPr lvl="1">
              <a:buClr>
                <a:srgbClr val="000000"/>
              </a:buClr>
              <a:buSzPct val="100000"/>
              <a:buFont typeface="Wingdings 3" panose="05040102010807070707" pitchFamily="18" charset="2"/>
              <a:buAutoNum type="arabicPeriod"/>
            </a:pPr>
            <a:r>
              <a:rPr lang="en-US" dirty="0"/>
              <a:t>Change coverage type to </a:t>
            </a:r>
            <a:r>
              <a:rPr lang="en-US" dirty="0" err="1"/>
              <a:t>Statement+Branch</a:t>
            </a:r>
            <a:r>
              <a:rPr lang="en-US" dirty="0"/>
              <a:t> (Coverage-&gt;Initialize)</a:t>
            </a:r>
          </a:p>
          <a:p>
            <a:pPr lvl="2"/>
            <a:r>
              <a:rPr lang="en-US" dirty="0"/>
              <a:t>Rerun the tests</a:t>
            </a:r>
          </a:p>
          <a:p>
            <a:pPr lvl="2"/>
            <a:r>
              <a:rPr lang="en-US" dirty="0"/>
              <a:t>What test needs to be added to get 100% Branch Coverage?</a:t>
            </a:r>
          </a:p>
          <a:p>
            <a:pPr lvl="1">
              <a:buClr>
                <a:srgbClr val="000000"/>
              </a:buClr>
              <a:buSzPct val="100000"/>
              <a:buFont typeface="Wingdings 3" panose="05040102010807070707" pitchFamily="18" charset="2"/>
              <a:buAutoNum type="arabicPeriod"/>
            </a:pPr>
            <a:r>
              <a:rPr lang="en-US" dirty="0"/>
              <a:t>Create this test and call it “NoDessert”</a:t>
            </a:r>
          </a:p>
          <a:p>
            <a:pPr lvl="1">
              <a:buClr>
                <a:srgbClr val="000000"/>
              </a:buClr>
              <a:buSzPct val="100000"/>
              <a:buFont typeface="Wingdings 3" panose="05040102010807070707" pitchFamily="18" charset="2"/>
              <a:buAutoNum type="arabicPeriod"/>
            </a:pPr>
            <a:r>
              <a:rPr lang="en-US" dirty="0"/>
              <a:t>Rerun the tests and verify 100% Statement &amp; Branch Coverage on </a:t>
            </a:r>
            <a:r>
              <a:rPr lang="en-US" dirty="0" err="1"/>
              <a:t>Add_Included_Dessert</a:t>
            </a:r>
            <a:r>
              <a:rPr lang="en-US" dirty="0"/>
              <a:t> </a:t>
            </a:r>
          </a:p>
          <a:p>
            <a:pPr lvl="1">
              <a:buClr>
                <a:srgbClr val="000000"/>
              </a:buClr>
              <a:buSzPct val="100000"/>
              <a:buFont typeface="Wingdings 3" panose="05040102010807070707" pitchFamily="18" charset="2"/>
              <a:buAutoNum type="arabicPeriod"/>
            </a:pPr>
            <a:r>
              <a:rPr lang="en-US" dirty="0"/>
              <a:t>Now, Automatically Create Basis Path Tests (RightMouse on Add_Included_Dessert-&gt;InsertBasisPathTestCases)</a:t>
            </a:r>
          </a:p>
          <a:p>
            <a:pPr lvl="1">
              <a:buClr>
                <a:srgbClr val="000000"/>
              </a:buClr>
              <a:buSzPct val="100000"/>
              <a:buFont typeface="Wingdings 3" panose="05040102010807070707" pitchFamily="18" charset="2"/>
              <a:buAutoNum type="arabicPeriod"/>
            </a:pPr>
            <a:r>
              <a:rPr lang="en-US" dirty="0"/>
              <a:t>How do these new tests compare to your hand crafted tests?</a:t>
            </a:r>
          </a:p>
          <a:p>
            <a:pPr lvl="1">
              <a:buClr>
                <a:srgbClr val="000000"/>
              </a:buClr>
              <a:buSzPct val="100000"/>
              <a:buFont typeface="Wingdings 3" panose="05040102010807070707" pitchFamily="18" charset="2"/>
              <a:buAutoNum type="arabicPeriod"/>
            </a:pPr>
            <a:r>
              <a:rPr lang="en-US" dirty="0"/>
              <a:t> Review Tools-&gt;BasisPath-&gt;ViewAnalysisReport</a:t>
            </a:r>
          </a:p>
          <a:p>
            <a:pPr lvl="1">
              <a:buClr>
                <a:srgbClr val="000000"/>
              </a:buClr>
              <a:buSzPct val="100000"/>
              <a:buFont typeface="Wingdings 3" panose="05040102010807070707" pitchFamily="18" charset="2"/>
              <a:buAutoNum type="arabicPeriod"/>
            </a:pPr>
            <a:endParaRPr lang="en-US" dirty="0"/>
          </a:p>
          <a:p>
            <a:pPr lvl="1"/>
            <a:endParaRPr lang="en-US" dirty="0"/>
          </a:p>
        </p:txBody>
      </p:sp>
      <p:sp>
        <p:nvSpPr>
          <p:cNvPr id="7" name="Textplatzhalter 6">
            <a:extLst>
              <a:ext uri="{FF2B5EF4-FFF2-40B4-BE49-F238E27FC236}">
                <a16:creationId xmlns:a16="http://schemas.microsoft.com/office/drawing/2014/main" id="{E96B6120-BEA8-4CA4-9C2C-4FDEFEA9AB88}"/>
              </a:ext>
            </a:extLst>
          </p:cNvPr>
          <p:cNvSpPr>
            <a:spLocks noGrp="1"/>
          </p:cNvSpPr>
          <p:nvPr>
            <p:ph type="body" sz="quarter" idx="12"/>
          </p:nvPr>
        </p:nvSpPr>
        <p:spPr/>
        <p:txBody>
          <a:bodyPr/>
          <a:lstStyle/>
          <a:p>
            <a:r>
              <a:rPr lang="en-US" dirty="0"/>
              <a:t>Transitioning from Statement to Statement+Branch Coverage</a:t>
            </a:r>
          </a:p>
        </p:txBody>
      </p:sp>
      <p:sp>
        <p:nvSpPr>
          <p:cNvPr id="3" name="Title 2"/>
          <p:cNvSpPr>
            <a:spLocks noGrp="1"/>
          </p:cNvSpPr>
          <p:nvPr>
            <p:ph type="title"/>
          </p:nvPr>
        </p:nvSpPr>
        <p:spPr/>
        <p:txBody>
          <a:bodyPr/>
          <a:lstStyle/>
          <a:p>
            <a:r>
              <a:rPr lang="en-US"/>
              <a:t>Lab:  Code Coverage Basics</a:t>
            </a:r>
            <a:endParaRPr lang="en-US" dirty="0"/>
          </a:p>
        </p:txBody>
      </p:sp>
    </p:spTree>
    <p:extLst>
      <p:ext uri="{BB962C8B-B14F-4D97-AF65-F5344CB8AC3E}">
        <p14:creationId xmlns:p14="http://schemas.microsoft.com/office/powerpoint/2010/main" val="877450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 How about using Code Coverage to Help Debug?</a:t>
            </a:r>
          </a:p>
          <a:p>
            <a:pPr lvl="2">
              <a:buClr>
                <a:srgbClr val="000000"/>
              </a:buClr>
              <a:buSzPct val="100000"/>
            </a:pPr>
            <a:r>
              <a:rPr lang="en-US" dirty="0"/>
              <a:t>A transition from Green to Red, with no corresponding branch, is typically a clue</a:t>
            </a:r>
          </a:p>
          <a:p>
            <a:pPr lvl="1">
              <a:buClr>
                <a:srgbClr val="000000"/>
              </a:buClr>
              <a:buSzPct val="100000"/>
              <a:buFont typeface="Wingdings 3" panose="05040102010807070707" pitchFamily="18" charset="2"/>
              <a:buAutoNum type="arabicPeriod"/>
            </a:pPr>
            <a:r>
              <a:rPr lang="en-US" dirty="0"/>
              <a:t>Insert a test for: Place_Order, call it: SEG_FAULT</a:t>
            </a:r>
          </a:p>
          <a:p>
            <a:pPr lvl="2">
              <a:buClr>
                <a:srgbClr val="000000"/>
              </a:buClr>
              <a:buSzPct val="100000"/>
            </a:pPr>
            <a:r>
              <a:rPr lang="en-US" dirty="0"/>
              <a:t>Enter Table: 1, Seat: 10000</a:t>
            </a:r>
          </a:p>
          <a:p>
            <a:pPr lvl="1">
              <a:buClr>
                <a:srgbClr val="000000"/>
              </a:buClr>
              <a:buSzPct val="100000"/>
              <a:buFont typeface="Wingdings 3" panose="05040102010807070707" pitchFamily="18" charset="2"/>
              <a:buAutoNum type="arabicPeriod"/>
            </a:pPr>
            <a:r>
              <a:rPr lang="en-US" dirty="0"/>
              <a:t>Run the test</a:t>
            </a:r>
          </a:p>
          <a:p>
            <a:pPr lvl="1">
              <a:buClr>
                <a:srgbClr val="000000"/>
              </a:buClr>
              <a:buSzPct val="100000"/>
              <a:buFont typeface="Wingdings 3" panose="05040102010807070707" pitchFamily="18" charset="2"/>
              <a:buAutoNum type="arabicPeriod"/>
            </a:pPr>
            <a:r>
              <a:rPr lang="en-US" dirty="0"/>
              <a:t>You should see “Signal Raised” in the Execution Report</a:t>
            </a:r>
          </a:p>
          <a:p>
            <a:pPr lvl="1">
              <a:buClr>
                <a:srgbClr val="000000"/>
              </a:buClr>
              <a:buSzPct val="100000"/>
              <a:buFont typeface="Wingdings 3" panose="05040102010807070707" pitchFamily="18" charset="2"/>
              <a:buAutoNum type="arabicPeriod"/>
            </a:pPr>
            <a:r>
              <a:rPr lang="en-US" dirty="0"/>
              <a:t>Deselect all coverage results except for SEG_FAULT</a:t>
            </a:r>
          </a:p>
          <a:p>
            <a:pPr lvl="2">
              <a:buClr>
                <a:srgbClr val="000000"/>
              </a:buClr>
              <a:buSzPct val="100000"/>
            </a:pPr>
            <a:r>
              <a:rPr lang="en-US" dirty="0"/>
              <a:t>Go to top of Environment View and do </a:t>
            </a:r>
            <a:r>
              <a:rPr lang="en-US" dirty="0" err="1"/>
              <a:t>RightMouse</a:t>
            </a:r>
            <a:r>
              <a:rPr lang="en-US" dirty="0"/>
              <a:t>-&gt;</a:t>
            </a:r>
            <a:r>
              <a:rPr lang="en-US" dirty="0" err="1"/>
              <a:t>DeselectCoverage</a:t>
            </a:r>
            <a:endParaRPr lang="en-US" dirty="0"/>
          </a:p>
          <a:p>
            <a:pPr lvl="2">
              <a:buClr>
                <a:srgbClr val="000000"/>
              </a:buClr>
              <a:buSzPct val="100000"/>
            </a:pPr>
            <a:r>
              <a:rPr lang="en-US" dirty="0"/>
              <a:t>Select the Coverage Box next to SEG_FAULT</a:t>
            </a:r>
          </a:p>
          <a:p>
            <a:pPr lvl="1">
              <a:buClr>
                <a:srgbClr val="000000"/>
              </a:buClr>
              <a:buSzPct val="100000"/>
              <a:buFont typeface="Wingdings 3" panose="05040102010807070707" pitchFamily="18" charset="2"/>
              <a:buAutoNum type="arabicPeriod"/>
            </a:pPr>
            <a:r>
              <a:rPr lang="en-US" dirty="0"/>
              <a:t>Open the Coverage Viewer and go to the top of the module</a:t>
            </a:r>
          </a:p>
          <a:p>
            <a:pPr lvl="1">
              <a:buClr>
                <a:srgbClr val="000000"/>
              </a:buClr>
              <a:buSzPct val="100000"/>
              <a:buFont typeface="Wingdings 3" panose="05040102010807070707" pitchFamily="18" charset="2"/>
              <a:buAutoNum type="arabicPeriod"/>
            </a:pPr>
            <a:r>
              <a:rPr lang="en-US" dirty="0"/>
              <a:t>Press the Green Down Arrow from the tool bar</a:t>
            </a:r>
          </a:p>
          <a:p>
            <a:pPr lvl="1">
              <a:buClr>
                <a:srgbClr val="000000"/>
              </a:buClr>
              <a:buSzPct val="100000"/>
              <a:buFont typeface="Wingdings 3" panose="05040102010807070707" pitchFamily="18" charset="2"/>
              <a:buAutoNum type="arabicPeriod"/>
            </a:pPr>
            <a:r>
              <a:rPr lang="en-US" dirty="0"/>
              <a:t>Then press the Red Down Arrow</a:t>
            </a:r>
          </a:p>
          <a:p>
            <a:pPr lvl="1">
              <a:buClr>
                <a:srgbClr val="000000"/>
              </a:buClr>
              <a:buSzPct val="100000"/>
              <a:buFont typeface="Wingdings 3" panose="05040102010807070707" pitchFamily="18" charset="2"/>
              <a:buAutoNum type="arabicPeriod"/>
            </a:pPr>
            <a:r>
              <a:rPr lang="en-US" dirty="0"/>
              <a:t>Why did the crash occur?</a:t>
            </a:r>
          </a:p>
          <a:p>
            <a:pPr marL="0" lvl="1" indent="0">
              <a:buClr>
                <a:srgbClr val="000000"/>
              </a:buClr>
              <a:buSzPct val="100000"/>
              <a:buNone/>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endParaRPr lang="en-US" dirty="0"/>
          </a:p>
        </p:txBody>
      </p:sp>
      <p:sp>
        <p:nvSpPr>
          <p:cNvPr id="7" name="Textplatzhalter 6">
            <a:extLst>
              <a:ext uri="{FF2B5EF4-FFF2-40B4-BE49-F238E27FC236}">
                <a16:creationId xmlns:a16="http://schemas.microsoft.com/office/drawing/2014/main" id="{E1B3847B-F3C6-49FE-A075-11018CC5A12A}"/>
              </a:ext>
            </a:extLst>
          </p:cNvPr>
          <p:cNvSpPr>
            <a:spLocks noGrp="1"/>
          </p:cNvSpPr>
          <p:nvPr>
            <p:ph type="body" sz="quarter" idx="12"/>
          </p:nvPr>
        </p:nvSpPr>
        <p:spPr/>
        <p:txBody>
          <a:bodyPr/>
          <a:lstStyle/>
          <a:p>
            <a:r>
              <a:rPr lang="en-US" dirty="0"/>
              <a:t>Using Coverage to Debug Test Cases</a:t>
            </a:r>
          </a:p>
        </p:txBody>
      </p:sp>
      <p:sp>
        <p:nvSpPr>
          <p:cNvPr id="3" name="Title 2"/>
          <p:cNvSpPr>
            <a:spLocks noGrp="1"/>
          </p:cNvSpPr>
          <p:nvPr>
            <p:ph type="title"/>
          </p:nvPr>
        </p:nvSpPr>
        <p:spPr/>
        <p:txBody>
          <a:bodyPr/>
          <a:lstStyle/>
          <a:p>
            <a:r>
              <a:rPr lang="en-US"/>
              <a:t>Lab:  Code Coverage Basics</a:t>
            </a:r>
            <a:endParaRPr lang="en-US" dirty="0"/>
          </a:p>
        </p:txBody>
      </p:sp>
      <p:pic>
        <p:nvPicPr>
          <p:cNvPr id="2" name="Picture 1">
            <a:extLst>
              <a:ext uri="{FF2B5EF4-FFF2-40B4-BE49-F238E27FC236}">
                <a16:creationId xmlns:a16="http://schemas.microsoft.com/office/drawing/2014/main" id="{A3F11963-9726-4FA2-83F2-992242548BD2}"/>
              </a:ext>
            </a:extLst>
          </p:cNvPr>
          <p:cNvPicPr>
            <a:picLocks noChangeAspect="1"/>
          </p:cNvPicPr>
          <p:nvPr/>
        </p:nvPicPr>
        <p:blipFill>
          <a:blip r:embed="rId3"/>
          <a:stretch>
            <a:fillRect/>
          </a:stretch>
        </p:blipFill>
        <p:spPr>
          <a:xfrm>
            <a:off x="5797421" y="4685328"/>
            <a:ext cx="1219200" cy="323850"/>
          </a:xfrm>
          <a:prstGeom prst="rect">
            <a:avLst/>
          </a:prstGeom>
        </p:spPr>
      </p:pic>
    </p:spTree>
    <p:extLst>
      <p:ext uri="{BB962C8B-B14F-4D97-AF65-F5344CB8AC3E}">
        <p14:creationId xmlns:p14="http://schemas.microsoft.com/office/powerpoint/2010/main" val="16781348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Close the current environment</a:t>
            </a:r>
          </a:p>
          <a:p>
            <a:pPr lvl="1">
              <a:buClr>
                <a:srgbClr val="000000"/>
              </a:buClr>
              <a:buSzPct val="100000"/>
              <a:buFont typeface="Wingdings 3" panose="05040102010807070707" pitchFamily="18" charset="2"/>
              <a:buAutoNum type="arabicPeriod"/>
            </a:pPr>
            <a:r>
              <a:rPr lang="en-US" dirty="0"/>
              <a:t>Set Code Coverage to </a:t>
            </a:r>
            <a:r>
              <a:rPr lang="en-US" dirty="0" err="1"/>
              <a:t>Statement+Branch</a:t>
            </a:r>
            <a:r>
              <a:rPr lang="en-US" dirty="0"/>
              <a:t> as the default going forward</a:t>
            </a:r>
          </a:p>
          <a:p>
            <a:pPr lvl="2">
              <a:buClr>
                <a:srgbClr val="000000"/>
              </a:buClr>
              <a:buSzPct val="100000"/>
            </a:pPr>
            <a:r>
              <a:rPr lang="en-US" dirty="0" err="1"/>
              <a:t>RightMouse</a:t>
            </a:r>
            <a:r>
              <a:rPr lang="en-US" dirty="0"/>
              <a:t> at top level (</a:t>
            </a:r>
            <a:r>
              <a:rPr lang="en-US" dirty="0" err="1"/>
              <a:t>TestCampaign</a:t>
            </a:r>
            <a:r>
              <a:rPr lang="en-US" dirty="0"/>
              <a:t>) &amp; select </a:t>
            </a:r>
            <a:r>
              <a:rPr lang="en-US" dirty="0" err="1"/>
              <a:t>OpenConfiguration</a:t>
            </a:r>
            <a:endParaRPr lang="en-US" dirty="0"/>
          </a:p>
          <a:p>
            <a:pPr lvl="2">
              <a:buClr>
                <a:srgbClr val="000000"/>
              </a:buClr>
              <a:buSzPct val="100000"/>
            </a:pPr>
            <a:r>
              <a:rPr lang="en-US" dirty="0"/>
              <a:t>Expand the Manage node</a:t>
            </a:r>
          </a:p>
          <a:p>
            <a:pPr lvl="2">
              <a:buClr>
                <a:srgbClr val="000000"/>
              </a:buClr>
              <a:buSzPct val="100000"/>
            </a:pPr>
            <a:r>
              <a:rPr lang="en-US" dirty="0"/>
              <a:t>Set Coverage Type to </a:t>
            </a:r>
            <a:r>
              <a:rPr lang="en-US" dirty="0" err="1"/>
              <a:t>Statement+Branch</a:t>
            </a:r>
            <a:endParaRPr lang="en-US" dirty="0"/>
          </a:p>
          <a:p>
            <a:pPr lvl="1">
              <a:buClr>
                <a:srgbClr val="000000"/>
              </a:buClr>
              <a:buSzPct val="100000"/>
              <a:buFont typeface="Wingdings 3" panose="05040102010807070707" pitchFamily="18" charset="2"/>
              <a:buAutoNum type="arabicPeriod"/>
            </a:pPr>
            <a:r>
              <a:rPr lang="en-US" dirty="0"/>
              <a:t>Create a New Test Environment using </a:t>
            </a:r>
            <a:r>
              <a:rPr lang="en-US" dirty="0" err="1"/>
              <a:t>cba_example.c</a:t>
            </a:r>
            <a:r>
              <a:rPr lang="en-US" dirty="0"/>
              <a:t> and name it CBA_UT</a:t>
            </a:r>
          </a:p>
          <a:p>
            <a:pPr lvl="1">
              <a:buClr>
                <a:srgbClr val="000000"/>
              </a:buClr>
              <a:buSzPct val="100000"/>
              <a:buFont typeface="Wingdings 3" panose="05040102010807070707" pitchFamily="18" charset="2"/>
              <a:buAutoNum type="arabicPeriod"/>
            </a:pPr>
            <a:r>
              <a:rPr lang="en-US" dirty="0"/>
              <a:t>Create Tests to try and get 100% Coverage</a:t>
            </a:r>
          </a:p>
          <a:p>
            <a:pPr lvl="2">
              <a:buClr>
                <a:srgbClr val="000000"/>
              </a:buClr>
              <a:buSzPct val="100000"/>
            </a:pPr>
            <a:r>
              <a:rPr lang="en-US" dirty="0"/>
              <a:t>Note that the Default Case cannot be reached</a:t>
            </a:r>
          </a:p>
          <a:p>
            <a:pPr lvl="1">
              <a:buClr>
                <a:srgbClr val="000000"/>
              </a:buClr>
              <a:buSzPct val="100000"/>
              <a:buFont typeface="Wingdings 3" panose="05040102010807070707" pitchFamily="18" charset="2"/>
              <a:buAutoNum type="arabicPeriod"/>
            </a:pPr>
            <a:r>
              <a:rPr lang="en-US" dirty="0"/>
              <a:t>Enable CBA</a:t>
            </a:r>
          </a:p>
          <a:p>
            <a:pPr lvl="2"/>
            <a:r>
              <a:rPr lang="en-US" dirty="0"/>
              <a:t>Select the module name in the Environment View (cba_example)</a:t>
            </a:r>
          </a:p>
          <a:p>
            <a:pPr lvl="2"/>
            <a:r>
              <a:rPr lang="en-US" dirty="0"/>
              <a:t>Select the CBA Icon</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In the Coverage Viewer, Select the uncovered lines</a:t>
            </a:r>
          </a:p>
          <a:p>
            <a:pPr lvl="1">
              <a:buClr>
                <a:srgbClr val="000000"/>
              </a:buClr>
              <a:buSzPct val="100000"/>
              <a:buFont typeface="Wingdings 3" panose="05040102010807070707" pitchFamily="18" charset="2"/>
              <a:buAutoNum type="arabicPeriod"/>
            </a:pPr>
            <a:r>
              <a:rPr lang="en-US" dirty="0"/>
              <a:t>Add Notes in the right hand pane and Save</a:t>
            </a:r>
          </a:p>
          <a:p>
            <a:pPr lvl="1">
              <a:buClr>
                <a:srgbClr val="000000"/>
              </a:buClr>
              <a:buSzPct val="100000"/>
              <a:buFont typeface="Wingdings 3" panose="05040102010807070707" pitchFamily="18" charset="2"/>
              <a:buAutoNum type="arabicPeriod"/>
            </a:pPr>
            <a:r>
              <a:rPr lang="en-US" dirty="0"/>
              <a:t>View the Metrics &amp; CBA Reports: (All reports are under Test-&gt;View)</a:t>
            </a:r>
          </a:p>
        </p:txBody>
      </p:sp>
      <p:sp>
        <p:nvSpPr>
          <p:cNvPr id="7" name="Textplatzhalter 6">
            <a:extLst>
              <a:ext uri="{FF2B5EF4-FFF2-40B4-BE49-F238E27FC236}">
                <a16:creationId xmlns:a16="http://schemas.microsoft.com/office/drawing/2014/main" id="{BD8A839E-AE98-4527-BB5D-E98DFC9CEEDD}"/>
              </a:ext>
            </a:extLst>
          </p:cNvPr>
          <p:cNvSpPr>
            <a:spLocks noGrp="1"/>
          </p:cNvSpPr>
          <p:nvPr>
            <p:ph type="body" sz="quarter" idx="12"/>
          </p:nvPr>
        </p:nvSpPr>
        <p:spPr/>
        <p:txBody>
          <a:bodyPr/>
          <a:lstStyle/>
          <a:p>
            <a:r>
              <a:rPr lang="en-US" dirty="0"/>
              <a:t>Coverage by Analysis (CBA)</a:t>
            </a:r>
          </a:p>
        </p:txBody>
      </p:sp>
      <p:sp>
        <p:nvSpPr>
          <p:cNvPr id="3" name="Title 2"/>
          <p:cNvSpPr>
            <a:spLocks noGrp="1"/>
          </p:cNvSpPr>
          <p:nvPr>
            <p:ph type="title"/>
          </p:nvPr>
        </p:nvSpPr>
        <p:spPr/>
        <p:txBody>
          <a:bodyPr/>
          <a:lstStyle/>
          <a:p>
            <a:r>
              <a:rPr lang="en-US"/>
              <a:t>Lab:  Code Coverage Basics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446" y="4449685"/>
            <a:ext cx="658692" cy="64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289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Reports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53C0EEBA-1A1A-4033-B329-18BC548B6F1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9739DDE-61E2-41DA-91B2-B3EE5EFD5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859630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View the Project Level Status Report from the top of the Project Tree</a:t>
            </a:r>
          </a:p>
          <a:p>
            <a:pPr lvl="2">
              <a:buClr>
                <a:srgbClr val="000000"/>
              </a:buClr>
              <a:buSzPct val="100000"/>
              <a:buFont typeface="Wingdings" panose="05000000000000000000" pitchFamily="2" charset="2"/>
              <a:buChar char="Ø"/>
            </a:pPr>
            <a:r>
              <a:rPr lang="en-US" dirty="0" err="1"/>
              <a:t>RightMouse</a:t>
            </a:r>
            <a:r>
              <a:rPr lang="en-US" dirty="0"/>
              <a:t>-&gt;Reporting-&gt;</a:t>
            </a:r>
            <a:r>
              <a:rPr lang="en-US" dirty="0" err="1"/>
              <a:t>FullStatusReport</a:t>
            </a:r>
            <a:endParaRPr lang="en-US" dirty="0"/>
          </a:p>
          <a:p>
            <a:pPr lvl="2">
              <a:buClr>
                <a:srgbClr val="000000"/>
              </a:buClr>
              <a:buSzPct val="100000"/>
              <a:buFont typeface="Wingdings" panose="05000000000000000000" pitchFamily="2" charset="2"/>
              <a:buChar char="Ø"/>
            </a:pPr>
            <a:r>
              <a:rPr lang="en-US" dirty="0"/>
              <a:t>Save the report (click into the Report Window and do File-&gt;Save)</a:t>
            </a:r>
          </a:p>
          <a:p>
            <a:pPr lvl="2">
              <a:buClr>
                <a:srgbClr val="000000"/>
              </a:buClr>
              <a:buSzPct val="100000"/>
              <a:buFont typeface="Wingdings" panose="05000000000000000000" pitchFamily="2" charset="2"/>
              <a:buChar char="Ø"/>
            </a:pPr>
            <a:r>
              <a:rPr lang="en-US" dirty="0"/>
              <a:t>Examine the report outside of VectorCAST (note that it’s in HTML format)</a:t>
            </a:r>
          </a:p>
          <a:p>
            <a:pPr lvl="1">
              <a:buClr>
                <a:srgbClr val="000000"/>
              </a:buClr>
              <a:buSzPct val="100000"/>
              <a:buFont typeface="Wingdings 3" panose="05040102010807070707" pitchFamily="18" charset="2"/>
              <a:buAutoNum type="arabicPeriod"/>
            </a:pPr>
            <a:r>
              <a:rPr lang="en-US" dirty="0"/>
              <a:t>Now, re-open the MGR_UT1 environment</a:t>
            </a:r>
          </a:p>
          <a:p>
            <a:pPr lvl="1">
              <a:buClr>
                <a:srgbClr val="000000"/>
              </a:buClr>
              <a:buSzPct val="100000"/>
              <a:buFont typeface="Wingdings 3" panose="05040102010807070707" pitchFamily="18" charset="2"/>
              <a:buAutoNum type="arabicPeriod"/>
            </a:pPr>
            <a:r>
              <a:rPr lang="en-US" dirty="0"/>
              <a:t>Add a Report Header (Tools-&gt;Options-&gt;Report-&gt;Format)</a:t>
            </a:r>
          </a:p>
          <a:p>
            <a:pPr lvl="1">
              <a:buClr>
                <a:srgbClr val="000000"/>
              </a:buClr>
              <a:buSzPct val="100000"/>
              <a:buFont typeface="Wingdings 3" panose="05040102010807070707" pitchFamily="18" charset="2"/>
              <a:buAutoNum type="arabicPeriod"/>
            </a:pPr>
            <a:r>
              <a:rPr lang="en-US" dirty="0"/>
              <a:t>Rerun all Tests in the Environment</a:t>
            </a:r>
          </a:p>
          <a:p>
            <a:pPr lvl="2">
              <a:buClr>
                <a:srgbClr val="000000"/>
              </a:buClr>
              <a:buSzPct val="100000"/>
              <a:buFont typeface="Wingdings" panose="05000000000000000000" pitchFamily="2" charset="2"/>
              <a:buChar char="Ø"/>
            </a:pPr>
            <a:r>
              <a:rPr lang="en-US" dirty="0"/>
              <a:t>(assuming you have more than 1 test written.  If not, add a couple tests)</a:t>
            </a:r>
          </a:p>
          <a:p>
            <a:pPr lvl="1">
              <a:buClr>
                <a:srgbClr val="000000"/>
              </a:buClr>
              <a:buSzPct val="100000"/>
              <a:buFont typeface="Wingdings 3" panose="05040102010807070707" pitchFamily="18" charset="2"/>
              <a:buAutoNum type="arabicPeriod"/>
            </a:pPr>
            <a:r>
              <a:rPr lang="en-US" dirty="0"/>
              <a:t>Click at the top of the Environment Tree and Examine the Full Report (Test-&gt;View)</a:t>
            </a:r>
          </a:p>
          <a:p>
            <a:pPr lvl="2">
              <a:buClr>
                <a:srgbClr val="000000"/>
              </a:buClr>
              <a:buSzPct val="100000"/>
              <a:buFont typeface="Wingdings" panose="05000000000000000000" pitchFamily="2" charset="2"/>
              <a:buChar char="Ø"/>
            </a:pPr>
            <a:r>
              <a:rPr lang="en-US" dirty="0"/>
              <a:t>Verify that your Report Header appears at the top</a:t>
            </a:r>
          </a:p>
          <a:p>
            <a:pPr lvl="2">
              <a:buClr>
                <a:srgbClr val="000000"/>
              </a:buClr>
              <a:buSzPct val="100000"/>
              <a:buFont typeface="Wingdings" panose="05000000000000000000" pitchFamily="2" charset="2"/>
              <a:buChar char="Ø"/>
            </a:pPr>
            <a:r>
              <a:rPr lang="en-US" dirty="0"/>
              <a:t>Expand the list of Test Cases in the Contents</a:t>
            </a:r>
          </a:p>
          <a:p>
            <a:pPr lvl="2">
              <a:buClr>
                <a:srgbClr val="000000"/>
              </a:buClr>
              <a:buSzPct val="100000"/>
              <a:buFont typeface="Wingdings" panose="05000000000000000000" pitchFamily="2" charset="2"/>
              <a:buChar char="Ø"/>
            </a:pPr>
            <a:r>
              <a:rPr lang="en-US" dirty="0"/>
              <a:t>Use the Hyperlinks to quickly examine the data in different test cases</a:t>
            </a:r>
          </a:p>
          <a:p>
            <a:pPr lvl="2">
              <a:buClr>
                <a:srgbClr val="000000"/>
              </a:buClr>
              <a:buSzPct val="100000"/>
              <a:buFont typeface="Wingdings" panose="05000000000000000000" pitchFamily="2" charset="2"/>
              <a:buChar char="Ø"/>
            </a:pPr>
            <a:endParaRPr lang="en-US" dirty="0"/>
          </a:p>
        </p:txBody>
      </p:sp>
      <p:sp>
        <p:nvSpPr>
          <p:cNvPr id="7" name="Textplatzhalter 6">
            <a:extLst>
              <a:ext uri="{FF2B5EF4-FFF2-40B4-BE49-F238E27FC236}">
                <a16:creationId xmlns:a16="http://schemas.microsoft.com/office/drawing/2014/main" id="{9EA57E65-0304-4269-AD05-4933920B2344}"/>
              </a:ext>
            </a:extLst>
          </p:cNvPr>
          <p:cNvSpPr>
            <a:spLocks noGrp="1"/>
          </p:cNvSpPr>
          <p:nvPr>
            <p:ph type="body" sz="quarter" idx="12"/>
          </p:nvPr>
        </p:nvSpPr>
        <p:spPr/>
        <p:txBody>
          <a:bodyPr/>
          <a:lstStyle/>
          <a:p>
            <a:r>
              <a:rPr lang="en-US" dirty="0"/>
              <a:t>Part 1</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27445472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Find the test </a:t>
            </a:r>
            <a:r>
              <a:rPr lang="en-US" dirty="0" err="1"/>
              <a:t>TenPercentTax</a:t>
            </a:r>
            <a:r>
              <a:rPr lang="en-US" dirty="0"/>
              <a:t> (or create a new test for </a:t>
            </a:r>
            <a:r>
              <a:rPr lang="en-US" dirty="0" err="1"/>
              <a:t>Add_Tax_Tip</a:t>
            </a:r>
            <a:r>
              <a:rPr lang="en-US" dirty="0"/>
              <a:t> with Expected Values)</a:t>
            </a:r>
          </a:p>
          <a:p>
            <a:pPr lvl="1">
              <a:buClr>
                <a:srgbClr val="000000"/>
              </a:buClr>
              <a:buSzPct val="100000"/>
              <a:buFont typeface="Wingdings 3" panose="05040102010807070707" pitchFamily="18" charset="2"/>
              <a:buAutoNum type="arabicPeriod"/>
            </a:pPr>
            <a:r>
              <a:rPr lang="en-US" dirty="0"/>
              <a:t>Run the test and examine the execution report</a:t>
            </a:r>
          </a:p>
          <a:p>
            <a:pPr lvl="1">
              <a:buClr>
                <a:srgbClr val="000000"/>
              </a:buClr>
              <a:buSzPct val="100000"/>
              <a:buFont typeface="Wingdings 3" panose="05040102010807070707" pitchFamily="18" charset="2"/>
              <a:buAutoNum type="arabicPeriod"/>
            </a:pPr>
            <a:r>
              <a:rPr lang="en-US" dirty="0"/>
              <a:t>Experiment with these options in Tools-&gt;Options-&gt;Reports and note the changes in the report:</a:t>
            </a:r>
          </a:p>
          <a:p>
            <a:pPr lvl="2">
              <a:buClr>
                <a:srgbClr val="000000"/>
              </a:buClr>
              <a:buSzPct val="100000"/>
            </a:pPr>
            <a:r>
              <a:rPr lang="en-US" dirty="0"/>
              <a:t>“Show only data with expected results”</a:t>
            </a:r>
          </a:p>
          <a:p>
            <a:pPr lvl="2">
              <a:buClr>
                <a:srgbClr val="000000"/>
              </a:buClr>
              <a:buSzPct val="100000"/>
            </a:pPr>
            <a:r>
              <a:rPr lang="en-US" dirty="0"/>
              <a:t>“Show only events with expected results”</a:t>
            </a:r>
          </a:p>
          <a:p>
            <a:pPr lvl="2">
              <a:buClr>
                <a:srgbClr val="000000"/>
              </a:buClr>
              <a:buSzPct val="100000"/>
            </a:pPr>
            <a:r>
              <a:rPr lang="en-US" dirty="0"/>
              <a:t>(Note that these options can help reduce the size of an Execution Report)</a:t>
            </a:r>
          </a:p>
          <a:p>
            <a:pPr marL="342900" lvl="1" indent="-342900">
              <a:buClr>
                <a:srgbClr val="000000"/>
              </a:buClr>
              <a:buSzPct val="100000"/>
              <a:buFont typeface="+mj-lt"/>
              <a:buAutoNum type="arabicPeriod"/>
            </a:pPr>
            <a:r>
              <a:rPr lang="en-US" dirty="0"/>
              <a:t>Create a new test for Place Order</a:t>
            </a:r>
          </a:p>
          <a:p>
            <a:pPr lvl="2">
              <a:buClr>
                <a:srgbClr val="000000"/>
              </a:buClr>
              <a:buSzPct val="100000"/>
            </a:pPr>
            <a:r>
              <a:rPr lang="en-US" dirty="0"/>
              <a:t>Enter: 1 for Table, 2 for Seat</a:t>
            </a:r>
          </a:p>
          <a:p>
            <a:pPr lvl="2">
              <a:buClr>
                <a:srgbClr val="000000"/>
              </a:buClr>
              <a:buSzPct val="100000"/>
            </a:pPr>
            <a:r>
              <a:rPr lang="en-US" dirty="0"/>
              <a:t>Enter “CHICKEN,STEAK” for the Entrée (no spaces!)</a:t>
            </a:r>
          </a:p>
          <a:p>
            <a:pPr lvl="2">
              <a:buClr>
                <a:srgbClr val="000000"/>
              </a:buClr>
              <a:buSzPct val="100000"/>
            </a:pPr>
            <a:r>
              <a:rPr lang="en-US" dirty="0"/>
              <a:t>Enter anything you want for the other order items</a:t>
            </a:r>
          </a:p>
          <a:p>
            <a:pPr lvl="2">
              <a:buClr>
                <a:srgbClr val="000000"/>
              </a:buClr>
              <a:buSzPct val="100000"/>
            </a:pPr>
            <a:r>
              <a:rPr lang="en-US" dirty="0"/>
              <a:t>Enter 10,14 as the Expected Result for the return value</a:t>
            </a:r>
          </a:p>
          <a:p>
            <a:pPr marL="342900" lvl="1" indent="-342900">
              <a:buClr>
                <a:srgbClr val="000000"/>
              </a:buClr>
              <a:buSzPct val="100000"/>
              <a:buFont typeface="+mj-lt"/>
              <a:buAutoNum type="arabicPeriod"/>
            </a:pPr>
            <a:r>
              <a:rPr lang="en-US" dirty="0"/>
              <a:t>Run the Test and make sure it passes</a:t>
            </a:r>
          </a:p>
          <a:p>
            <a:pPr marL="342900" lvl="1" indent="-342900">
              <a:buClr>
                <a:srgbClr val="000000"/>
              </a:buClr>
              <a:buSzPct val="100000"/>
              <a:buFont typeface="+mj-lt"/>
              <a:buAutoNum type="arabicPeriod"/>
            </a:pPr>
            <a:r>
              <a:rPr lang="en-US" dirty="0"/>
              <a:t>Examine the Execution Report and note the input parameters on each iteration</a:t>
            </a:r>
          </a:p>
          <a:p>
            <a:pPr marL="342900" lvl="1" indent="-342900">
              <a:buClr>
                <a:srgbClr val="000000"/>
              </a:buClr>
              <a:buSzPct val="100000"/>
              <a:buFont typeface="+mj-lt"/>
              <a:buAutoNum type="arabicPeriod"/>
            </a:pPr>
            <a:r>
              <a:rPr lang="en-US" dirty="0"/>
              <a:t>Now, use the Printer column to hide the Input Parameters in the report</a:t>
            </a:r>
          </a:p>
          <a:p>
            <a:pPr lvl="2">
              <a:buClr>
                <a:srgbClr val="000000"/>
              </a:buClr>
              <a:buSzPct val="100000"/>
            </a:pPr>
            <a:r>
              <a:rPr lang="en-US" dirty="0" err="1"/>
              <a:t>RightMouse</a:t>
            </a:r>
            <a:r>
              <a:rPr lang="en-US" dirty="0"/>
              <a:t> in the Printer column for </a:t>
            </a:r>
            <a:r>
              <a:rPr lang="en-US" dirty="0" err="1"/>
              <a:t>PlaceOrder</a:t>
            </a:r>
            <a:r>
              <a:rPr lang="en-US" dirty="0"/>
              <a:t> and hide all input parameters with one click</a:t>
            </a:r>
          </a:p>
          <a:p>
            <a:pPr marL="342900" lvl="1" indent="-342900">
              <a:buClr>
                <a:srgbClr val="000000"/>
              </a:buClr>
              <a:buSzPct val="100000"/>
              <a:buFont typeface="+mj-lt"/>
              <a:buAutoNum type="arabicPeriod"/>
            </a:pPr>
            <a:r>
              <a:rPr lang="en-US" dirty="0"/>
              <a:t>Rerun the Test and verify that the Input Parameters are absent, but not the expected value</a:t>
            </a:r>
          </a:p>
          <a:p>
            <a:pPr lvl="2">
              <a:buClr>
                <a:srgbClr val="000000"/>
              </a:buClr>
              <a:buSzPct val="100000"/>
            </a:pPr>
            <a:endParaRPr lang="en-US" dirty="0"/>
          </a:p>
          <a:p>
            <a:pPr lvl="2">
              <a:buClr>
                <a:srgbClr val="000000"/>
              </a:buClr>
              <a:buSzPct val="100000"/>
            </a:pPr>
            <a:endParaRPr lang="en-US" dirty="0"/>
          </a:p>
        </p:txBody>
      </p:sp>
      <p:sp>
        <p:nvSpPr>
          <p:cNvPr id="7" name="Textplatzhalter 6">
            <a:extLst>
              <a:ext uri="{FF2B5EF4-FFF2-40B4-BE49-F238E27FC236}">
                <a16:creationId xmlns:a16="http://schemas.microsoft.com/office/drawing/2014/main" id="{9EA57E65-0304-4269-AD05-4933920B2344}"/>
              </a:ext>
            </a:extLst>
          </p:cNvPr>
          <p:cNvSpPr>
            <a:spLocks noGrp="1"/>
          </p:cNvSpPr>
          <p:nvPr>
            <p:ph type="body" sz="quarter" idx="12"/>
          </p:nvPr>
        </p:nvSpPr>
        <p:spPr/>
        <p:txBody>
          <a:bodyPr/>
          <a:lstStyle/>
          <a:p>
            <a:r>
              <a:rPr lang="en-US" dirty="0"/>
              <a:t>Part 2</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3984632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Add a “File Version Command” of “</a:t>
            </a:r>
            <a:r>
              <a:rPr lang="en-US" dirty="0" err="1"/>
              <a:t>dir</a:t>
            </a:r>
            <a:r>
              <a:rPr lang="en-US" dirty="0"/>
              <a:t>” (or “ls -al” for Linux), as follows</a:t>
            </a:r>
          </a:p>
          <a:p>
            <a:pPr lvl="2">
              <a:buClr>
                <a:srgbClr val="000000"/>
              </a:buClr>
              <a:buSzPct val="100000"/>
            </a:pPr>
            <a:r>
              <a:rPr lang="en-US" dirty="0"/>
              <a:t>Tools-Options-&gt;Report-&gt;</a:t>
            </a:r>
            <a:r>
              <a:rPr lang="en-US" dirty="0" err="1"/>
              <a:t>FileVersionCommand</a:t>
            </a:r>
            <a:r>
              <a:rPr lang="en-US" dirty="0"/>
              <a:t>:  “</a:t>
            </a:r>
            <a:r>
              <a:rPr lang="en-US" dirty="0" err="1"/>
              <a:t>dir</a:t>
            </a:r>
            <a:r>
              <a:rPr lang="en-US" dirty="0"/>
              <a:t>” or “ls –al”</a:t>
            </a:r>
          </a:p>
          <a:p>
            <a:pPr lvl="2">
              <a:buClr>
                <a:srgbClr val="000000"/>
              </a:buClr>
              <a:buSzPct val="100000"/>
            </a:pPr>
            <a:r>
              <a:rPr lang="en-US" dirty="0"/>
              <a:t>Run the test</a:t>
            </a:r>
          </a:p>
          <a:p>
            <a:pPr lvl="2">
              <a:buClr>
                <a:srgbClr val="000000"/>
              </a:buClr>
              <a:buSzPct val="100000"/>
            </a:pPr>
            <a:r>
              <a:rPr lang="en-US" dirty="0"/>
              <a:t>Open the </a:t>
            </a:r>
            <a:r>
              <a:rPr lang="en-US" dirty="0" err="1"/>
              <a:t>TestCaseManagement</a:t>
            </a:r>
            <a:r>
              <a:rPr lang="en-US" dirty="0"/>
              <a:t> Report (Test-&gt;View) and note the “</a:t>
            </a:r>
            <a:r>
              <a:rPr lang="en-US" dirty="0" err="1"/>
              <a:t>dir</a:t>
            </a:r>
            <a:r>
              <a:rPr lang="en-US" dirty="0"/>
              <a:t>” command</a:t>
            </a:r>
          </a:p>
          <a:p>
            <a:pPr lvl="3">
              <a:buClr>
                <a:srgbClr val="000000"/>
              </a:buClr>
              <a:buSzPct val="100000"/>
              <a:buFont typeface="Wingdings" panose="05000000000000000000" pitchFamily="2" charset="2"/>
              <a:buChar char="Ø"/>
            </a:pPr>
            <a:r>
              <a:rPr lang="en-US" dirty="0"/>
              <a:t>Note:  “</a:t>
            </a:r>
            <a:r>
              <a:rPr lang="en-US" dirty="0" err="1"/>
              <a:t>dir</a:t>
            </a:r>
            <a:r>
              <a:rPr lang="en-US" dirty="0"/>
              <a:t>” is just an example.  Typically, you would use some type of CM command here</a:t>
            </a:r>
          </a:p>
          <a:p>
            <a:pPr lvl="1">
              <a:buClr>
                <a:srgbClr val="000000"/>
              </a:buClr>
              <a:buSzPct val="100000"/>
              <a:buFont typeface="Wingdings 3" panose="05040102010807070707" pitchFamily="18" charset="2"/>
              <a:buAutoNum type="arabicPeriod"/>
            </a:pPr>
            <a:r>
              <a:rPr lang="en-US" dirty="0"/>
              <a:t>Add some notes to any test case</a:t>
            </a:r>
          </a:p>
          <a:p>
            <a:pPr lvl="1">
              <a:buClr>
                <a:srgbClr val="000000"/>
              </a:buClr>
              <a:buSzPct val="100000"/>
              <a:buFont typeface="Wingdings 3" panose="05040102010807070707" pitchFamily="18" charset="2"/>
              <a:buAutoNum type="arabicPeriod"/>
            </a:pPr>
            <a:r>
              <a:rPr lang="en-US" dirty="0"/>
              <a:t>Rerun all tests in the environment</a:t>
            </a:r>
          </a:p>
          <a:p>
            <a:pPr lvl="1">
              <a:buClr>
                <a:srgbClr val="000000"/>
              </a:buClr>
              <a:buSzPct val="100000"/>
              <a:buFont typeface="Wingdings 3" panose="05040102010807070707" pitchFamily="18" charset="2"/>
              <a:buAutoNum type="arabicPeriod"/>
            </a:pPr>
            <a:r>
              <a:rPr lang="en-US" dirty="0"/>
              <a:t>Open the Test Case Data Report and verify that the Notes appear</a:t>
            </a:r>
          </a:p>
          <a:p>
            <a:pPr lvl="1">
              <a:buClr>
                <a:srgbClr val="000000"/>
              </a:buClr>
              <a:buSzPct val="100000"/>
              <a:buFont typeface="Wingdings 3" panose="05040102010807070707" pitchFamily="18" charset="2"/>
              <a:buAutoNum type="arabicPeriod"/>
            </a:pPr>
            <a:r>
              <a:rPr lang="en-US" dirty="0"/>
              <a:t>Open the Test Case Management Report and note that the Notes do not appear</a:t>
            </a:r>
          </a:p>
          <a:p>
            <a:pPr lvl="1">
              <a:buClr>
                <a:srgbClr val="000000"/>
              </a:buClr>
              <a:buSzPct val="100000"/>
              <a:buFont typeface="Wingdings 3" panose="05040102010807070707" pitchFamily="18" charset="2"/>
              <a:buAutoNum type="arabicPeriod"/>
            </a:pPr>
            <a:r>
              <a:rPr lang="en-US" dirty="0"/>
              <a:t>Select “Verbose management report” (Tools-&gt;Options-Reports)</a:t>
            </a:r>
          </a:p>
          <a:p>
            <a:pPr lvl="1">
              <a:buClr>
                <a:srgbClr val="000000"/>
              </a:buClr>
              <a:buSzPct val="100000"/>
              <a:buFont typeface="Wingdings 3" panose="05040102010807070707" pitchFamily="18" charset="2"/>
              <a:buAutoNum type="arabicPeriod"/>
            </a:pPr>
            <a:r>
              <a:rPr lang="en-US" dirty="0"/>
              <a:t>Re-open the </a:t>
            </a:r>
            <a:r>
              <a:rPr lang="en-US" dirty="0" err="1"/>
              <a:t>TestCaseManagement</a:t>
            </a:r>
            <a:r>
              <a:rPr lang="en-US" dirty="0"/>
              <a:t> report</a:t>
            </a:r>
          </a:p>
          <a:p>
            <a:pPr lvl="1">
              <a:buClr>
                <a:srgbClr val="000000"/>
              </a:buClr>
              <a:buSzPct val="100000"/>
              <a:buFont typeface="Wingdings 3" panose="05040102010807070707" pitchFamily="18" charset="2"/>
              <a:buAutoNum type="arabicPeriod"/>
            </a:pPr>
            <a:r>
              <a:rPr lang="en-US" dirty="0"/>
              <a:t>The Notes should now be present</a:t>
            </a:r>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r>
              <a:rPr lang="en-US" dirty="0"/>
              <a:t>One thing to note here is that Tests do not have to be re-run if you want to modify any report.  Just redisplaying the report will pick up the modifications.</a:t>
            </a:r>
          </a:p>
          <a:p>
            <a:pPr marL="0" lvl="1"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9EA57E65-0304-4269-AD05-4933920B2344}"/>
              </a:ext>
            </a:extLst>
          </p:cNvPr>
          <p:cNvSpPr>
            <a:spLocks noGrp="1"/>
          </p:cNvSpPr>
          <p:nvPr>
            <p:ph type="body" sz="quarter" idx="12"/>
          </p:nvPr>
        </p:nvSpPr>
        <p:spPr/>
        <p:txBody>
          <a:bodyPr/>
          <a:lstStyle/>
          <a:p>
            <a:r>
              <a:rPr lang="en-US" dirty="0"/>
              <a:t>Part 3</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30623029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Props1.xml><?xml version="1.0" encoding="utf-8"?>
<ds:datastoreItem xmlns:ds="http://schemas.openxmlformats.org/officeDocument/2006/customXml" ds:itemID="{0D60AA9A-BEE5-41F7-824E-D50F195F9203}">
  <ds:schemaRefs>
    <ds:schemaRef ds:uri="82ea2ca9-841d-4674-b1fa-c50b97dac731"/>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3.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25482</Words>
  <Application>Microsoft Office PowerPoint</Application>
  <PresentationFormat>Widescreen</PresentationFormat>
  <Paragraphs>3182</Paragraphs>
  <Slides>204</Slides>
  <Notes>204</Notes>
  <HiddenSlides>190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204</vt:i4>
      </vt:variant>
      <vt:variant>
        <vt:lpstr>Custom Shows</vt:lpstr>
      </vt:variant>
      <vt:variant>
        <vt:i4>50</vt:i4>
      </vt:variant>
    </vt:vector>
  </HeadingPairs>
  <TitlesOfParts>
    <vt:vector size="263" baseType="lpstr">
      <vt:lpstr>Courier</vt:lpstr>
      <vt:lpstr>Arial</vt:lpstr>
      <vt:lpstr>Calibri</vt:lpstr>
      <vt:lpstr>Calibri Light</vt:lpstr>
      <vt:lpstr>Mark Pro for Vector</vt:lpstr>
      <vt:lpstr>Verdana</vt:lpstr>
      <vt:lpstr>Wingdings</vt:lpstr>
      <vt:lpstr>Wingdings 3</vt:lpstr>
      <vt:lpstr>Vector_Template_Widescreen</vt:lpstr>
      <vt:lpstr>Software Test Automation for High Quality Software</vt:lpstr>
      <vt:lpstr>Company Overview</vt:lpstr>
      <vt:lpstr>Company Overview</vt:lpstr>
      <vt:lpstr>Company Overview</vt:lpstr>
      <vt:lpstr>Software Test Automation for High Quality Software</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Code Coverage Options</vt:lpstr>
      <vt:lpstr>Lecture:  System Testing with VectorCAST/QA</vt:lpstr>
      <vt:lpstr>Lecture:  System Testing with VectorCAST/QA</vt:lpstr>
      <vt:lpstr>Lecture:  System Testing with VectorCAST/QA</vt:lpstr>
      <vt:lpstr>Lecture:  System Testing with VectorCAST/QA</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Code Coverage Basics</vt:lpstr>
      <vt:lpstr>Lecture: Code Coverage Basics</vt:lpstr>
      <vt:lpstr>Lecture: Code Coverage Basics</vt:lpstr>
      <vt:lpstr>Lecture:  Probe Points</vt:lpstr>
      <vt:lpstr>Lecture:  Probe Points</vt:lpstr>
      <vt:lpstr>Lecture:  Probe Points</vt:lpstr>
      <vt:lpstr>Lecture:  Probe Points</vt:lpstr>
      <vt:lpstr>Lecture:  Probe Points</vt:lpstr>
      <vt:lpstr>Lecture:  Probe Points</vt:lpstr>
      <vt:lpstr>Lecture:  Trouble Shooting the Build Process</vt:lpstr>
      <vt:lpstr>Lecture:  Trouble Shooting the Build Process</vt:lpstr>
      <vt:lpstr>Lecture:  Trouble Shooting the Build Process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Environment Building Errors</vt:lpstr>
      <vt:lpstr>Lecture:  Environment Building Errors</vt:lpstr>
      <vt:lpstr>Lecture:  Environment Building Errors</vt:lpstr>
      <vt:lpstr>Lecture:  Environment Building Errors</vt:lpstr>
      <vt:lpstr>Lecture:  Environment Building Errors</vt:lpstr>
      <vt:lpstr>Lecture:  Include Paths</vt:lpstr>
      <vt:lpstr>Lecture:  Include Paths</vt:lpstr>
      <vt:lpstr>Lecture:  Include Paths</vt:lpstr>
      <vt:lpstr>Lecture:  Include Paths</vt:lpstr>
      <vt:lpstr>Lecture:  Include Paths</vt:lpstr>
      <vt:lpstr>Lecture:  Include Paths</vt:lpstr>
      <vt:lpstr>Lecture:  Include Paths</vt:lpstr>
      <vt:lpstr>Lecture:  Include Paths</vt:lpstr>
      <vt:lpstr>Lecture:  Include Paths</vt:lpstr>
      <vt:lpstr>Lecture:  Include Paths</vt:lpstr>
      <vt:lpstr>Lecture: Code Coverage Basics</vt:lpstr>
      <vt:lpstr>Lecture: Code Coverage Basics</vt:lpstr>
      <vt:lpstr>Lecture:  System Testing with VectorCAST/QA</vt:lpstr>
      <vt:lpstr>Unit Testing Overview</vt:lpstr>
      <vt:lpstr>Company Overview</vt:lpstr>
      <vt:lpstr>Unit Testing Overview</vt:lpstr>
      <vt:lpstr>Software Test Automation for High Quality Software</vt:lpstr>
      <vt:lpstr>Lab:  Building Test Environments</vt:lpstr>
      <vt:lpstr>Lab:  Building Test Environments</vt:lpstr>
      <vt:lpstr>Lab:  Building Test Environments</vt:lpstr>
      <vt:lpstr>Lab:  Building Test Environments</vt:lpstr>
      <vt:lpstr>Lab:  Building Test Environments</vt:lpstr>
      <vt:lpstr>Software Test Automation for High Quality Software</vt:lpstr>
      <vt:lpstr>Lab:  Creating Test Cases</vt:lpstr>
      <vt:lpstr>Lab:  Creating Test Cases</vt:lpstr>
      <vt:lpstr>Lab:  Creating Test Cases</vt:lpstr>
      <vt:lpstr>Software Test Automation for High Quality Software</vt:lpstr>
      <vt:lpstr>Lab:  Test Case Fundamentals</vt:lpstr>
      <vt:lpstr>Lab:  Test Case Fundamentals</vt:lpstr>
      <vt:lpstr>Lab:  Test Case Fundamentals</vt:lpstr>
      <vt:lpstr>Lab:  Test Case Fundamentals</vt:lpstr>
      <vt:lpstr>Lab:  Test Case Fundamentals</vt:lpstr>
      <vt:lpstr>Software Test Automation for High Quality Software</vt:lpstr>
      <vt:lpstr>Lab:  Compound Tests</vt:lpstr>
      <vt:lpstr>Lab:  Compound Tests</vt:lpstr>
      <vt:lpstr>Lab:  Compound Tests</vt:lpstr>
      <vt:lpstr>Lab:  Compound Tests</vt:lpstr>
      <vt:lpstr>Lab:  Compound Tests</vt:lpstr>
      <vt:lpstr>Software Test Automation for High Quality Software</vt:lpstr>
      <vt:lpstr>Lab:  Code Coverage Basics</vt:lpstr>
      <vt:lpstr>Lab:  Code Coverage Basics</vt:lpstr>
      <vt:lpstr>Lab:  Code Coverage Basics</vt:lpstr>
      <vt:lpstr>Lab:  Code Coverage Basics</vt:lpstr>
      <vt:lpstr>Software Test Automation for High Quality Software</vt:lpstr>
      <vt:lpstr>Lab:  Test Reports</vt:lpstr>
      <vt:lpstr>Lab:  Test Reports</vt:lpstr>
      <vt:lpstr>Lab:  Test Reports</vt:lpstr>
      <vt:lpstr>Lab:  Test Reports</vt:lpstr>
      <vt:lpstr>Lab:  Test Reports</vt:lpstr>
      <vt:lpstr>Software Test Automation for High Quality Software</vt:lpstr>
      <vt:lpstr>Lab:  Regression Testing</vt:lpstr>
      <vt:lpstr>Lab:  Regression Testing</vt:lpstr>
      <vt:lpstr>Lab:  Regression Testing</vt:lpstr>
      <vt:lpstr>Lab:  Regression Testing</vt:lpstr>
      <vt:lpstr>Software Test Automation for High Quality Software</vt:lpstr>
      <vt:lpstr>Lab:  C++ Testing</vt:lpstr>
      <vt:lpstr>Lab:  C++ Testing</vt:lpstr>
      <vt:lpstr>Lab:  C++ Testing</vt:lpstr>
      <vt:lpstr>Lab:  C++ Testing</vt:lpstr>
      <vt:lpstr>Lab:  C++ Testing</vt:lpstr>
      <vt:lpstr>Lab:  C++ Testing</vt:lpstr>
      <vt:lpstr>Software Test Automation for High Quality Software</vt:lpstr>
      <vt:lpstr>Lab: Test Case and Parameter User Code</vt:lpstr>
      <vt:lpstr>Lab: Test Case and Parameter User Code</vt:lpstr>
      <vt:lpstr>Lab: Test Case and Parameter User Code</vt:lpstr>
      <vt:lpstr>Lab: Test Case and Parameter User Code</vt:lpstr>
      <vt:lpstr>Software Test Automation for High Quality Software</vt:lpstr>
      <vt:lpstr>Lab:  Environment User Code</vt:lpstr>
      <vt:lpstr>Lab:  Environment User Code</vt:lpstr>
      <vt:lpstr>Lab:  Environment User Code</vt:lpstr>
      <vt:lpstr>Software Test Automation for High Quality Software</vt:lpstr>
      <vt:lpstr>Lab:  Abstract Class and Template Testing</vt:lpstr>
      <vt:lpstr>Lab:  Abstract Class and Template Testing</vt:lpstr>
      <vt:lpstr>Lab:  Abstract Class and Template Testing</vt:lpstr>
      <vt:lpstr>Lab:  Abstract Class and Template Testing</vt:lpstr>
      <vt:lpstr>Software Test Automation for High Quality Software</vt:lpstr>
      <vt:lpstr>Lab:  Include Paths</vt:lpstr>
      <vt:lpstr>Lab:  Include Paths</vt:lpstr>
      <vt:lpstr>Lab:  Include Paths</vt:lpstr>
      <vt:lpstr>Software Test Automation for High Quality Software</vt:lpstr>
      <vt:lpstr>Lab: Environment Building Errors</vt:lpstr>
      <vt:lpstr>Lab: Environment Building Errors</vt:lpstr>
      <vt:lpstr>Lab: Environment Building Errors</vt:lpstr>
      <vt:lpstr>Software Test Automation for High Quality Software</vt:lpstr>
      <vt:lpstr>Lab:  Stubbing Fundamentals</vt:lpstr>
      <vt:lpstr>Lab:  Stubbing Fundamentals</vt:lpstr>
      <vt:lpstr>Lab:  Stubbing Fundamentals</vt:lpstr>
      <vt:lpstr>Lab:  Stubbing Fundamentals</vt:lpstr>
      <vt:lpstr>Lab:  Stubbing Fundamentals</vt:lpstr>
      <vt:lpstr>Lab:  Stubbing Fundamentals</vt:lpstr>
      <vt:lpstr>Software Test Automation for High Quality Software</vt:lpstr>
      <vt:lpstr>Lab: CSV Importing</vt:lpstr>
      <vt:lpstr>Lab: CSV Importing</vt:lpstr>
      <vt:lpstr>Software Test Automation for High Quality Software</vt:lpstr>
      <vt:lpstr>Lab: Additional Test Case Options</vt:lpstr>
      <vt:lpstr>Lab: Additional Test Case Options</vt:lpstr>
      <vt:lpstr>Lab: Additional Test Case Options</vt:lpstr>
      <vt:lpstr>Lab: Additional Test Case Options</vt:lpstr>
      <vt:lpstr>Lab: Additional Test Case Options</vt:lpstr>
      <vt:lpstr>Software Test Automation for High Quality Software</vt:lpstr>
      <vt:lpstr>Lab: Code Coverage Options</vt:lpstr>
      <vt:lpstr>Lab: Code Coverage Options</vt:lpstr>
      <vt:lpstr>Lab: Code Coverage Options</vt:lpstr>
      <vt:lpstr>Software Test Automation for High Quality Software</vt:lpstr>
      <vt:lpstr>Lab: MC/DC Testing</vt:lpstr>
      <vt:lpstr>Lab: MC/DC Testing</vt:lpstr>
      <vt:lpstr>Lab: MC/DC Testing</vt:lpstr>
      <vt:lpstr>Lab: MC/DC Testing</vt:lpstr>
      <vt:lpstr>Software Test Automation for High Quality Software</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Software Test Automation for High Quality Software</vt:lpstr>
      <vt:lpstr>Lab: Advanced User Code</vt:lpstr>
      <vt:lpstr>Lab: Advanced User Code</vt:lpstr>
      <vt:lpstr>Lab: Advanced User Code</vt:lpstr>
      <vt:lpstr>Lab: Advanced User Code</vt:lpstr>
      <vt:lpstr>Lab: Advanced User Code</vt:lpstr>
      <vt:lpstr>Lab: Advanced User Code</vt:lpstr>
      <vt:lpstr>Software Test Automation for High Quality Software</vt:lpstr>
      <vt:lpstr>Lab: Requirements Gateway (RGW)</vt:lpstr>
      <vt:lpstr>Lab: Requirements Gateway (RGW)</vt:lpstr>
      <vt:lpstr>Lab: Requirements Gateway (RGW)</vt:lpstr>
      <vt:lpstr>Software Test Automation for High Quality Software</vt:lpstr>
      <vt:lpstr>Lab:  Testing Hardware Interfaces</vt:lpstr>
      <vt:lpstr>Lab:  Testing Hardware Interfaces</vt:lpstr>
      <vt:lpstr>Software Test Automation for High Quality Software</vt:lpstr>
      <vt:lpstr>Lab:  Trouble Shooting Build Issues</vt:lpstr>
      <vt:lpstr>Software Test Automation for High Quality Software</vt:lpstr>
      <vt:lpstr>Lab: Debugging Test Execution Issues</vt:lpstr>
      <vt:lpstr>Lab: Debugging Test Execution Issues</vt:lpstr>
      <vt:lpstr>Lab: Debugging Test Execution Issues</vt:lpstr>
      <vt:lpstr>Software Test Automation for High Quality Software</vt:lpstr>
      <vt:lpstr>Lab:  Probe Points</vt:lpstr>
      <vt:lpstr>Lab:  Probe Points</vt:lpstr>
      <vt:lpstr>Lab:  Probe Points</vt:lpstr>
      <vt:lpstr>Lab:  Probe Points</vt:lpstr>
      <vt:lpstr>Lab:  Probe Points</vt:lpstr>
      <vt:lpstr>Software Test Automation for High Quality Software</vt:lpstr>
      <vt:lpstr>Advanced C++ Lab</vt:lpstr>
      <vt:lpstr>Advanced C++ Lab</vt:lpstr>
      <vt:lpstr>Advanced C++ Lab</vt:lpstr>
      <vt:lpstr>Advanced C++ Lab</vt:lpstr>
      <vt:lpstr>Advanced C++ Lab</vt:lpstr>
      <vt:lpstr>Advanced C++ Lab</vt:lpstr>
      <vt:lpstr>Advanced C++ Lab</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Building Envs</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697</cp:revision>
  <cp:lastPrinted>2020-03-20T13:52:24Z</cp:lastPrinted>
  <dcterms:created xsi:type="dcterms:W3CDTF">2018-03-09T12:40:02Z</dcterms:created>
  <dcterms:modified xsi:type="dcterms:W3CDTF">2020-07-29T12:35:46Z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7.0</vt:lpwstr>
  </property>
  <property fmtid="{D5CDD505-2E9C-101B-9397-08002B2CF9AE}" pid="16" name="vecVersionDate">
    <vt:filetime>2020-04-23T07:00:00Z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